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5"/>
  </p:notesMasterIdLst>
  <p:sldIdLst>
    <p:sldId id="256" r:id="rId3"/>
    <p:sldId id="501" r:id="rId4"/>
    <p:sldId id="525" r:id="rId5"/>
    <p:sldId id="526" r:id="rId6"/>
    <p:sldId id="527" r:id="rId7"/>
    <p:sldId id="511" r:id="rId8"/>
    <p:sldId id="510" r:id="rId9"/>
    <p:sldId id="517" r:id="rId10"/>
    <p:sldId id="520" r:id="rId11"/>
    <p:sldId id="521" r:id="rId12"/>
    <p:sldId id="529" r:id="rId13"/>
    <p:sldId id="528" r:id="rId14"/>
    <p:sldId id="524" r:id="rId15"/>
    <p:sldId id="507" r:id="rId16"/>
    <p:sldId id="508" r:id="rId17"/>
    <p:sldId id="530" r:id="rId18"/>
    <p:sldId id="522" r:id="rId19"/>
    <p:sldId id="502" r:id="rId20"/>
    <p:sldId id="503" r:id="rId21"/>
    <p:sldId id="504" r:id="rId22"/>
    <p:sldId id="512" r:id="rId23"/>
    <p:sldId id="498" r:id="rId24"/>
    <p:sldId id="513" r:id="rId25"/>
    <p:sldId id="538" r:id="rId26"/>
    <p:sldId id="500" r:id="rId27"/>
    <p:sldId id="535" r:id="rId28"/>
    <p:sldId id="514" r:id="rId29"/>
    <p:sldId id="536" r:id="rId30"/>
    <p:sldId id="533" r:id="rId31"/>
    <p:sldId id="537" r:id="rId32"/>
    <p:sldId id="540" r:id="rId33"/>
    <p:sldId id="468"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653" autoAdjust="0"/>
    <p:restoredTop sz="94660"/>
  </p:normalViewPr>
  <p:slideViewPr>
    <p:cSldViewPr snapToGrid="0">
      <p:cViewPr varScale="1">
        <p:scale>
          <a:sx n="87" d="100"/>
          <a:sy n="87" d="100"/>
        </p:scale>
        <p:origin x="96"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Sheet1!$A$2:$A$5</c:f>
              <c:strCache>
                <c:ptCount val="4"/>
                <c:pt idx="0">
                  <c:v>Mammography</c:v>
                </c:pt>
                <c:pt idx="1">
                  <c:v>Colorectal cancer screening</c:v>
                </c:pt>
                <c:pt idx="2">
                  <c:v>Statins for primary prevention</c:v>
                </c:pt>
                <c:pt idx="3">
                  <c:v>Bisphosphonates for Osteoporosis</c:v>
                </c:pt>
              </c:strCache>
            </c:strRef>
          </c:cat>
          <c:val>
            <c:numRef>
              <c:f>Sheet1!$B$2:$B$5</c:f>
              <c:numCache>
                <c:formatCode>General</c:formatCode>
                <c:ptCount val="4"/>
                <c:pt idx="0">
                  <c:v>10</c:v>
                </c:pt>
                <c:pt idx="1">
                  <c:v>9</c:v>
                </c:pt>
                <c:pt idx="2">
                  <c:v>2</c:v>
                </c:pt>
                <c:pt idx="3">
                  <c:v>1</c:v>
                </c:pt>
              </c:numCache>
            </c:numRef>
          </c:val>
          <c:extLst>
            <c:ext xmlns:c16="http://schemas.microsoft.com/office/drawing/2014/chart" uri="{C3380CC4-5D6E-409C-BE32-E72D297353CC}">
              <c16:uniqueId val="{00000000-8ED1-44E9-91C6-A58152A2C579}"/>
            </c:ext>
          </c:extLst>
        </c:ser>
        <c:dLbls>
          <c:showLegendKey val="0"/>
          <c:showVal val="0"/>
          <c:showCatName val="0"/>
          <c:showSerName val="0"/>
          <c:showPercent val="0"/>
          <c:showBubbleSize val="0"/>
        </c:dLbls>
        <c:gapWidth val="182"/>
        <c:axId val="1824475903"/>
        <c:axId val="1824473023"/>
      </c:barChart>
      <c:catAx>
        <c:axId val="1824475903"/>
        <c:scaling>
          <c:orientation val="minMax"/>
        </c:scaling>
        <c:delete val="0"/>
        <c:axPos val="l"/>
        <c:numFmt formatCode="General" sourceLinked="1"/>
        <c:majorTickMark val="none"/>
        <c:minorTickMark val="none"/>
        <c:tickLblPos val="nextTo"/>
        <c:spPr>
          <a:noFill/>
          <a:ln w="9525" cap="flat" cmpd="sng" algn="ctr">
            <a:solidFill>
              <a:schemeClr val="accent1"/>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1824473023"/>
        <c:crosses val="autoZero"/>
        <c:auto val="1"/>
        <c:lblAlgn val="ctr"/>
        <c:lblOffset val="100"/>
        <c:noMultiLvlLbl val="0"/>
      </c:catAx>
      <c:valAx>
        <c:axId val="1824473023"/>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sz="2000" b="1" dirty="0"/>
                  <a:t>Years</a:t>
                </a:r>
              </a:p>
            </c:rich>
          </c:tx>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low"/>
        <c:spPr>
          <a:noFill/>
          <a:ln>
            <a:solidFill>
              <a:schemeClr val="accent1"/>
            </a:solidFill>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1824475903"/>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40C8B8-BBD2-46C7-AF54-77CDCBFFD2F1}" type="datetimeFigureOut">
              <a:rPr lang="en-US" smtClean="0"/>
              <a:t>8/19/2025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6CF77B-64BA-46FD-91BD-1670F0FD7D78}" type="slidenum">
              <a:rPr lang="en-US" smtClean="0"/>
              <a:t>‹#›</a:t>
            </a:fld>
            <a:endParaRPr lang="en-US"/>
          </a:p>
        </p:txBody>
      </p:sp>
    </p:spTree>
    <p:extLst>
      <p:ext uri="{BB962C8B-B14F-4D97-AF65-F5344CB8AC3E}">
        <p14:creationId xmlns:p14="http://schemas.microsoft.com/office/powerpoint/2010/main" val="2225768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Life span vs health span</a:t>
            </a:r>
          </a:p>
          <a:p>
            <a:r>
              <a:rPr lang="en-US" dirty="0"/>
              <a:t>Everyone doesn’t need everything</a:t>
            </a:r>
          </a:p>
        </p:txBody>
      </p:sp>
      <p:sp>
        <p:nvSpPr>
          <p:cNvPr id="4" name="Slide Number Placeholder 3"/>
          <p:cNvSpPr>
            <a:spLocks noGrp="1"/>
          </p:cNvSpPr>
          <p:nvPr>
            <p:ph type="sldNum" sz="quarter" idx="5"/>
          </p:nvPr>
        </p:nvSpPr>
        <p:spPr/>
        <p:txBody>
          <a:bodyPr/>
          <a:lstStyle/>
          <a:p>
            <a:fld id="{A76CF77B-64BA-46FD-91BD-1670F0FD7D78}" type="slidenum">
              <a:rPr lang="en-US" smtClean="0"/>
              <a:t>3</a:t>
            </a:fld>
            <a:endParaRPr lang="en-US"/>
          </a:p>
        </p:txBody>
      </p:sp>
    </p:spTree>
    <p:extLst>
      <p:ext uri="{BB962C8B-B14F-4D97-AF65-F5344CB8AC3E}">
        <p14:creationId xmlns:p14="http://schemas.microsoft.com/office/powerpoint/2010/main" val="11783518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other words, older age</a:t>
            </a:r>
          </a:p>
        </p:txBody>
      </p:sp>
      <p:sp>
        <p:nvSpPr>
          <p:cNvPr id="4" name="Slide Number Placeholder 3"/>
          <p:cNvSpPr>
            <a:spLocks noGrp="1"/>
          </p:cNvSpPr>
          <p:nvPr>
            <p:ph type="sldNum" sz="quarter" idx="5"/>
          </p:nvPr>
        </p:nvSpPr>
        <p:spPr/>
        <p:txBody>
          <a:bodyPr/>
          <a:lstStyle/>
          <a:p>
            <a:fld id="{A76CF77B-64BA-46FD-91BD-1670F0FD7D78}" type="slidenum">
              <a:rPr lang="en-US" smtClean="0"/>
              <a:t>5</a:t>
            </a:fld>
            <a:endParaRPr lang="en-US"/>
          </a:p>
        </p:txBody>
      </p:sp>
    </p:spTree>
    <p:extLst>
      <p:ext uri="{BB962C8B-B14F-4D97-AF65-F5344CB8AC3E}">
        <p14:creationId xmlns:p14="http://schemas.microsoft.com/office/powerpoint/2010/main" val="1656220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Avg life expectancy for women in the U.S. is 81 years</a:t>
            </a:r>
          </a:p>
          <a:p>
            <a:r>
              <a:rPr lang="en-US" dirty="0"/>
              <a:t>But if you live to age 75, the average life expectancy after age 75 is about 12.5 years</a:t>
            </a:r>
          </a:p>
        </p:txBody>
      </p:sp>
      <p:sp>
        <p:nvSpPr>
          <p:cNvPr id="4" name="Slide Number Placeholder 3"/>
          <p:cNvSpPr>
            <a:spLocks noGrp="1"/>
          </p:cNvSpPr>
          <p:nvPr>
            <p:ph type="sldNum" sz="quarter" idx="5"/>
          </p:nvPr>
        </p:nvSpPr>
        <p:spPr/>
        <p:txBody>
          <a:bodyPr/>
          <a:lstStyle/>
          <a:p>
            <a:fld id="{A76CF77B-64BA-46FD-91BD-1670F0FD7D78}" type="slidenum">
              <a:rPr lang="en-US" smtClean="0"/>
              <a:t>7</a:t>
            </a:fld>
            <a:endParaRPr lang="en-US"/>
          </a:p>
        </p:txBody>
      </p:sp>
    </p:spTree>
    <p:extLst>
      <p:ext uri="{BB962C8B-B14F-4D97-AF65-F5344CB8AC3E}">
        <p14:creationId xmlns:p14="http://schemas.microsoft.com/office/powerpoint/2010/main" val="11625373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Uncertain future of this panel</a:t>
            </a:r>
          </a:p>
        </p:txBody>
      </p:sp>
      <p:sp>
        <p:nvSpPr>
          <p:cNvPr id="4" name="Slide Number Placeholder 3"/>
          <p:cNvSpPr>
            <a:spLocks noGrp="1"/>
          </p:cNvSpPr>
          <p:nvPr>
            <p:ph type="sldNum" sz="quarter" idx="5"/>
          </p:nvPr>
        </p:nvSpPr>
        <p:spPr/>
        <p:txBody>
          <a:bodyPr/>
          <a:lstStyle/>
          <a:p>
            <a:fld id="{A76CF77B-64BA-46FD-91BD-1670F0FD7D78}" type="slidenum">
              <a:rPr lang="en-US" smtClean="0"/>
              <a:t>8</a:t>
            </a:fld>
            <a:endParaRPr lang="en-US"/>
          </a:p>
        </p:txBody>
      </p:sp>
    </p:spTree>
    <p:extLst>
      <p:ext uri="{BB962C8B-B14F-4D97-AF65-F5344CB8AC3E}">
        <p14:creationId xmlns:p14="http://schemas.microsoft.com/office/powerpoint/2010/main" val="34866942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Insurers must cover evidence-based services for adults that have a rating of A or B</a:t>
            </a:r>
            <a:endParaRPr lang="en-US" sz="1200" u="sng" dirty="0"/>
          </a:p>
          <a:p>
            <a:endParaRPr lang="en-US" dirty="0"/>
          </a:p>
        </p:txBody>
      </p:sp>
      <p:sp>
        <p:nvSpPr>
          <p:cNvPr id="4" name="Slide Number Placeholder 3"/>
          <p:cNvSpPr>
            <a:spLocks noGrp="1"/>
          </p:cNvSpPr>
          <p:nvPr>
            <p:ph type="sldNum" sz="quarter" idx="5"/>
          </p:nvPr>
        </p:nvSpPr>
        <p:spPr/>
        <p:txBody>
          <a:bodyPr/>
          <a:lstStyle/>
          <a:p>
            <a:fld id="{A76CF77B-64BA-46FD-91BD-1670F0FD7D78}" type="slidenum">
              <a:rPr lang="en-US" smtClean="0"/>
              <a:t>9</a:t>
            </a:fld>
            <a:endParaRPr lang="en-US"/>
          </a:p>
        </p:txBody>
      </p:sp>
    </p:spTree>
    <p:extLst>
      <p:ext uri="{BB962C8B-B14F-4D97-AF65-F5344CB8AC3E}">
        <p14:creationId xmlns:p14="http://schemas.microsoft.com/office/powerpoint/2010/main" val="40592837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Guidelines – e.g. Medicare covers a mammogram every year with no age limit</a:t>
            </a:r>
          </a:p>
        </p:txBody>
      </p:sp>
      <p:sp>
        <p:nvSpPr>
          <p:cNvPr id="4" name="Slide Number Placeholder 3"/>
          <p:cNvSpPr>
            <a:spLocks noGrp="1"/>
          </p:cNvSpPr>
          <p:nvPr>
            <p:ph type="sldNum" sz="quarter" idx="5"/>
          </p:nvPr>
        </p:nvSpPr>
        <p:spPr/>
        <p:txBody>
          <a:bodyPr/>
          <a:lstStyle/>
          <a:p>
            <a:fld id="{A76CF77B-64BA-46FD-91BD-1670F0FD7D78}" type="slidenum">
              <a:rPr lang="en-US" smtClean="0"/>
              <a:t>10</a:t>
            </a:fld>
            <a:endParaRPr lang="en-US"/>
          </a:p>
        </p:txBody>
      </p:sp>
    </p:spTree>
    <p:extLst>
      <p:ext uri="{BB962C8B-B14F-4D97-AF65-F5344CB8AC3E}">
        <p14:creationId xmlns:p14="http://schemas.microsoft.com/office/powerpoint/2010/main" val="3025370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average-risk women. </a:t>
            </a:r>
          </a:p>
          <a:p>
            <a:r>
              <a:rPr lang="en-US" dirty="0"/>
              <a:t>Importance of individualizing recommendations based on your personal and family history, and risk factors</a:t>
            </a:r>
          </a:p>
        </p:txBody>
      </p:sp>
      <p:sp>
        <p:nvSpPr>
          <p:cNvPr id="4" name="Slide Number Placeholder 3"/>
          <p:cNvSpPr>
            <a:spLocks noGrp="1"/>
          </p:cNvSpPr>
          <p:nvPr>
            <p:ph type="sldNum" sz="quarter" idx="5"/>
          </p:nvPr>
        </p:nvSpPr>
        <p:spPr/>
        <p:txBody>
          <a:bodyPr/>
          <a:lstStyle/>
          <a:p>
            <a:fld id="{A76CF77B-64BA-46FD-91BD-1670F0FD7D78}" type="slidenum">
              <a:rPr lang="en-US" smtClean="0"/>
              <a:t>11</a:t>
            </a:fld>
            <a:endParaRPr lang="en-US"/>
          </a:p>
        </p:txBody>
      </p:sp>
    </p:spTree>
    <p:extLst>
      <p:ext uri="{BB962C8B-B14F-4D97-AF65-F5344CB8AC3E}">
        <p14:creationId xmlns:p14="http://schemas.microsoft.com/office/powerpoint/2010/main" val="13406912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Future of this panel is uncertain – may affect recommendations as well as coverage</a:t>
            </a:r>
          </a:p>
        </p:txBody>
      </p:sp>
      <p:sp>
        <p:nvSpPr>
          <p:cNvPr id="4" name="Slide Number Placeholder 3"/>
          <p:cNvSpPr>
            <a:spLocks noGrp="1"/>
          </p:cNvSpPr>
          <p:nvPr>
            <p:ph type="sldNum" sz="quarter" idx="5"/>
          </p:nvPr>
        </p:nvSpPr>
        <p:spPr/>
        <p:txBody>
          <a:bodyPr/>
          <a:lstStyle/>
          <a:p>
            <a:fld id="{A76CF77B-64BA-46FD-91BD-1670F0FD7D78}" type="slidenum">
              <a:rPr lang="en-US" smtClean="0"/>
              <a:t>13</a:t>
            </a:fld>
            <a:endParaRPr lang="en-US"/>
          </a:p>
        </p:txBody>
      </p:sp>
    </p:spTree>
    <p:extLst>
      <p:ext uri="{BB962C8B-B14F-4D97-AF65-F5344CB8AC3E}">
        <p14:creationId xmlns:p14="http://schemas.microsoft.com/office/powerpoint/2010/main" val="714877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Adults over 65 make up the vast majority of hospitalizations and deaths from flu, pneumonia, COVID</a:t>
            </a:r>
          </a:p>
        </p:txBody>
      </p:sp>
      <p:sp>
        <p:nvSpPr>
          <p:cNvPr id="4" name="Slide Number Placeholder 3"/>
          <p:cNvSpPr>
            <a:spLocks noGrp="1"/>
          </p:cNvSpPr>
          <p:nvPr>
            <p:ph type="sldNum" sz="quarter" idx="5"/>
          </p:nvPr>
        </p:nvSpPr>
        <p:spPr/>
        <p:txBody>
          <a:bodyPr/>
          <a:lstStyle/>
          <a:p>
            <a:fld id="{A76CF77B-64BA-46FD-91BD-1670F0FD7D78}" type="slidenum">
              <a:rPr lang="en-US" smtClean="0"/>
              <a:t>14</a:t>
            </a:fld>
            <a:endParaRPr lang="en-US"/>
          </a:p>
        </p:txBody>
      </p:sp>
    </p:spTree>
    <p:extLst>
      <p:ext uri="{BB962C8B-B14F-4D97-AF65-F5344CB8AC3E}">
        <p14:creationId xmlns:p14="http://schemas.microsoft.com/office/powerpoint/2010/main" val="6752330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Focused on prevention and wellness!</a:t>
            </a:r>
          </a:p>
        </p:txBody>
      </p:sp>
      <p:sp>
        <p:nvSpPr>
          <p:cNvPr id="4" name="Slide Number Placeholder 3"/>
          <p:cNvSpPr>
            <a:spLocks noGrp="1"/>
          </p:cNvSpPr>
          <p:nvPr>
            <p:ph type="sldNum" sz="quarter" idx="5"/>
          </p:nvPr>
        </p:nvSpPr>
        <p:spPr/>
        <p:txBody>
          <a:bodyPr/>
          <a:lstStyle/>
          <a:p>
            <a:fld id="{A76CF77B-64BA-46FD-91BD-1670F0FD7D78}" type="slidenum">
              <a:rPr lang="en-US" smtClean="0"/>
              <a:t>18</a:t>
            </a:fld>
            <a:endParaRPr lang="en-US"/>
          </a:p>
        </p:txBody>
      </p:sp>
    </p:spTree>
    <p:extLst>
      <p:ext uri="{BB962C8B-B14F-4D97-AF65-F5344CB8AC3E}">
        <p14:creationId xmlns:p14="http://schemas.microsoft.com/office/powerpoint/2010/main" val="24247635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Know why you are there – e.g. specific problem, follow up, annual?</a:t>
            </a:r>
          </a:p>
          <a:p>
            <a:r>
              <a:rPr lang="en-US" dirty="0"/>
              <a:t>Your and your doctor’s agenda may not overlap</a:t>
            </a:r>
          </a:p>
          <a:p>
            <a:r>
              <a:rPr lang="en-US" dirty="0"/>
              <a:t>Schedule a f/u visit to discuss other concerns</a:t>
            </a:r>
          </a:p>
          <a:p>
            <a:endParaRPr lang="en-US" dirty="0"/>
          </a:p>
        </p:txBody>
      </p:sp>
      <p:sp>
        <p:nvSpPr>
          <p:cNvPr id="4" name="Slide Number Placeholder 3"/>
          <p:cNvSpPr>
            <a:spLocks noGrp="1"/>
          </p:cNvSpPr>
          <p:nvPr>
            <p:ph type="sldNum" sz="quarter" idx="5"/>
          </p:nvPr>
        </p:nvSpPr>
        <p:spPr/>
        <p:txBody>
          <a:bodyPr/>
          <a:lstStyle/>
          <a:p>
            <a:fld id="{A76CF77B-64BA-46FD-91BD-1670F0FD7D78}" type="slidenum">
              <a:rPr lang="en-US" smtClean="0"/>
              <a:t>22</a:t>
            </a:fld>
            <a:endParaRPr lang="en-US"/>
          </a:p>
        </p:txBody>
      </p:sp>
    </p:spTree>
    <p:extLst>
      <p:ext uri="{BB962C8B-B14F-4D97-AF65-F5344CB8AC3E}">
        <p14:creationId xmlns:p14="http://schemas.microsoft.com/office/powerpoint/2010/main" val="4785758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6CF77B-64BA-46FD-91BD-1670F0FD7D78}" type="slidenum">
              <a:rPr lang="en-US" smtClean="0"/>
              <a:t>25</a:t>
            </a:fld>
            <a:endParaRPr lang="en-US"/>
          </a:p>
        </p:txBody>
      </p:sp>
    </p:spTree>
    <p:extLst>
      <p:ext uri="{BB962C8B-B14F-4D97-AF65-F5344CB8AC3E}">
        <p14:creationId xmlns:p14="http://schemas.microsoft.com/office/powerpoint/2010/main" val="16081094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8B5F4-9201-CC4A-E13B-89B6298150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627C50-1A8C-76DE-DDF5-E5D73EE24C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08E82F-5486-B2C1-AB0F-2F1686E77D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BD54F49-1D26-9954-0452-EE3B56652D02}"/>
              </a:ext>
            </a:extLst>
          </p:cNvPr>
          <p:cNvSpPr>
            <a:spLocks noGrp="1"/>
          </p:cNvSpPr>
          <p:nvPr>
            <p:ph type="sldNum" sz="quarter" idx="5"/>
          </p:nvPr>
        </p:nvSpPr>
        <p:spPr/>
        <p:txBody>
          <a:bodyPr/>
          <a:lstStyle/>
          <a:p>
            <a:fld id="{A76CF77B-64BA-46FD-91BD-1670F0FD7D78}" type="slidenum">
              <a:rPr lang="en-US" smtClean="0"/>
              <a:t>26</a:t>
            </a:fld>
            <a:endParaRPr lang="en-US"/>
          </a:p>
        </p:txBody>
      </p:sp>
    </p:spTree>
    <p:extLst>
      <p:ext uri="{BB962C8B-B14F-4D97-AF65-F5344CB8AC3E}">
        <p14:creationId xmlns:p14="http://schemas.microsoft.com/office/powerpoint/2010/main" val="27037262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122D25-1507-4FEF-AE0B-285D95ADE8B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30675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4E291-9C19-F7A1-3A72-336050ECDBF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2416E02-EB24-BB8C-97B8-1B54149EE79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34280BD-0483-51E2-2E0B-FF451E4A29B5}"/>
              </a:ext>
            </a:extLst>
          </p:cNvPr>
          <p:cNvSpPr>
            <a:spLocks noGrp="1"/>
          </p:cNvSpPr>
          <p:nvPr>
            <p:ph type="dt" sz="half" idx="10"/>
          </p:nvPr>
        </p:nvSpPr>
        <p:spPr/>
        <p:txBody>
          <a:bodyPr/>
          <a:lstStyle/>
          <a:p>
            <a:fld id="{934422CB-EC26-422D-8894-1A21D8981BF9}" type="datetimeFigureOut">
              <a:rPr lang="en-US" smtClean="0"/>
              <a:t>8/19/2025</a:t>
            </a:fld>
            <a:endParaRPr lang="en-US"/>
          </a:p>
        </p:txBody>
      </p:sp>
      <p:sp>
        <p:nvSpPr>
          <p:cNvPr id="5" name="Footer Placeholder 4">
            <a:extLst>
              <a:ext uri="{FF2B5EF4-FFF2-40B4-BE49-F238E27FC236}">
                <a16:creationId xmlns:a16="http://schemas.microsoft.com/office/drawing/2014/main" id="{B2FA5088-BBB6-6270-B842-8CF278F748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876125-EFEC-8866-079C-B0EC579C914C}"/>
              </a:ext>
            </a:extLst>
          </p:cNvPr>
          <p:cNvSpPr>
            <a:spLocks noGrp="1"/>
          </p:cNvSpPr>
          <p:nvPr>
            <p:ph type="sldNum" sz="quarter" idx="12"/>
          </p:nvPr>
        </p:nvSpPr>
        <p:spPr/>
        <p:txBody>
          <a:bodyPr/>
          <a:lstStyle/>
          <a:p>
            <a:fld id="{F352F203-FB94-48A0-8141-5D988A5E2694}" type="slidenum">
              <a:rPr lang="en-US" smtClean="0"/>
              <a:t>‹#›</a:t>
            </a:fld>
            <a:endParaRPr lang="en-US"/>
          </a:p>
        </p:txBody>
      </p:sp>
    </p:spTree>
    <p:extLst>
      <p:ext uri="{BB962C8B-B14F-4D97-AF65-F5344CB8AC3E}">
        <p14:creationId xmlns:p14="http://schemas.microsoft.com/office/powerpoint/2010/main" val="31365742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14C25-CC02-E805-2DFC-42AA163EB94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E9BC5BD-EE66-3400-DF98-383218232C3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2DE53E6-224E-3179-A922-78295BB7D1E2}"/>
              </a:ext>
            </a:extLst>
          </p:cNvPr>
          <p:cNvSpPr>
            <a:spLocks noGrp="1"/>
          </p:cNvSpPr>
          <p:nvPr>
            <p:ph type="dt" sz="half" idx="10"/>
          </p:nvPr>
        </p:nvSpPr>
        <p:spPr/>
        <p:txBody>
          <a:bodyPr/>
          <a:lstStyle/>
          <a:p>
            <a:fld id="{934422CB-EC26-422D-8894-1A21D8981BF9}" type="datetimeFigureOut">
              <a:rPr lang="en-US" smtClean="0"/>
              <a:t>8/19/2025</a:t>
            </a:fld>
            <a:endParaRPr lang="en-US"/>
          </a:p>
        </p:txBody>
      </p:sp>
      <p:sp>
        <p:nvSpPr>
          <p:cNvPr id="5" name="Footer Placeholder 4">
            <a:extLst>
              <a:ext uri="{FF2B5EF4-FFF2-40B4-BE49-F238E27FC236}">
                <a16:creationId xmlns:a16="http://schemas.microsoft.com/office/drawing/2014/main" id="{23F45999-0D52-C8ED-441A-877689C4716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CA42EE-1C2D-865A-653A-7D09D833326A}"/>
              </a:ext>
            </a:extLst>
          </p:cNvPr>
          <p:cNvSpPr>
            <a:spLocks noGrp="1"/>
          </p:cNvSpPr>
          <p:nvPr>
            <p:ph type="sldNum" sz="quarter" idx="12"/>
          </p:nvPr>
        </p:nvSpPr>
        <p:spPr/>
        <p:txBody>
          <a:bodyPr/>
          <a:lstStyle/>
          <a:p>
            <a:fld id="{F352F203-FB94-48A0-8141-5D988A5E2694}" type="slidenum">
              <a:rPr lang="en-US" smtClean="0"/>
              <a:t>‹#›</a:t>
            </a:fld>
            <a:endParaRPr lang="en-US"/>
          </a:p>
        </p:txBody>
      </p:sp>
    </p:spTree>
    <p:extLst>
      <p:ext uri="{BB962C8B-B14F-4D97-AF65-F5344CB8AC3E}">
        <p14:creationId xmlns:p14="http://schemas.microsoft.com/office/powerpoint/2010/main" val="5673859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029B2-FD85-7C03-7445-55F2B0D3E17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D5B3A31-9F65-4106-52EE-7FB977DCFB1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4AB5D1C-199D-D7A7-3DB7-34F136D00869}"/>
              </a:ext>
            </a:extLst>
          </p:cNvPr>
          <p:cNvSpPr>
            <a:spLocks noGrp="1"/>
          </p:cNvSpPr>
          <p:nvPr>
            <p:ph type="dt" sz="half" idx="10"/>
          </p:nvPr>
        </p:nvSpPr>
        <p:spPr/>
        <p:txBody>
          <a:bodyPr/>
          <a:lstStyle/>
          <a:p>
            <a:fld id="{934422CB-EC26-422D-8894-1A21D8981BF9}" type="datetimeFigureOut">
              <a:rPr lang="en-US" smtClean="0"/>
              <a:t>8/19/2025</a:t>
            </a:fld>
            <a:endParaRPr lang="en-US"/>
          </a:p>
        </p:txBody>
      </p:sp>
      <p:sp>
        <p:nvSpPr>
          <p:cNvPr id="5" name="Footer Placeholder 4">
            <a:extLst>
              <a:ext uri="{FF2B5EF4-FFF2-40B4-BE49-F238E27FC236}">
                <a16:creationId xmlns:a16="http://schemas.microsoft.com/office/drawing/2014/main" id="{32917DFA-3103-B409-02A3-B64F37F1AD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D5F7E5F-9464-F3D9-9AFB-27805AE130B1}"/>
              </a:ext>
            </a:extLst>
          </p:cNvPr>
          <p:cNvSpPr>
            <a:spLocks noGrp="1"/>
          </p:cNvSpPr>
          <p:nvPr>
            <p:ph type="sldNum" sz="quarter" idx="12"/>
          </p:nvPr>
        </p:nvSpPr>
        <p:spPr/>
        <p:txBody>
          <a:bodyPr/>
          <a:lstStyle/>
          <a:p>
            <a:fld id="{F352F203-FB94-48A0-8141-5D988A5E2694}" type="slidenum">
              <a:rPr lang="en-US" smtClean="0"/>
              <a:t>‹#›</a:t>
            </a:fld>
            <a:endParaRPr lang="en-US"/>
          </a:p>
        </p:txBody>
      </p:sp>
    </p:spTree>
    <p:extLst>
      <p:ext uri="{BB962C8B-B14F-4D97-AF65-F5344CB8AC3E}">
        <p14:creationId xmlns:p14="http://schemas.microsoft.com/office/powerpoint/2010/main" val="3833381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5A5F4-5FE0-C26A-D4ED-C39D24A9B16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36B8482-0361-5406-8678-C188CC0F976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B1E36EE-7B34-FEA3-CC24-1EDA0F8DD8A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BB4C9BE-B0F4-9826-E58F-8D7F80D95A0D}"/>
              </a:ext>
            </a:extLst>
          </p:cNvPr>
          <p:cNvSpPr>
            <a:spLocks noGrp="1"/>
          </p:cNvSpPr>
          <p:nvPr>
            <p:ph type="dt" sz="half" idx="10"/>
          </p:nvPr>
        </p:nvSpPr>
        <p:spPr/>
        <p:txBody>
          <a:bodyPr/>
          <a:lstStyle/>
          <a:p>
            <a:fld id="{934422CB-EC26-422D-8894-1A21D8981BF9}" type="datetimeFigureOut">
              <a:rPr lang="en-US" smtClean="0"/>
              <a:t>8/19/2025</a:t>
            </a:fld>
            <a:endParaRPr lang="en-US"/>
          </a:p>
        </p:txBody>
      </p:sp>
      <p:sp>
        <p:nvSpPr>
          <p:cNvPr id="6" name="Footer Placeholder 5">
            <a:extLst>
              <a:ext uri="{FF2B5EF4-FFF2-40B4-BE49-F238E27FC236}">
                <a16:creationId xmlns:a16="http://schemas.microsoft.com/office/drawing/2014/main" id="{A00335B6-1F3E-4121-AE0E-008FB3FF09E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F7B6E4-E55F-7990-94CD-8BE81F9E4FAE}"/>
              </a:ext>
            </a:extLst>
          </p:cNvPr>
          <p:cNvSpPr>
            <a:spLocks noGrp="1"/>
          </p:cNvSpPr>
          <p:nvPr>
            <p:ph type="sldNum" sz="quarter" idx="12"/>
          </p:nvPr>
        </p:nvSpPr>
        <p:spPr/>
        <p:txBody>
          <a:bodyPr/>
          <a:lstStyle/>
          <a:p>
            <a:fld id="{F352F203-FB94-48A0-8141-5D988A5E2694}" type="slidenum">
              <a:rPr lang="en-US" smtClean="0"/>
              <a:t>‹#›</a:t>
            </a:fld>
            <a:endParaRPr lang="en-US"/>
          </a:p>
        </p:txBody>
      </p:sp>
    </p:spTree>
    <p:extLst>
      <p:ext uri="{BB962C8B-B14F-4D97-AF65-F5344CB8AC3E}">
        <p14:creationId xmlns:p14="http://schemas.microsoft.com/office/powerpoint/2010/main" val="3464517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E29CA-D879-F5E3-2D4E-6DFBCE8ADB9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AE8A8DF-CE90-0790-252B-913333648B3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53FDEAB-7490-BB1D-7696-49042A9707A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270EDE2-F463-B844-1AC8-C66C79885EA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C84B1D-461F-8B23-8B02-EC9952D444B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D6DB8F8-4648-4749-96D3-1B67842C1422}"/>
              </a:ext>
            </a:extLst>
          </p:cNvPr>
          <p:cNvSpPr>
            <a:spLocks noGrp="1"/>
          </p:cNvSpPr>
          <p:nvPr>
            <p:ph type="dt" sz="half" idx="10"/>
          </p:nvPr>
        </p:nvSpPr>
        <p:spPr/>
        <p:txBody>
          <a:bodyPr/>
          <a:lstStyle/>
          <a:p>
            <a:fld id="{934422CB-EC26-422D-8894-1A21D8981BF9}" type="datetimeFigureOut">
              <a:rPr lang="en-US" smtClean="0"/>
              <a:t>8/19/2025</a:t>
            </a:fld>
            <a:endParaRPr lang="en-US"/>
          </a:p>
        </p:txBody>
      </p:sp>
      <p:sp>
        <p:nvSpPr>
          <p:cNvPr id="8" name="Footer Placeholder 7">
            <a:extLst>
              <a:ext uri="{FF2B5EF4-FFF2-40B4-BE49-F238E27FC236}">
                <a16:creationId xmlns:a16="http://schemas.microsoft.com/office/drawing/2014/main" id="{93FB07F7-AD1E-E62C-BE3A-658C2111F3F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2FA86D2-6F96-F4A7-1397-FF0B03A66671}"/>
              </a:ext>
            </a:extLst>
          </p:cNvPr>
          <p:cNvSpPr>
            <a:spLocks noGrp="1"/>
          </p:cNvSpPr>
          <p:nvPr>
            <p:ph type="sldNum" sz="quarter" idx="12"/>
          </p:nvPr>
        </p:nvSpPr>
        <p:spPr/>
        <p:txBody>
          <a:bodyPr/>
          <a:lstStyle/>
          <a:p>
            <a:fld id="{F352F203-FB94-48A0-8141-5D988A5E2694}" type="slidenum">
              <a:rPr lang="en-US" smtClean="0"/>
              <a:t>‹#›</a:t>
            </a:fld>
            <a:endParaRPr lang="en-US"/>
          </a:p>
        </p:txBody>
      </p:sp>
    </p:spTree>
    <p:extLst>
      <p:ext uri="{BB962C8B-B14F-4D97-AF65-F5344CB8AC3E}">
        <p14:creationId xmlns:p14="http://schemas.microsoft.com/office/powerpoint/2010/main" val="679852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67A35-9532-9BE6-1AD6-171DB79B66F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32F4F33-D374-98FA-5D4B-627F0A10A363}"/>
              </a:ext>
            </a:extLst>
          </p:cNvPr>
          <p:cNvSpPr>
            <a:spLocks noGrp="1"/>
          </p:cNvSpPr>
          <p:nvPr>
            <p:ph type="dt" sz="half" idx="10"/>
          </p:nvPr>
        </p:nvSpPr>
        <p:spPr/>
        <p:txBody>
          <a:bodyPr/>
          <a:lstStyle/>
          <a:p>
            <a:fld id="{934422CB-EC26-422D-8894-1A21D8981BF9}" type="datetimeFigureOut">
              <a:rPr lang="en-US" smtClean="0"/>
              <a:t>8/19/2025</a:t>
            </a:fld>
            <a:endParaRPr lang="en-US"/>
          </a:p>
        </p:txBody>
      </p:sp>
      <p:sp>
        <p:nvSpPr>
          <p:cNvPr id="4" name="Footer Placeholder 3">
            <a:extLst>
              <a:ext uri="{FF2B5EF4-FFF2-40B4-BE49-F238E27FC236}">
                <a16:creationId xmlns:a16="http://schemas.microsoft.com/office/drawing/2014/main" id="{A7A661C1-5C2F-23F2-720B-4DAD991D38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174E686-210D-2E13-A1FC-A2A72D6FAB09}"/>
              </a:ext>
            </a:extLst>
          </p:cNvPr>
          <p:cNvSpPr>
            <a:spLocks noGrp="1"/>
          </p:cNvSpPr>
          <p:nvPr>
            <p:ph type="sldNum" sz="quarter" idx="12"/>
          </p:nvPr>
        </p:nvSpPr>
        <p:spPr/>
        <p:txBody>
          <a:bodyPr/>
          <a:lstStyle/>
          <a:p>
            <a:fld id="{F352F203-FB94-48A0-8141-5D988A5E2694}" type="slidenum">
              <a:rPr lang="en-US" smtClean="0"/>
              <a:t>‹#›</a:t>
            </a:fld>
            <a:endParaRPr lang="en-US"/>
          </a:p>
        </p:txBody>
      </p:sp>
    </p:spTree>
    <p:extLst>
      <p:ext uri="{BB962C8B-B14F-4D97-AF65-F5344CB8AC3E}">
        <p14:creationId xmlns:p14="http://schemas.microsoft.com/office/powerpoint/2010/main" val="916976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7E375B3-75DC-5E1C-1DA7-CC0E59DD8D48}"/>
              </a:ext>
            </a:extLst>
          </p:cNvPr>
          <p:cNvSpPr>
            <a:spLocks noGrp="1"/>
          </p:cNvSpPr>
          <p:nvPr>
            <p:ph type="dt" sz="half" idx="10"/>
          </p:nvPr>
        </p:nvSpPr>
        <p:spPr/>
        <p:txBody>
          <a:bodyPr/>
          <a:lstStyle/>
          <a:p>
            <a:fld id="{934422CB-EC26-422D-8894-1A21D8981BF9}" type="datetimeFigureOut">
              <a:rPr lang="en-US" smtClean="0"/>
              <a:t>8/19/2025</a:t>
            </a:fld>
            <a:endParaRPr lang="en-US"/>
          </a:p>
        </p:txBody>
      </p:sp>
      <p:sp>
        <p:nvSpPr>
          <p:cNvPr id="3" name="Footer Placeholder 2">
            <a:extLst>
              <a:ext uri="{FF2B5EF4-FFF2-40B4-BE49-F238E27FC236}">
                <a16:creationId xmlns:a16="http://schemas.microsoft.com/office/drawing/2014/main" id="{189FD037-F7FE-4EF2-BF42-9D9DBCCC1F8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AB83BA6-4B06-B0B2-65F3-C68A513EBCF7}"/>
              </a:ext>
            </a:extLst>
          </p:cNvPr>
          <p:cNvSpPr>
            <a:spLocks noGrp="1"/>
          </p:cNvSpPr>
          <p:nvPr>
            <p:ph type="sldNum" sz="quarter" idx="12"/>
          </p:nvPr>
        </p:nvSpPr>
        <p:spPr/>
        <p:txBody>
          <a:bodyPr/>
          <a:lstStyle/>
          <a:p>
            <a:fld id="{F352F203-FB94-48A0-8141-5D988A5E2694}" type="slidenum">
              <a:rPr lang="en-US" smtClean="0"/>
              <a:t>‹#›</a:t>
            </a:fld>
            <a:endParaRPr lang="en-US"/>
          </a:p>
        </p:txBody>
      </p:sp>
    </p:spTree>
    <p:extLst>
      <p:ext uri="{BB962C8B-B14F-4D97-AF65-F5344CB8AC3E}">
        <p14:creationId xmlns:p14="http://schemas.microsoft.com/office/powerpoint/2010/main" val="16210079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EAAFB-4266-EFEA-3633-E0E81CB194C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7D80B0D-B39E-0BC1-BD3E-EAAC0766CB6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15F8885-2F58-00E7-70E2-47AF1AB0A8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79BA792-2598-B325-5A4B-2BCEACABC534}"/>
              </a:ext>
            </a:extLst>
          </p:cNvPr>
          <p:cNvSpPr>
            <a:spLocks noGrp="1"/>
          </p:cNvSpPr>
          <p:nvPr>
            <p:ph type="dt" sz="half" idx="10"/>
          </p:nvPr>
        </p:nvSpPr>
        <p:spPr/>
        <p:txBody>
          <a:bodyPr/>
          <a:lstStyle/>
          <a:p>
            <a:fld id="{934422CB-EC26-422D-8894-1A21D8981BF9}" type="datetimeFigureOut">
              <a:rPr lang="en-US" smtClean="0"/>
              <a:t>8/19/2025</a:t>
            </a:fld>
            <a:endParaRPr lang="en-US"/>
          </a:p>
        </p:txBody>
      </p:sp>
      <p:sp>
        <p:nvSpPr>
          <p:cNvPr id="6" name="Footer Placeholder 5">
            <a:extLst>
              <a:ext uri="{FF2B5EF4-FFF2-40B4-BE49-F238E27FC236}">
                <a16:creationId xmlns:a16="http://schemas.microsoft.com/office/drawing/2014/main" id="{F1011DCE-7EB6-C86D-4EED-906375BD9CE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7EC7F0-D42D-8DE1-B2B1-5753B6EAA8CB}"/>
              </a:ext>
            </a:extLst>
          </p:cNvPr>
          <p:cNvSpPr>
            <a:spLocks noGrp="1"/>
          </p:cNvSpPr>
          <p:nvPr>
            <p:ph type="sldNum" sz="quarter" idx="12"/>
          </p:nvPr>
        </p:nvSpPr>
        <p:spPr/>
        <p:txBody>
          <a:bodyPr/>
          <a:lstStyle/>
          <a:p>
            <a:fld id="{F352F203-FB94-48A0-8141-5D988A5E2694}" type="slidenum">
              <a:rPr lang="en-US" smtClean="0"/>
              <a:t>‹#›</a:t>
            </a:fld>
            <a:endParaRPr lang="en-US"/>
          </a:p>
        </p:txBody>
      </p:sp>
    </p:spTree>
    <p:extLst>
      <p:ext uri="{BB962C8B-B14F-4D97-AF65-F5344CB8AC3E}">
        <p14:creationId xmlns:p14="http://schemas.microsoft.com/office/powerpoint/2010/main" val="1154430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CC9FE-8AF2-B6C7-71ED-68007CC0CA3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FFA56C2-6076-B07A-78BB-E239E6D49E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563D9B9-1AA6-CEE6-970F-C14278203F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9985FAD-4943-CEE9-5EA7-7271625ED55D}"/>
              </a:ext>
            </a:extLst>
          </p:cNvPr>
          <p:cNvSpPr>
            <a:spLocks noGrp="1"/>
          </p:cNvSpPr>
          <p:nvPr>
            <p:ph type="dt" sz="half" idx="10"/>
          </p:nvPr>
        </p:nvSpPr>
        <p:spPr/>
        <p:txBody>
          <a:bodyPr/>
          <a:lstStyle/>
          <a:p>
            <a:fld id="{934422CB-EC26-422D-8894-1A21D8981BF9}" type="datetimeFigureOut">
              <a:rPr lang="en-US" smtClean="0"/>
              <a:t>8/19/2025</a:t>
            </a:fld>
            <a:endParaRPr lang="en-US"/>
          </a:p>
        </p:txBody>
      </p:sp>
      <p:sp>
        <p:nvSpPr>
          <p:cNvPr id="6" name="Footer Placeholder 5">
            <a:extLst>
              <a:ext uri="{FF2B5EF4-FFF2-40B4-BE49-F238E27FC236}">
                <a16:creationId xmlns:a16="http://schemas.microsoft.com/office/drawing/2014/main" id="{6CE97310-B71B-1739-1CE7-DB5CDB80C7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B9E5D7A-9A6C-63A6-30C2-657796BBBD18}"/>
              </a:ext>
            </a:extLst>
          </p:cNvPr>
          <p:cNvSpPr>
            <a:spLocks noGrp="1"/>
          </p:cNvSpPr>
          <p:nvPr>
            <p:ph type="sldNum" sz="quarter" idx="12"/>
          </p:nvPr>
        </p:nvSpPr>
        <p:spPr/>
        <p:txBody>
          <a:bodyPr/>
          <a:lstStyle/>
          <a:p>
            <a:fld id="{F352F203-FB94-48A0-8141-5D988A5E2694}" type="slidenum">
              <a:rPr lang="en-US" smtClean="0"/>
              <a:t>‹#›</a:t>
            </a:fld>
            <a:endParaRPr lang="en-US"/>
          </a:p>
        </p:txBody>
      </p:sp>
    </p:spTree>
    <p:extLst>
      <p:ext uri="{BB962C8B-B14F-4D97-AF65-F5344CB8AC3E}">
        <p14:creationId xmlns:p14="http://schemas.microsoft.com/office/powerpoint/2010/main" val="3588154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6AA6B-2DBE-BAF3-4524-D2E2CA89F54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EADC263-22AA-89CA-9EC2-EA05AD282DF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0FBE10-FFAA-3BFA-0BF9-F7930BDFDEF6}"/>
              </a:ext>
            </a:extLst>
          </p:cNvPr>
          <p:cNvSpPr>
            <a:spLocks noGrp="1"/>
          </p:cNvSpPr>
          <p:nvPr>
            <p:ph type="dt" sz="half" idx="10"/>
          </p:nvPr>
        </p:nvSpPr>
        <p:spPr/>
        <p:txBody>
          <a:bodyPr/>
          <a:lstStyle/>
          <a:p>
            <a:fld id="{934422CB-EC26-422D-8894-1A21D8981BF9}" type="datetimeFigureOut">
              <a:rPr lang="en-US" smtClean="0"/>
              <a:t>8/19/2025</a:t>
            </a:fld>
            <a:endParaRPr lang="en-US"/>
          </a:p>
        </p:txBody>
      </p:sp>
      <p:sp>
        <p:nvSpPr>
          <p:cNvPr id="5" name="Footer Placeholder 4">
            <a:extLst>
              <a:ext uri="{FF2B5EF4-FFF2-40B4-BE49-F238E27FC236}">
                <a16:creationId xmlns:a16="http://schemas.microsoft.com/office/drawing/2014/main" id="{BD97CA2D-4D80-3607-B366-00A839EFE1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BFD40B-62ED-BB77-CFE4-2E9713E9181D}"/>
              </a:ext>
            </a:extLst>
          </p:cNvPr>
          <p:cNvSpPr>
            <a:spLocks noGrp="1"/>
          </p:cNvSpPr>
          <p:nvPr>
            <p:ph type="sldNum" sz="quarter" idx="12"/>
          </p:nvPr>
        </p:nvSpPr>
        <p:spPr/>
        <p:txBody>
          <a:bodyPr/>
          <a:lstStyle/>
          <a:p>
            <a:fld id="{F352F203-FB94-48A0-8141-5D988A5E2694}" type="slidenum">
              <a:rPr lang="en-US" smtClean="0"/>
              <a:t>‹#›</a:t>
            </a:fld>
            <a:endParaRPr lang="en-US"/>
          </a:p>
        </p:txBody>
      </p:sp>
    </p:spTree>
    <p:extLst>
      <p:ext uri="{BB962C8B-B14F-4D97-AF65-F5344CB8AC3E}">
        <p14:creationId xmlns:p14="http://schemas.microsoft.com/office/powerpoint/2010/main" val="618079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ED55C6-BD5A-A5BE-7094-E02381415F8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3ABA759-90D0-58C3-4879-E3A5631C1BE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EF5D9A-DC21-032F-D7D9-CC3F5E8E63AF}"/>
              </a:ext>
            </a:extLst>
          </p:cNvPr>
          <p:cNvSpPr>
            <a:spLocks noGrp="1"/>
          </p:cNvSpPr>
          <p:nvPr>
            <p:ph type="dt" sz="half" idx="10"/>
          </p:nvPr>
        </p:nvSpPr>
        <p:spPr/>
        <p:txBody>
          <a:bodyPr/>
          <a:lstStyle/>
          <a:p>
            <a:fld id="{934422CB-EC26-422D-8894-1A21D8981BF9}" type="datetimeFigureOut">
              <a:rPr lang="en-US" smtClean="0"/>
              <a:t>8/19/2025</a:t>
            </a:fld>
            <a:endParaRPr lang="en-US"/>
          </a:p>
        </p:txBody>
      </p:sp>
      <p:sp>
        <p:nvSpPr>
          <p:cNvPr id="5" name="Footer Placeholder 4">
            <a:extLst>
              <a:ext uri="{FF2B5EF4-FFF2-40B4-BE49-F238E27FC236}">
                <a16:creationId xmlns:a16="http://schemas.microsoft.com/office/drawing/2014/main" id="{2DF85030-D5AB-7E50-6907-9F9ECB9643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E50E2A-18BD-BAA6-A52A-AA15F6809DC0}"/>
              </a:ext>
            </a:extLst>
          </p:cNvPr>
          <p:cNvSpPr>
            <a:spLocks noGrp="1"/>
          </p:cNvSpPr>
          <p:nvPr>
            <p:ph type="sldNum" sz="quarter" idx="12"/>
          </p:nvPr>
        </p:nvSpPr>
        <p:spPr/>
        <p:txBody>
          <a:bodyPr/>
          <a:lstStyle/>
          <a:p>
            <a:fld id="{F352F203-FB94-48A0-8141-5D988A5E2694}" type="slidenum">
              <a:rPr lang="en-US" smtClean="0"/>
              <a:t>‹#›</a:t>
            </a:fld>
            <a:endParaRPr lang="en-US"/>
          </a:p>
        </p:txBody>
      </p:sp>
    </p:spTree>
    <p:extLst>
      <p:ext uri="{BB962C8B-B14F-4D97-AF65-F5344CB8AC3E}">
        <p14:creationId xmlns:p14="http://schemas.microsoft.com/office/powerpoint/2010/main" val="5242219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2369971-B35E-48AC-8FA9-81341CB6E40E}" type="datetimeFigureOut">
              <a:rPr lang="en-US" smtClean="0"/>
              <a:t>8/19/2025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B65874-4959-4EE3-9E59-4ADE08D5A58A}" type="slidenum">
              <a:rPr lang="en-US" smtClean="0"/>
              <a:t>‹#›</a:t>
            </a:fld>
            <a:endParaRPr lang="en-US"/>
          </a:p>
        </p:txBody>
      </p:sp>
    </p:spTree>
    <p:extLst>
      <p:ext uri="{BB962C8B-B14F-4D97-AF65-F5344CB8AC3E}">
        <p14:creationId xmlns:p14="http://schemas.microsoft.com/office/powerpoint/2010/main" val="33013704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2369971-B35E-48AC-8FA9-81341CB6E40E}" type="datetimeFigureOut">
              <a:rPr lang="en-US" smtClean="0"/>
              <a:t>8/19/2025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B65874-4959-4EE3-9E59-4ADE08D5A58A}" type="slidenum">
              <a:rPr lang="en-US" smtClean="0"/>
              <a:t>‹#›</a:t>
            </a:fld>
            <a:endParaRPr lang="en-US"/>
          </a:p>
        </p:txBody>
      </p:sp>
    </p:spTree>
    <p:extLst>
      <p:ext uri="{BB962C8B-B14F-4D97-AF65-F5344CB8AC3E}">
        <p14:creationId xmlns:p14="http://schemas.microsoft.com/office/powerpoint/2010/main" val="981236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2369971-B35E-48AC-8FA9-81341CB6E40E}" type="datetimeFigureOut">
              <a:rPr lang="en-US" smtClean="0"/>
              <a:t>8/19/2025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B65874-4959-4EE3-9E59-4ADE08D5A58A}" type="slidenum">
              <a:rPr lang="en-US" smtClean="0"/>
              <a:t>‹#›</a:t>
            </a:fld>
            <a:endParaRPr lang="en-US"/>
          </a:p>
        </p:txBody>
      </p:sp>
    </p:spTree>
    <p:extLst>
      <p:ext uri="{BB962C8B-B14F-4D97-AF65-F5344CB8AC3E}">
        <p14:creationId xmlns:p14="http://schemas.microsoft.com/office/powerpoint/2010/main" val="34856510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2369971-B35E-48AC-8FA9-81341CB6E40E}" type="datetimeFigureOut">
              <a:rPr lang="en-US" smtClean="0"/>
              <a:t>8/19/2025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B65874-4959-4EE3-9E59-4ADE08D5A58A}" type="slidenum">
              <a:rPr lang="en-US" smtClean="0"/>
              <a:t>‹#›</a:t>
            </a:fld>
            <a:endParaRPr lang="en-US"/>
          </a:p>
        </p:txBody>
      </p:sp>
    </p:spTree>
    <p:extLst>
      <p:ext uri="{BB962C8B-B14F-4D97-AF65-F5344CB8AC3E}">
        <p14:creationId xmlns:p14="http://schemas.microsoft.com/office/powerpoint/2010/main" val="17432680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2369971-B35E-48AC-8FA9-81341CB6E40E}" type="datetimeFigureOut">
              <a:rPr lang="en-US" smtClean="0"/>
              <a:t>8/19/2025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6B65874-4959-4EE3-9E59-4ADE08D5A58A}" type="slidenum">
              <a:rPr lang="en-US" smtClean="0"/>
              <a:t>‹#›</a:t>
            </a:fld>
            <a:endParaRPr lang="en-US"/>
          </a:p>
        </p:txBody>
      </p:sp>
    </p:spTree>
    <p:extLst>
      <p:ext uri="{BB962C8B-B14F-4D97-AF65-F5344CB8AC3E}">
        <p14:creationId xmlns:p14="http://schemas.microsoft.com/office/powerpoint/2010/main" val="12749759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2369971-B35E-48AC-8FA9-81341CB6E40E}" type="datetimeFigureOut">
              <a:rPr lang="en-US" smtClean="0"/>
              <a:t>8/19/2025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6B65874-4959-4EE3-9E59-4ADE08D5A58A}" type="slidenum">
              <a:rPr lang="en-US" smtClean="0"/>
              <a:t>‹#›</a:t>
            </a:fld>
            <a:endParaRPr lang="en-US"/>
          </a:p>
        </p:txBody>
      </p:sp>
    </p:spTree>
    <p:extLst>
      <p:ext uri="{BB962C8B-B14F-4D97-AF65-F5344CB8AC3E}">
        <p14:creationId xmlns:p14="http://schemas.microsoft.com/office/powerpoint/2010/main" val="4221335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369971-B35E-48AC-8FA9-81341CB6E40E}" type="datetimeFigureOut">
              <a:rPr lang="en-US" smtClean="0"/>
              <a:t>8/19/2025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6B65874-4959-4EE3-9E59-4ADE08D5A58A}" type="slidenum">
              <a:rPr lang="en-US" smtClean="0"/>
              <a:t>‹#›</a:t>
            </a:fld>
            <a:endParaRPr lang="en-US"/>
          </a:p>
        </p:txBody>
      </p:sp>
    </p:spTree>
    <p:extLst>
      <p:ext uri="{BB962C8B-B14F-4D97-AF65-F5344CB8AC3E}">
        <p14:creationId xmlns:p14="http://schemas.microsoft.com/office/powerpoint/2010/main" val="34359535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2369971-B35E-48AC-8FA9-81341CB6E40E}" type="datetimeFigureOut">
              <a:rPr lang="en-US" smtClean="0"/>
              <a:t>8/19/2025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B65874-4959-4EE3-9E59-4ADE08D5A58A}" type="slidenum">
              <a:rPr lang="en-US" smtClean="0"/>
              <a:t>‹#›</a:t>
            </a:fld>
            <a:endParaRPr lang="en-US"/>
          </a:p>
        </p:txBody>
      </p:sp>
    </p:spTree>
    <p:extLst>
      <p:ext uri="{BB962C8B-B14F-4D97-AF65-F5344CB8AC3E}">
        <p14:creationId xmlns:p14="http://schemas.microsoft.com/office/powerpoint/2010/main" val="338969484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2369971-B35E-48AC-8FA9-81341CB6E40E}" type="datetimeFigureOut">
              <a:rPr lang="en-US" smtClean="0"/>
              <a:t>8/19/2025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B65874-4959-4EE3-9E59-4ADE08D5A58A}" type="slidenum">
              <a:rPr lang="en-US" smtClean="0"/>
              <a:t>‹#›</a:t>
            </a:fld>
            <a:endParaRPr lang="en-US"/>
          </a:p>
        </p:txBody>
      </p:sp>
    </p:spTree>
    <p:extLst>
      <p:ext uri="{BB962C8B-B14F-4D97-AF65-F5344CB8AC3E}">
        <p14:creationId xmlns:p14="http://schemas.microsoft.com/office/powerpoint/2010/main" val="26087061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2369971-B35E-48AC-8FA9-81341CB6E40E}" type="datetimeFigureOut">
              <a:rPr lang="en-US" smtClean="0"/>
              <a:t>8/19/2025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B65874-4959-4EE3-9E59-4ADE08D5A58A}" type="slidenum">
              <a:rPr lang="en-US" smtClean="0"/>
              <a:t>‹#›</a:t>
            </a:fld>
            <a:endParaRPr lang="en-US"/>
          </a:p>
        </p:txBody>
      </p:sp>
    </p:spTree>
    <p:extLst>
      <p:ext uri="{BB962C8B-B14F-4D97-AF65-F5344CB8AC3E}">
        <p14:creationId xmlns:p14="http://schemas.microsoft.com/office/powerpoint/2010/main" val="23401651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2369971-B35E-48AC-8FA9-81341CB6E40E}" type="datetimeFigureOut">
              <a:rPr lang="en-US" smtClean="0"/>
              <a:t>8/19/2025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B65874-4959-4EE3-9E59-4ADE08D5A58A}" type="slidenum">
              <a:rPr lang="en-US" smtClean="0"/>
              <a:t>‹#›</a:t>
            </a:fld>
            <a:endParaRPr lang="en-US"/>
          </a:p>
        </p:txBody>
      </p:sp>
    </p:spTree>
    <p:extLst>
      <p:ext uri="{BB962C8B-B14F-4D97-AF65-F5344CB8AC3E}">
        <p14:creationId xmlns:p14="http://schemas.microsoft.com/office/powerpoint/2010/main" val="29388598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49EA4B-BA78-EE05-FA1E-4305EB5844B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910293A-35B0-8F81-8051-C482D491FCB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837112-92C9-27CE-F818-AC91688F85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4422CB-EC26-422D-8894-1A21D8981BF9}" type="datetimeFigureOut">
              <a:rPr lang="en-US" smtClean="0"/>
              <a:t>8/19/2025</a:t>
            </a:fld>
            <a:endParaRPr lang="en-US"/>
          </a:p>
        </p:txBody>
      </p:sp>
      <p:sp>
        <p:nvSpPr>
          <p:cNvPr id="5" name="Footer Placeholder 4">
            <a:extLst>
              <a:ext uri="{FF2B5EF4-FFF2-40B4-BE49-F238E27FC236}">
                <a16:creationId xmlns:a16="http://schemas.microsoft.com/office/drawing/2014/main" id="{3952CAE7-8B32-9536-1008-EFAF594B40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4C95563-EB27-FB3D-E2C4-FA8AE42331F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52F203-FB94-48A0-8141-5D988A5E2694}" type="slidenum">
              <a:rPr lang="en-US" smtClean="0"/>
              <a:t>‹#›</a:t>
            </a:fld>
            <a:endParaRPr lang="en-US"/>
          </a:p>
        </p:txBody>
      </p:sp>
    </p:spTree>
    <p:extLst>
      <p:ext uri="{BB962C8B-B14F-4D97-AF65-F5344CB8AC3E}">
        <p14:creationId xmlns:p14="http://schemas.microsoft.com/office/powerpoint/2010/main" val="18729477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369971-B35E-48AC-8FA9-81341CB6E40E}" type="datetimeFigureOut">
              <a:rPr lang="en-US" smtClean="0"/>
              <a:t>8/19/2025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B65874-4959-4EE3-9E59-4ADE08D5A58A}" type="slidenum">
              <a:rPr lang="en-US" smtClean="0"/>
              <a:t>‹#›</a:t>
            </a:fld>
            <a:endParaRPr lang="en-US"/>
          </a:p>
        </p:txBody>
      </p:sp>
    </p:spTree>
    <p:extLst>
      <p:ext uri="{BB962C8B-B14F-4D97-AF65-F5344CB8AC3E}">
        <p14:creationId xmlns:p14="http://schemas.microsoft.com/office/powerpoint/2010/main" val="34319638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eprognosis.ucsf.edu/index.php"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ssa.gov/OP_Home/ssact/title18/1862.htm"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americangeriatrics.org/" TargetMode="External"/><Relationship Id="rId2" Type="http://schemas.openxmlformats.org/officeDocument/2006/relationships/hyperlink" Target="https://www.nia.nih.gov/" TargetMode="External"/><Relationship Id="rId1" Type="http://schemas.openxmlformats.org/officeDocument/2006/relationships/slideLayout" Target="../slideLayouts/slideLayout2.xml"/><Relationship Id="rId6" Type="http://schemas.openxmlformats.org/officeDocument/2006/relationships/hyperlink" Target="http://medlineplus.gov/" TargetMode="External"/><Relationship Id="rId5" Type="http://schemas.openxmlformats.org/officeDocument/2006/relationships/hyperlink" Target="http://menopause.org/" TargetMode="External"/><Relationship Id="rId4" Type="http://schemas.openxmlformats.org/officeDocument/2006/relationships/hyperlink" Target="http://www.alz.org/"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8.tmp"/><Relationship Id="rId2" Type="http://schemas.openxmlformats.org/officeDocument/2006/relationships/hyperlink" Target="https://prepareforyourcare.org/en/prepare/welcome"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562BA-04F3-3C9F-398B-9E8FEEE13677}"/>
              </a:ext>
            </a:extLst>
          </p:cNvPr>
          <p:cNvSpPr>
            <a:spLocks noGrp="1"/>
          </p:cNvSpPr>
          <p:nvPr>
            <p:ph type="ctrTitle"/>
          </p:nvPr>
        </p:nvSpPr>
        <p:spPr/>
        <p:txBody>
          <a:bodyPr>
            <a:normAutofit/>
          </a:bodyPr>
          <a:lstStyle/>
          <a:p>
            <a:r>
              <a:rPr lang="en-US" dirty="0"/>
              <a:t>Aging &amp; Medical Care</a:t>
            </a:r>
            <a:br>
              <a:rPr lang="en-US" dirty="0"/>
            </a:br>
            <a:r>
              <a:rPr lang="en-US" sz="4000" dirty="0"/>
              <a:t>Advocating for your Health</a:t>
            </a:r>
          </a:p>
        </p:txBody>
      </p:sp>
      <p:sp>
        <p:nvSpPr>
          <p:cNvPr id="3" name="Subtitle 2">
            <a:extLst>
              <a:ext uri="{FF2B5EF4-FFF2-40B4-BE49-F238E27FC236}">
                <a16:creationId xmlns:a16="http://schemas.microsoft.com/office/drawing/2014/main" id="{89ACE0D0-6BCA-BA0E-DB4A-283E134FFD1B}"/>
              </a:ext>
            </a:extLst>
          </p:cNvPr>
          <p:cNvSpPr>
            <a:spLocks noGrp="1"/>
          </p:cNvSpPr>
          <p:nvPr>
            <p:ph type="subTitle" idx="1"/>
          </p:nvPr>
        </p:nvSpPr>
        <p:spPr>
          <a:xfrm>
            <a:off x="1524000" y="4097866"/>
            <a:ext cx="9144000" cy="1159933"/>
          </a:xfrm>
        </p:spPr>
        <p:txBody>
          <a:bodyPr>
            <a:normAutofit fontScale="92500" lnSpcReduction="10000"/>
          </a:bodyPr>
          <a:lstStyle/>
          <a:p>
            <a:pPr>
              <a:lnSpc>
                <a:spcPct val="100000"/>
              </a:lnSpc>
              <a:spcAft>
                <a:spcPts val="600"/>
              </a:spcAft>
            </a:pPr>
            <a:r>
              <a:rPr lang="en-US" sz="2300" dirty="0"/>
              <a:t>August 21, 2025</a:t>
            </a:r>
          </a:p>
          <a:p>
            <a:pPr>
              <a:lnSpc>
                <a:spcPct val="100000"/>
              </a:lnSpc>
              <a:spcBef>
                <a:spcPts val="0"/>
              </a:spcBef>
            </a:pPr>
            <a:r>
              <a:rPr lang="en-US" sz="1800" dirty="0"/>
              <a:t>Kerry Hildreth, MD</a:t>
            </a:r>
          </a:p>
          <a:p>
            <a:pPr>
              <a:lnSpc>
                <a:spcPct val="100000"/>
              </a:lnSpc>
              <a:spcBef>
                <a:spcPts val="0"/>
              </a:spcBef>
            </a:pPr>
            <a:r>
              <a:rPr lang="en-US" sz="1800" dirty="0"/>
              <a:t>Assistant Professor</a:t>
            </a:r>
          </a:p>
          <a:p>
            <a:pPr>
              <a:lnSpc>
                <a:spcPct val="100000"/>
              </a:lnSpc>
              <a:spcBef>
                <a:spcPts val="0"/>
              </a:spcBef>
            </a:pPr>
            <a:r>
              <a:rPr lang="en-US" sz="1800" dirty="0"/>
              <a:t>University of Colorado School of Medicine</a:t>
            </a:r>
          </a:p>
        </p:txBody>
      </p:sp>
      <p:pic>
        <p:nvPicPr>
          <p:cNvPr id="1026" name="Picture 2" descr="People | CU Denver Change Makers">
            <a:extLst>
              <a:ext uri="{FF2B5EF4-FFF2-40B4-BE49-F238E27FC236}">
                <a16:creationId xmlns:a16="http://schemas.microsoft.com/office/drawing/2014/main" id="{70B97B83-AD77-9588-5A47-B1B50C1756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593" y="4775200"/>
            <a:ext cx="2164813" cy="1781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22414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D53822-F857-A86A-12AF-5AB533AFF14D}"/>
              </a:ext>
            </a:extLst>
          </p:cNvPr>
          <p:cNvSpPr>
            <a:spLocks noGrp="1"/>
          </p:cNvSpPr>
          <p:nvPr>
            <p:ph type="title"/>
          </p:nvPr>
        </p:nvSpPr>
        <p:spPr>
          <a:xfrm>
            <a:off x="686834" y="1153572"/>
            <a:ext cx="3200400" cy="4461163"/>
          </a:xfrm>
        </p:spPr>
        <p:txBody>
          <a:bodyPr>
            <a:normAutofit/>
          </a:bodyPr>
          <a:lstStyle/>
          <a:p>
            <a:r>
              <a:rPr lang="en-US">
                <a:solidFill>
                  <a:srgbClr val="FFFFFF"/>
                </a:solidFill>
              </a:rPr>
              <a:t>Objectives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477AF5B2-EA5C-55E1-61AC-10108C326747}"/>
              </a:ext>
            </a:extLst>
          </p:cNvPr>
          <p:cNvSpPr>
            <a:spLocks noGrp="1"/>
          </p:cNvSpPr>
          <p:nvPr>
            <p:ph idx="1"/>
          </p:nvPr>
        </p:nvSpPr>
        <p:spPr>
          <a:xfrm>
            <a:off x="4447308" y="591344"/>
            <a:ext cx="6906491" cy="5585619"/>
          </a:xfrm>
        </p:spPr>
        <p:txBody>
          <a:bodyPr anchor="ctr">
            <a:normAutofit/>
          </a:bodyPr>
          <a:lstStyle/>
          <a:p>
            <a:r>
              <a:rPr lang="en-US" sz="3200" dirty="0"/>
              <a:t>Review recommended screening and preventive services for older women</a:t>
            </a:r>
          </a:p>
          <a:p>
            <a:r>
              <a:rPr lang="en-US" sz="3200" dirty="0"/>
              <a:t>Learn ways to help you get the most out of your medical visits</a:t>
            </a:r>
          </a:p>
          <a:p>
            <a:r>
              <a:rPr lang="en-US" sz="3200" dirty="0"/>
              <a:t>Learn ways to advocate for your health and healthcare as you age</a:t>
            </a:r>
          </a:p>
        </p:txBody>
      </p:sp>
    </p:spTree>
    <p:extLst>
      <p:ext uri="{BB962C8B-B14F-4D97-AF65-F5344CB8AC3E}">
        <p14:creationId xmlns:p14="http://schemas.microsoft.com/office/powerpoint/2010/main" val="2102654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A449F-33C6-1D80-C13D-D5930C5AACBE}"/>
              </a:ext>
            </a:extLst>
          </p:cNvPr>
          <p:cNvSpPr>
            <a:spLocks noGrp="1"/>
          </p:cNvSpPr>
          <p:nvPr>
            <p:ph type="title"/>
          </p:nvPr>
        </p:nvSpPr>
        <p:spPr>
          <a:xfrm>
            <a:off x="623048" y="336845"/>
            <a:ext cx="10515600" cy="1325563"/>
          </a:xfrm>
        </p:spPr>
        <p:txBody>
          <a:bodyPr/>
          <a:lstStyle/>
          <a:p>
            <a:r>
              <a:rPr lang="en-US" dirty="0"/>
              <a:t>Prevention and screening</a:t>
            </a:r>
          </a:p>
        </p:txBody>
      </p:sp>
      <p:pic>
        <p:nvPicPr>
          <p:cNvPr id="3" name="Picture 2">
            <a:extLst>
              <a:ext uri="{FF2B5EF4-FFF2-40B4-BE49-F238E27FC236}">
                <a16:creationId xmlns:a16="http://schemas.microsoft.com/office/drawing/2014/main" id="{678C7C0F-8D69-8458-1565-D4E33D1201FA}"/>
              </a:ext>
            </a:extLst>
          </p:cNvPr>
          <p:cNvPicPr>
            <a:picLocks noChangeAspect="1"/>
          </p:cNvPicPr>
          <p:nvPr/>
        </p:nvPicPr>
        <p:blipFill>
          <a:blip r:embed="rId3"/>
          <a:stretch>
            <a:fillRect/>
          </a:stretch>
        </p:blipFill>
        <p:spPr>
          <a:xfrm>
            <a:off x="5804315" y="2025714"/>
            <a:ext cx="5764638" cy="4323479"/>
          </a:xfrm>
          <a:prstGeom prst="rect">
            <a:avLst/>
          </a:prstGeom>
          <a:effectLst>
            <a:softEdge rad="635000"/>
          </a:effectLst>
        </p:spPr>
      </p:pic>
      <p:sp>
        <p:nvSpPr>
          <p:cNvPr id="4" name="TextBox 3">
            <a:extLst>
              <a:ext uri="{FF2B5EF4-FFF2-40B4-BE49-F238E27FC236}">
                <a16:creationId xmlns:a16="http://schemas.microsoft.com/office/drawing/2014/main" id="{23349D8C-7E61-43B9-EF8C-45D88DF62212}"/>
              </a:ext>
            </a:extLst>
          </p:cNvPr>
          <p:cNvSpPr txBox="1"/>
          <p:nvPr/>
        </p:nvSpPr>
        <p:spPr>
          <a:xfrm>
            <a:off x="623047" y="1659285"/>
            <a:ext cx="8148420" cy="3539430"/>
          </a:xfrm>
          <a:prstGeom prst="rect">
            <a:avLst/>
          </a:prstGeom>
          <a:noFill/>
        </p:spPr>
        <p:txBody>
          <a:bodyPr wrap="square" rtlCol="0">
            <a:spAutoFit/>
          </a:bodyPr>
          <a:lstStyle/>
          <a:p>
            <a:pPr marL="285750" indent="-285750">
              <a:buFont typeface="Arial" panose="020B0604020202020204" pitchFamily="34" charset="0"/>
              <a:buChar char="•"/>
            </a:pPr>
            <a:r>
              <a:rPr lang="en-US" sz="2400" dirty="0"/>
              <a:t>Improve overall health and lessen future health decline</a:t>
            </a:r>
          </a:p>
          <a:p>
            <a:pPr marL="285750" indent="-285750">
              <a:buFont typeface="Arial" panose="020B0604020202020204" pitchFamily="34" charset="0"/>
              <a:buChar char="•"/>
            </a:pPr>
            <a:r>
              <a:rPr lang="en-US" sz="2400" dirty="0"/>
              <a:t>Screening test vs diagnostic test</a:t>
            </a:r>
          </a:p>
          <a:p>
            <a:pPr marL="285750" indent="-285750">
              <a:buFont typeface="Arial" panose="020B0604020202020204" pitchFamily="34" charset="0"/>
              <a:buChar char="•"/>
            </a:pPr>
            <a:r>
              <a:rPr lang="en-US" sz="2400" dirty="0"/>
              <a:t>Individualize screening and prevention interventions to maximize value</a:t>
            </a:r>
          </a:p>
          <a:p>
            <a:pPr marL="742950" lvl="1" indent="-285750">
              <a:buFont typeface="Arial" panose="020B0604020202020204" pitchFamily="34" charset="0"/>
              <a:buChar char="•"/>
            </a:pPr>
            <a:r>
              <a:rPr lang="en-US" sz="2000" dirty="0"/>
              <a:t>Age</a:t>
            </a:r>
          </a:p>
          <a:p>
            <a:pPr marL="742950" lvl="1" indent="-285750">
              <a:buFont typeface="Arial" panose="020B0604020202020204" pitchFamily="34" charset="0"/>
              <a:buChar char="•"/>
            </a:pPr>
            <a:r>
              <a:rPr lang="en-US" sz="2000" dirty="0"/>
              <a:t>Sex</a:t>
            </a:r>
          </a:p>
          <a:p>
            <a:pPr marL="742950" lvl="1" indent="-285750">
              <a:buFont typeface="Arial" panose="020B0604020202020204" pitchFamily="34" charset="0"/>
              <a:buChar char="•"/>
            </a:pPr>
            <a:r>
              <a:rPr lang="en-US" sz="2000" dirty="0"/>
              <a:t>Personal and family medical history</a:t>
            </a:r>
          </a:p>
          <a:p>
            <a:pPr marL="742950" lvl="1" indent="-285750">
              <a:buFont typeface="Arial" panose="020B0604020202020204" pitchFamily="34" charset="0"/>
              <a:buChar char="•"/>
            </a:pPr>
            <a:r>
              <a:rPr lang="en-US" sz="2000" dirty="0"/>
              <a:t>Lifestyle or other risk factors</a:t>
            </a:r>
          </a:p>
          <a:p>
            <a:pPr marL="285750" indent="-285750">
              <a:buFont typeface="Arial" panose="020B0604020202020204" pitchFamily="34" charset="0"/>
              <a:buChar char="•"/>
            </a:pPr>
            <a:r>
              <a:rPr lang="en-US" sz="2400" dirty="0"/>
              <a:t>Incorporate patient preferences</a:t>
            </a:r>
          </a:p>
          <a:p>
            <a:pPr marL="285750" indent="-285750">
              <a:buFont typeface="Arial" panose="020B0604020202020204" pitchFamily="34" charset="0"/>
              <a:buChar char="•"/>
            </a:pPr>
            <a:r>
              <a:rPr lang="en-US" sz="2400" dirty="0"/>
              <a:t>Acknowledge tradeoffs between benefits, harms, and costs</a:t>
            </a:r>
          </a:p>
        </p:txBody>
      </p:sp>
    </p:spTree>
    <p:extLst>
      <p:ext uri="{BB962C8B-B14F-4D97-AF65-F5344CB8AC3E}">
        <p14:creationId xmlns:p14="http://schemas.microsoft.com/office/powerpoint/2010/main" val="2382612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F5599-4C12-FD83-F8E6-C9577D95EDA1}"/>
              </a:ext>
            </a:extLst>
          </p:cNvPr>
          <p:cNvSpPr>
            <a:spLocks noGrp="1"/>
          </p:cNvSpPr>
          <p:nvPr>
            <p:ph type="title"/>
          </p:nvPr>
        </p:nvSpPr>
        <p:spPr/>
        <p:txBody>
          <a:bodyPr/>
          <a:lstStyle/>
          <a:p>
            <a:r>
              <a:rPr lang="en-US" dirty="0"/>
              <a:t>Potential harms from screening</a:t>
            </a:r>
          </a:p>
        </p:txBody>
      </p:sp>
      <p:sp>
        <p:nvSpPr>
          <p:cNvPr id="3" name="Content Placeholder 2">
            <a:extLst>
              <a:ext uri="{FF2B5EF4-FFF2-40B4-BE49-F238E27FC236}">
                <a16:creationId xmlns:a16="http://schemas.microsoft.com/office/drawing/2014/main" id="{CCE1B2B2-22BC-DF52-8C65-3B21318CBC36}"/>
              </a:ext>
            </a:extLst>
          </p:cNvPr>
          <p:cNvSpPr>
            <a:spLocks noGrp="1"/>
          </p:cNvSpPr>
          <p:nvPr>
            <p:ph idx="1"/>
          </p:nvPr>
        </p:nvSpPr>
        <p:spPr>
          <a:xfrm>
            <a:off x="838200" y="1825625"/>
            <a:ext cx="7381973" cy="4351338"/>
          </a:xfrm>
        </p:spPr>
        <p:txBody>
          <a:bodyPr/>
          <a:lstStyle/>
          <a:p>
            <a:r>
              <a:rPr lang="en-US" dirty="0"/>
              <a:t>Anxiety from false positive tests</a:t>
            </a:r>
          </a:p>
          <a:p>
            <a:r>
              <a:rPr lang="en-US" dirty="0"/>
              <a:t>Harms/complications from the test or additional diagnostic procedures</a:t>
            </a:r>
          </a:p>
          <a:p>
            <a:r>
              <a:rPr lang="en-US" dirty="0"/>
              <a:t>Overdiagnosis</a:t>
            </a:r>
          </a:p>
          <a:p>
            <a:pPr lvl="1"/>
            <a:r>
              <a:rPr lang="en-US" dirty="0"/>
              <a:t>Finding and treating a condition that would not have caused symptoms or death within the person’s remaining lifetime</a:t>
            </a:r>
          </a:p>
        </p:txBody>
      </p:sp>
      <p:pic>
        <p:nvPicPr>
          <p:cNvPr id="4" name="Picture 3">
            <a:extLst>
              <a:ext uri="{FF2B5EF4-FFF2-40B4-BE49-F238E27FC236}">
                <a16:creationId xmlns:a16="http://schemas.microsoft.com/office/drawing/2014/main" id="{7B97CAFF-B407-1DCC-373C-F8540E793587}"/>
              </a:ext>
            </a:extLst>
          </p:cNvPr>
          <p:cNvPicPr>
            <a:picLocks noChangeAspect="1"/>
          </p:cNvPicPr>
          <p:nvPr/>
        </p:nvPicPr>
        <p:blipFill>
          <a:blip r:embed="rId2"/>
          <a:stretch>
            <a:fillRect/>
          </a:stretch>
        </p:blipFill>
        <p:spPr>
          <a:xfrm>
            <a:off x="7041037" y="1793613"/>
            <a:ext cx="4699262" cy="4699262"/>
          </a:xfrm>
          <a:prstGeom prst="rect">
            <a:avLst/>
          </a:prstGeom>
        </p:spPr>
      </p:pic>
    </p:spTree>
    <p:extLst>
      <p:ext uri="{BB962C8B-B14F-4D97-AF65-F5344CB8AC3E}">
        <p14:creationId xmlns:p14="http://schemas.microsoft.com/office/powerpoint/2010/main" val="290816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1F244DF3-B2FC-B2BD-4DAB-9ABE7A703BAB}"/>
              </a:ext>
            </a:extLst>
          </p:cNvPr>
          <p:cNvSpPr>
            <a:spLocks noGrp="1"/>
          </p:cNvSpPr>
          <p:nvPr>
            <p:ph type="title"/>
          </p:nvPr>
        </p:nvSpPr>
        <p:spPr/>
        <p:txBody>
          <a:bodyPr>
            <a:normAutofit/>
          </a:bodyPr>
          <a:lstStyle/>
          <a:p>
            <a:pPr algn="ctr"/>
            <a:r>
              <a:rPr lang="en-US" sz="3600" dirty="0"/>
              <a:t>Balancing future potential benefits and immediate potential harms</a:t>
            </a:r>
          </a:p>
        </p:txBody>
      </p:sp>
      <p:sp>
        <p:nvSpPr>
          <p:cNvPr id="12" name="TextBox 11">
            <a:extLst>
              <a:ext uri="{FF2B5EF4-FFF2-40B4-BE49-F238E27FC236}">
                <a16:creationId xmlns:a16="http://schemas.microsoft.com/office/drawing/2014/main" id="{D7A12F9A-FDBB-CD4A-C7AD-6489308D7025}"/>
              </a:ext>
            </a:extLst>
          </p:cNvPr>
          <p:cNvSpPr txBox="1"/>
          <p:nvPr/>
        </p:nvSpPr>
        <p:spPr>
          <a:xfrm>
            <a:off x="6206065" y="2384950"/>
            <a:ext cx="4665136" cy="2431435"/>
          </a:xfrm>
          <a:prstGeom prst="rect">
            <a:avLst/>
          </a:prstGeom>
          <a:noFill/>
        </p:spPr>
        <p:txBody>
          <a:bodyPr wrap="square" rtlCol="0">
            <a:spAutoFit/>
          </a:bodyPr>
          <a:lstStyle/>
          <a:p>
            <a:r>
              <a:rPr lang="en-US" sz="2800" dirty="0"/>
              <a:t>Balance shifts more toward harm with:</a:t>
            </a:r>
          </a:p>
          <a:p>
            <a:pPr marL="285750" indent="-285750">
              <a:buFont typeface="Arial" panose="020B0604020202020204" pitchFamily="34" charset="0"/>
              <a:buChar char="•"/>
            </a:pPr>
            <a:r>
              <a:rPr lang="en-US" sz="2400" dirty="0"/>
              <a:t>More underlying medical conditions</a:t>
            </a:r>
          </a:p>
          <a:p>
            <a:pPr marL="285750" indent="-285750">
              <a:buFont typeface="Arial" panose="020B0604020202020204" pitchFamily="34" charset="0"/>
              <a:buChar char="•"/>
            </a:pPr>
            <a:r>
              <a:rPr lang="en-US" sz="2400" dirty="0"/>
              <a:t>Poor health and functional status</a:t>
            </a:r>
          </a:p>
          <a:p>
            <a:pPr marL="285750" indent="-285750">
              <a:buFont typeface="Arial" panose="020B0604020202020204" pitchFamily="34" charset="0"/>
              <a:buChar char="•"/>
            </a:pPr>
            <a:r>
              <a:rPr lang="en-US" sz="2400" dirty="0"/>
              <a:t>Shorter life expectancy</a:t>
            </a:r>
          </a:p>
        </p:txBody>
      </p:sp>
      <p:pic>
        <p:nvPicPr>
          <p:cNvPr id="1026" name="Picture 2" descr="3d justice scale cartoon, balanced scale 13720793 PNG">
            <a:extLst>
              <a:ext uri="{FF2B5EF4-FFF2-40B4-BE49-F238E27FC236}">
                <a16:creationId xmlns:a16="http://schemas.microsoft.com/office/drawing/2014/main" id="{5EF9039F-25E6-8DFF-79EF-8B4A000ECE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2242" y="1628775"/>
            <a:ext cx="4514850" cy="4514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994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F975A-71A6-17EC-2893-F1B343A372CF}"/>
              </a:ext>
            </a:extLst>
          </p:cNvPr>
          <p:cNvSpPr>
            <a:spLocks noGrp="1"/>
          </p:cNvSpPr>
          <p:nvPr>
            <p:ph type="title"/>
          </p:nvPr>
        </p:nvSpPr>
        <p:spPr>
          <a:xfrm>
            <a:off x="488576" y="190313"/>
            <a:ext cx="10515600" cy="1325563"/>
          </a:xfrm>
        </p:spPr>
        <p:txBody>
          <a:bodyPr/>
          <a:lstStyle/>
          <a:p>
            <a:r>
              <a:rPr lang="en-US" dirty="0"/>
              <a:t>Time to Benefit</a:t>
            </a:r>
          </a:p>
        </p:txBody>
      </p:sp>
      <p:graphicFrame>
        <p:nvGraphicFramePr>
          <p:cNvPr id="5" name="Chart 4">
            <a:extLst>
              <a:ext uri="{FF2B5EF4-FFF2-40B4-BE49-F238E27FC236}">
                <a16:creationId xmlns:a16="http://schemas.microsoft.com/office/drawing/2014/main" id="{9F78D713-F51D-3FF8-FDA1-B1E2C963E159}"/>
              </a:ext>
            </a:extLst>
          </p:cNvPr>
          <p:cNvGraphicFramePr/>
          <p:nvPr>
            <p:extLst>
              <p:ext uri="{D42A27DB-BD31-4B8C-83A1-F6EECF244321}">
                <p14:modId xmlns:p14="http://schemas.microsoft.com/office/powerpoint/2010/main" val="1293330941"/>
              </p:ext>
            </p:extLst>
          </p:nvPr>
        </p:nvGraphicFramePr>
        <p:xfrm>
          <a:off x="1373092" y="1249020"/>
          <a:ext cx="9142507" cy="541866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9047742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8A75B0-F7A4-6121-F5BC-89893542607C}"/>
              </a:ext>
            </a:extLst>
          </p:cNvPr>
          <p:cNvPicPr>
            <a:picLocks noChangeAspect="1"/>
          </p:cNvPicPr>
          <p:nvPr/>
        </p:nvPicPr>
        <p:blipFill>
          <a:blip r:embed="rId3"/>
          <a:srcRect l="8168" r="5632"/>
          <a:stretch>
            <a:fillRect/>
          </a:stretch>
        </p:blipFill>
        <p:spPr>
          <a:xfrm>
            <a:off x="7032396" y="1825625"/>
            <a:ext cx="4675695" cy="3245177"/>
          </a:xfrm>
          <a:prstGeom prst="rect">
            <a:avLst/>
          </a:prstGeom>
        </p:spPr>
      </p:pic>
      <p:sp>
        <p:nvSpPr>
          <p:cNvPr id="2" name="Title 1">
            <a:extLst>
              <a:ext uri="{FF2B5EF4-FFF2-40B4-BE49-F238E27FC236}">
                <a16:creationId xmlns:a16="http://schemas.microsoft.com/office/drawing/2014/main" id="{9CF5C695-A701-2456-DCD4-6B1CE010DEFC}"/>
              </a:ext>
            </a:extLst>
          </p:cNvPr>
          <p:cNvSpPr>
            <a:spLocks noGrp="1"/>
          </p:cNvSpPr>
          <p:nvPr>
            <p:ph type="title"/>
          </p:nvPr>
        </p:nvSpPr>
        <p:spPr/>
        <p:txBody>
          <a:bodyPr/>
          <a:lstStyle/>
          <a:p>
            <a:r>
              <a:rPr lang="en-US" dirty="0"/>
              <a:t>When to stop screening?</a:t>
            </a:r>
          </a:p>
        </p:txBody>
      </p:sp>
      <p:sp>
        <p:nvSpPr>
          <p:cNvPr id="3" name="Content Placeholder 2">
            <a:extLst>
              <a:ext uri="{FF2B5EF4-FFF2-40B4-BE49-F238E27FC236}">
                <a16:creationId xmlns:a16="http://schemas.microsoft.com/office/drawing/2014/main" id="{3D5F7B54-2FC3-5242-8120-2E36550AE82C}"/>
              </a:ext>
            </a:extLst>
          </p:cNvPr>
          <p:cNvSpPr>
            <a:spLocks noGrp="1"/>
          </p:cNvSpPr>
          <p:nvPr>
            <p:ph idx="1"/>
          </p:nvPr>
        </p:nvSpPr>
        <p:spPr>
          <a:xfrm>
            <a:off x="838200" y="1825625"/>
            <a:ext cx="5845404" cy="4351338"/>
          </a:xfrm>
        </p:spPr>
        <p:txBody>
          <a:bodyPr/>
          <a:lstStyle/>
          <a:p>
            <a:r>
              <a:rPr lang="en-US" dirty="0"/>
              <a:t>Am I more likely to benefit or experience harm from screening?</a:t>
            </a:r>
          </a:p>
          <a:p>
            <a:pPr lvl="1"/>
            <a:r>
              <a:rPr lang="en-US" dirty="0"/>
              <a:t>Life expectancy and time to benefit</a:t>
            </a:r>
          </a:p>
          <a:p>
            <a:pPr lvl="1"/>
            <a:r>
              <a:rPr lang="en-US" dirty="0">
                <a:hlinkClick r:id="rId4"/>
              </a:rPr>
              <a:t>https://eprognosis.ucsf.edu/index.php</a:t>
            </a:r>
            <a:endParaRPr lang="en-US" dirty="0"/>
          </a:p>
          <a:p>
            <a:r>
              <a:rPr lang="en-US" dirty="0"/>
              <a:t>Personal preferences and shared decision making</a:t>
            </a:r>
          </a:p>
          <a:p>
            <a:pPr lvl="1"/>
            <a:r>
              <a:rPr lang="en-US" dirty="0"/>
              <a:t>Ability and desire to undergo treatment </a:t>
            </a:r>
          </a:p>
        </p:txBody>
      </p:sp>
    </p:spTree>
    <p:extLst>
      <p:ext uri="{BB962C8B-B14F-4D97-AF65-F5344CB8AC3E}">
        <p14:creationId xmlns:p14="http://schemas.microsoft.com/office/powerpoint/2010/main" val="3152030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0C3DC3-FADF-77E1-8275-7EB0A6E6E5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8A7A387-0256-B92E-1541-9D47E5B01327}"/>
              </a:ext>
            </a:extLst>
          </p:cNvPr>
          <p:cNvSpPr>
            <a:spLocks noGrp="1"/>
          </p:cNvSpPr>
          <p:nvPr>
            <p:ph type="title"/>
          </p:nvPr>
        </p:nvSpPr>
        <p:spPr>
          <a:xfrm>
            <a:off x="762000" y="449792"/>
            <a:ext cx="10515600" cy="1325563"/>
          </a:xfrm>
        </p:spPr>
        <p:txBody>
          <a:bodyPr/>
          <a:lstStyle/>
          <a:p>
            <a:r>
              <a:rPr lang="en-US" dirty="0"/>
              <a:t>Screening and Preventive Care </a:t>
            </a:r>
            <a:br>
              <a:rPr lang="en-US" dirty="0"/>
            </a:br>
            <a:r>
              <a:rPr lang="en-US" sz="3600" dirty="0"/>
              <a:t>The USPSTF</a:t>
            </a:r>
          </a:p>
        </p:txBody>
      </p:sp>
      <p:sp>
        <p:nvSpPr>
          <p:cNvPr id="3" name="Content Placeholder 2">
            <a:extLst>
              <a:ext uri="{FF2B5EF4-FFF2-40B4-BE49-F238E27FC236}">
                <a16:creationId xmlns:a16="http://schemas.microsoft.com/office/drawing/2014/main" id="{4DEC90A3-EE69-4473-6A84-721C2EE36EA7}"/>
              </a:ext>
            </a:extLst>
          </p:cNvPr>
          <p:cNvSpPr>
            <a:spLocks noGrp="1"/>
          </p:cNvSpPr>
          <p:nvPr>
            <p:ph idx="1"/>
          </p:nvPr>
        </p:nvSpPr>
        <p:spPr>
          <a:xfrm>
            <a:off x="5365375" y="2227802"/>
            <a:ext cx="6535271" cy="2470897"/>
          </a:xfrm>
        </p:spPr>
        <p:txBody>
          <a:bodyPr>
            <a:normAutofit lnSpcReduction="10000"/>
          </a:bodyPr>
          <a:lstStyle/>
          <a:p>
            <a:r>
              <a:rPr lang="en-US" sz="2400" dirty="0"/>
              <a:t>A scientifically independent, volunteer panel of national experts in disease prevention and evidence-based medicine that makes evidence-based recommendations about clinical preventive services</a:t>
            </a:r>
          </a:p>
          <a:p>
            <a:r>
              <a:rPr lang="en-US" sz="2400" dirty="0"/>
              <a:t>Other professional organizations also issue guidelines on screening and prevention</a:t>
            </a:r>
          </a:p>
        </p:txBody>
      </p:sp>
      <p:sp>
        <p:nvSpPr>
          <p:cNvPr id="5" name="TextBox 4">
            <a:extLst>
              <a:ext uri="{FF2B5EF4-FFF2-40B4-BE49-F238E27FC236}">
                <a16:creationId xmlns:a16="http://schemas.microsoft.com/office/drawing/2014/main" id="{905F6409-D2F1-1846-082A-B59A3D3F59A1}"/>
              </a:ext>
            </a:extLst>
          </p:cNvPr>
          <p:cNvSpPr txBox="1"/>
          <p:nvPr/>
        </p:nvSpPr>
        <p:spPr>
          <a:xfrm>
            <a:off x="668091" y="6123543"/>
            <a:ext cx="10855817" cy="369332"/>
          </a:xfrm>
          <a:prstGeom prst="rect">
            <a:avLst/>
          </a:prstGeom>
          <a:noFill/>
        </p:spPr>
        <p:txBody>
          <a:bodyPr wrap="square">
            <a:spAutoFit/>
          </a:bodyPr>
          <a:lstStyle/>
          <a:p>
            <a:r>
              <a:rPr lang="en-US" dirty="0"/>
              <a:t>https://www.uspreventiveservicestaskforce.org/uspstf/recommendation-topics/uspstf-a-and-b-recommendations</a:t>
            </a:r>
          </a:p>
        </p:txBody>
      </p:sp>
      <p:pic>
        <p:nvPicPr>
          <p:cNvPr id="1026" name="Picture 2" descr="Stevermer Earns Appointment to U.S. Preventive Services Task Force - MU ...">
            <a:extLst>
              <a:ext uri="{FF2B5EF4-FFF2-40B4-BE49-F238E27FC236}">
                <a16:creationId xmlns:a16="http://schemas.microsoft.com/office/drawing/2014/main" id="{53EB1860-CE7B-CE8B-8FCB-5ABFF5BFDB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193551"/>
            <a:ext cx="4392706" cy="24708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6495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0697B43A-7E34-3C97-BCB9-65FEC602164E}"/>
              </a:ext>
            </a:extLst>
          </p:cNvPr>
          <p:cNvGraphicFramePr>
            <a:graphicFrameLocks noGrp="1"/>
          </p:cNvGraphicFramePr>
          <p:nvPr>
            <p:extLst>
              <p:ext uri="{D42A27DB-BD31-4B8C-83A1-F6EECF244321}">
                <p14:modId xmlns:p14="http://schemas.microsoft.com/office/powerpoint/2010/main" val="1531589580"/>
              </p:ext>
            </p:extLst>
          </p:nvPr>
        </p:nvGraphicFramePr>
        <p:xfrm>
          <a:off x="295835" y="147918"/>
          <a:ext cx="11631706" cy="6617491"/>
        </p:xfrm>
        <a:graphic>
          <a:graphicData uri="http://schemas.openxmlformats.org/drawingml/2006/table">
            <a:tbl>
              <a:tblPr/>
              <a:tblGrid>
                <a:gridCol w="1462587">
                  <a:extLst>
                    <a:ext uri="{9D8B030D-6E8A-4147-A177-3AD203B41FA5}">
                      <a16:colId xmlns:a16="http://schemas.microsoft.com/office/drawing/2014/main" val="1659190390"/>
                    </a:ext>
                  </a:extLst>
                </a:gridCol>
                <a:gridCol w="6291884">
                  <a:extLst>
                    <a:ext uri="{9D8B030D-6E8A-4147-A177-3AD203B41FA5}">
                      <a16:colId xmlns:a16="http://schemas.microsoft.com/office/drawing/2014/main" val="1739769681"/>
                    </a:ext>
                  </a:extLst>
                </a:gridCol>
                <a:gridCol w="3877235">
                  <a:extLst>
                    <a:ext uri="{9D8B030D-6E8A-4147-A177-3AD203B41FA5}">
                      <a16:colId xmlns:a16="http://schemas.microsoft.com/office/drawing/2014/main" val="4064914166"/>
                    </a:ext>
                  </a:extLst>
                </a:gridCol>
              </a:tblGrid>
              <a:tr h="647828">
                <a:tc>
                  <a:txBody>
                    <a:bodyPr/>
                    <a:lstStyle/>
                    <a:p>
                      <a:pPr algn="l" latinLnBrk="0"/>
                      <a:br>
                        <a:rPr lang="en-US" sz="1800" b="1" dirty="0">
                          <a:effectLst/>
                        </a:rPr>
                      </a:br>
                      <a:r>
                        <a:rPr lang="en-US" sz="1800" b="1" dirty="0">
                          <a:effectLst/>
                        </a:rPr>
                        <a:t>Grade</a:t>
                      </a:r>
                    </a:p>
                  </a:txBody>
                  <a:tcPr marL="50363" marR="50363" marT="50363" marB="50363">
                    <a:lnL w="7620" cap="flat" cmpd="sng" algn="ctr">
                      <a:solidFill>
                        <a:srgbClr val="0A3D79"/>
                      </a:solidFill>
                      <a:prstDash val="solid"/>
                      <a:round/>
                      <a:headEnd type="none" w="med" len="med"/>
                      <a:tailEnd type="none" w="med" len="med"/>
                    </a:lnL>
                    <a:lnR w="7620" cap="flat" cmpd="sng" algn="ctr">
                      <a:solidFill>
                        <a:srgbClr val="0A3D79"/>
                      </a:solidFill>
                      <a:prstDash val="solid"/>
                      <a:round/>
                      <a:headEnd type="none" w="med" len="med"/>
                      <a:tailEnd type="none" w="med" len="med"/>
                    </a:lnR>
                    <a:lnT w="7620" cap="flat" cmpd="sng" algn="ctr">
                      <a:solidFill>
                        <a:srgbClr val="0A3D79"/>
                      </a:solidFill>
                      <a:prstDash val="solid"/>
                      <a:round/>
                      <a:headEnd type="none" w="med" len="med"/>
                      <a:tailEnd type="none" w="med" len="med"/>
                    </a:lnT>
                    <a:lnB w="7620" cap="flat" cmpd="sng" algn="ctr">
                      <a:solidFill>
                        <a:srgbClr val="0A3D79"/>
                      </a:solidFill>
                      <a:prstDash val="solid"/>
                      <a:round/>
                      <a:headEnd type="none" w="med" len="med"/>
                      <a:tailEnd type="none" w="med" len="med"/>
                    </a:lnB>
                    <a:solidFill>
                      <a:srgbClr val="F5F9FC"/>
                    </a:solidFill>
                  </a:tcPr>
                </a:tc>
                <a:tc>
                  <a:txBody>
                    <a:bodyPr/>
                    <a:lstStyle/>
                    <a:p>
                      <a:pPr algn="l" latinLnBrk="0"/>
                      <a:endParaRPr lang="en-US" sz="1800" b="1" dirty="0">
                        <a:effectLst/>
                      </a:endParaRPr>
                    </a:p>
                    <a:p>
                      <a:pPr algn="l" latinLnBrk="0"/>
                      <a:r>
                        <a:rPr lang="en-US" sz="1800" b="1" dirty="0">
                          <a:effectLst/>
                        </a:rPr>
                        <a:t>Definition</a:t>
                      </a:r>
                    </a:p>
                  </a:txBody>
                  <a:tcPr marL="50363" marR="50363" marT="50363" marB="50363">
                    <a:lnL w="7620" cap="flat" cmpd="sng" algn="ctr">
                      <a:solidFill>
                        <a:srgbClr val="0A3D79"/>
                      </a:solidFill>
                      <a:prstDash val="solid"/>
                      <a:round/>
                      <a:headEnd type="none" w="med" len="med"/>
                      <a:tailEnd type="none" w="med" len="med"/>
                    </a:lnL>
                    <a:lnR w="7620" cap="flat" cmpd="sng" algn="ctr">
                      <a:solidFill>
                        <a:srgbClr val="0A3D79"/>
                      </a:solidFill>
                      <a:prstDash val="solid"/>
                      <a:round/>
                      <a:headEnd type="none" w="med" len="med"/>
                      <a:tailEnd type="none" w="med" len="med"/>
                    </a:lnR>
                    <a:lnT w="7620" cap="flat" cmpd="sng" algn="ctr">
                      <a:solidFill>
                        <a:srgbClr val="0A3D79"/>
                      </a:solidFill>
                      <a:prstDash val="solid"/>
                      <a:round/>
                      <a:headEnd type="none" w="med" len="med"/>
                      <a:tailEnd type="none" w="med" len="med"/>
                    </a:lnT>
                    <a:lnB w="7620" cap="flat" cmpd="sng" algn="ctr">
                      <a:solidFill>
                        <a:srgbClr val="0A3D79"/>
                      </a:solidFill>
                      <a:prstDash val="solid"/>
                      <a:round/>
                      <a:headEnd type="none" w="med" len="med"/>
                      <a:tailEnd type="none" w="med" len="med"/>
                    </a:lnB>
                    <a:solidFill>
                      <a:srgbClr val="F5F9FC"/>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effectLst/>
                        </a:rPr>
                        <a:t>Suggestions for Practice</a:t>
                      </a:r>
                    </a:p>
                  </a:txBody>
                  <a:tcPr marL="40290" marR="40290" marT="20145" marB="20145" anchor="b">
                    <a:lnL w="7620" cap="flat" cmpd="sng" algn="ctr">
                      <a:solidFill>
                        <a:srgbClr val="0A3D79"/>
                      </a:solidFill>
                      <a:prstDash val="solid"/>
                      <a:round/>
                      <a:headEnd type="none" w="med" len="med"/>
                      <a:tailEnd type="none" w="med" len="med"/>
                    </a:lnL>
                    <a:lnB w="7620" cap="flat" cmpd="sng" algn="ctr">
                      <a:solidFill>
                        <a:srgbClr val="0A3D79"/>
                      </a:solidFill>
                      <a:prstDash val="solid"/>
                      <a:round/>
                      <a:headEnd type="none" w="med" len="med"/>
                      <a:tailEnd type="none" w="med" len="med"/>
                    </a:lnB>
                  </a:tcPr>
                </a:tc>
                <a:extLst>
                  <a:ext uri="{0D108BD9-81ED-4DB2-BD59-A6C34878D82A}">
                    <a16:rowId xmlns:a16="http://schemas.microsoft.com/office/drawing/2014/main" val="1005301404"/>
                  </a:ext>
                </a:extLst>
              </a:tr>
              <a:tr h="665219">
                <a:tc>
                  <a:txBody>
                    <a:bodyPr/>
                    <a:lstStyle/>
                    <a:p>
                      <a:pPr latinLnBrk="0"/>
                      <a:r>
                        <a:rPr lang="en-US" sz="2400" b="1" dirty="0">
                          <a:effectLst/>
                        </a:rPr>
                        <a:t>A</a:t>
                      </a:r>
                      <a:endParaRPr lang="en-US" sz="2400" dirty="0">
                        <a:effectLst/>
                      </a:endParaRPr>
                    </a:p>
                  </a:txBody>
                  <a:tcPr marL="50363" marR="50363" marT="50363" marB="50363" anchor="ctr">
                    <a:lnL w="7620" cap="flat" cmpd="sng" algn="ctr">
                      <a:solidFill>
                        <a:srgbClr val="0A3D79"/>
                      </a:solidFill>
                      <a:prstDash val="solid"/>
                      <a:round/>
                      <a:headEnd type="none" w="med" len="med"/>
                      <a:tailEnd type="none" w="med" len="med"/>
                    </a:lnL>
                    <a:lnR w="7620" cap="flat" cmpd="sng" algn="ctr">
                      <a:solidFill>
                        <a:srgbClr val="0A3D79"/>
                      </a:solidFill>
                      <a:prstDash val="solid"/>
                      <a:round/>
                      <a:headEnd type="none" w="med" len="med"/>
                      <a:tailEnd type="none" w="med" len="med"/>
                    </a:lnR>
                    <a:lnT w="7620" cap="flat" cmpd="sng" algn="ctr">
                      <a:solidFill>
                        <a:srgbClr val="0A3D79"/>
                      </a:solidFill>
                      <a:prstDash val="solid"/>
                      <a:round/>
                      <a:headEnd type="none" w="med" len="med"/>
                      <a:tailEnd type="none" w="med" len="med"/>
                    </a:lnT>
                    <a:lnB w="7620" cap="flat" cmpd="sng" algn="ctr">
                      <a:solidFill>
                        <a:srgbClr val="0A3D79"/>
                      </a:solidFill>
                      <a:prstDash val="solid"/>
                      <a:round/>
                      <a:headEnd type="none" w="med" len="med"/>
                      <a:tailEnd type="none" w="med" len="med"/>
                    </a:lnB>
                    <a:solidFill>
                      <a:srgbClr val="FFFFFF"/>
                    </a:solidFill>
                  </a:tcPr>
                </a:tc>
                <a:tc>
                  <a:txBody>
                    <a:bodyPr/>
                    <a:lstStyle/>
                    <a:p>
                      <a:pPr latinLnBrk="0"/>
                      <a:r>
                        <a:rPr lang="en-US" sz="1800">
                          <a:effectLst/>
                        </a:rPr>
                        <a:t>The USPSTF recommends the service. There is high certainty that the net benefit is substantial.</a:t>
                      </a:r>
                    </a:p>
                  </a:txBody>
                  <a:tcPr marL="50363" marR="50363" marT="50363" marB="50363" anchor="ctr">
                    <a:lnL w="7620" cap="flat" cmpd="sng" algn="ctr">
                      <a:solidFill>
                        <a:srgbClr val="0A3D79"/>
                      </a:solidFill>
                      <a:prstDash val="solid"/>
                      <a:round/>
                      <a:headEnd type="none" w="med" len="med"/>
                      <a:tailEnd type="none" w="med" len="med"/>
                    </a:lnL>
                    <a:lnR w="7620" cap="flat" cmpd="sng" algn="ctr">
                      <a:solidFill>
                        <a:srgbClr val="0A3D79"/>
                      </a:solidFill>
                      <a:prstDash val="solid"/>
                      <a:round/>
                      <a:headEnd type="none" w="med" len="med"/>
                      <a:tailEnd type="none" w="med" len="med"/>
                    </a:lnR>
                    <a:lnT w="7620" cap="flat" cmpd="sng" algn="ctr">
                      <a:solidFill>
                        <a:srgbClr val="0A3D79"/>
                      </a:solidFill>
                      <a:prstDash val="solid"/>
                      <a:round/>
                      <a:headEnd type="none" w="med" len="med"/>
                      <a:tailEnd type="none" w="med" len="med"/>
                    </a:lnT>
                    <a:lnB w="7620" cap="flat" cmpd="sng" algn="ctr">
                      <a:solidFill>
                        <a:srgbClr val="0A3D79"/>
                      </a:solidFill>
                      <a:prstDash val="solid"/>
                      <a:round/>
                      <a:headEnd type="none" w="med" len="med"/>
                      <a:tailEnd type="none" w="med" len="med"/>
                    </a:lnB>
                    <a:solidFill>
                      <a:srgbClr val="FFFFFF"/>
                    </a:solidFill>
                  </a:tcPr>
                </a:tc>
                <a:tc>
                  <a:txBody>
                    <a:bodyPr/>
                    <a:lstStyle/>
                    <a:p>
                      <a:pPr latinLnBrk="0"/>
                      <a:r>
                        <a:rPr lang="en-US" sz="1800">
                          <a:effectLst/>
                        </a:rPr>
                        <a:t>Offer or provide this service.</a:t>
                      </a:r>
                    </a:p>
                  </a:txBody>
                  <a:tcPr marL="50363" marR="50363" marT="50363" marB="50363" anchor="ctr">
                    <a:lnL w="7620" cap="flat" cmpd="sng" algn="ctr">
                      <a:solidFill>
                        <a:srgbClr val="0A3D79"/>
                      </a:solidFill>
                      <a:prstDash val="solid"/>
                      <a:round/>
                      <a:headEnd type="none" w="med" len="med"/>
                      <a:tailEnd type="none" w="med" len="med"/>
                    </a:lnL>
                    <a:lnR w="7620" cap="flat" cmpd="sng" algn="ctr">
                      <a:solidFill>
                        <a:srgbClr val="0A3D79"/>
                      </a:solidFill>
                      <a:prstDash val="solid"/>
                      <a:round/>
                      <a:headEnd type="none" w="med" len="med"/>
                      <a:tailEnd type="none" w="med" len="med"/>
                    </a:lnR>
                    <a:lnT w="7620" cap="flat" cmpd="sng" algn="ctr">
                      <a:solidFill>
                        <a:srgbClr val="0A3D79"/>
                      </a:solidFill>
                      <a:prstDash val="solid"/>
                      <a:round/>
                      <a:headEnd type="none" w="med" len="med"/>
                      <a:tailEnd type="none" w="med" len="med"/>
                    </a:lnT>
                    <a:lnB w="7620" cap="flat" cmpd="sng" algn="ctr">
                      <a:solidFill>
                        <a:srgbClr val="0A3D79"/>
                      </a:solidFill>
                      <a:prstDash val="solid"/>
                      <a:round/>
                      <a:headEnd type="none" w="med" len="med"/>
                      <a:tailEnd type="none" w="med" len="med"/>
                    </a:lnB>
                    <a:solidFill>
                      <a:srgbClr val="FFFFFF"/>
                    </a:solidFill>
                  </a:tcPr>
                </a:tc>
                <a:extLst>
                  <a:ext uri="{0D108BD9-81ED-4DB2-BD59-A6C34878D82A}">
                    <a16:rowId xmlns:a16="http://schemas.microsoft.com/office/drawing/2014/main" val="2624360935"/>
                  </a:ext>
                </a:extLst>
              </a:tr>
              <a:tr h="1186799">
                <a:tc>
                  <a:txBody>
                    <a:bodyPr/>
                    <a:lstStyle/>
                    <a:p>
                      <a:pPr latinLnBrk="0"/>
                      <a:r>
                        <a:rPr lang="en-US" sz="2400" b="1" dirty="0">
                          <a:effectLst/>
                        </a:rPr>
                        <a:t>B</a:t>
                      </a:r>
                      <a:endParaRPr lang="en-US" sz="2400" dirty="0">
                        <a:effectLst/>
                      </a:endParaRPr>
                    </a:p>
                  </a:txBody>
                  <a:tcPr marL="50363" marR="50363" marT="50363" marB="50363" anchor="ctr">
                    <a:lnL w="7620" cap="flat" cmpd="sng" algn="ctr">
                      <a:solidFill>
                        <a:srgbClr val="0A3D79"/>
                      </a:solidFill>
                      <a:prstDash val="solid"/>
                      <a:round/>
                      <a:headEnd type="none" w="med" len="med"/>
                      <a:tailEnd type="none" w="med" len="med"/>
                    </a:lnL>
                    <a:lnR w="7620" cap="flat" cmpd="sng" algn="ctr">
                      <a:solidFill>
                        <a:srgbClr val="0A3D79"/>
                      </a:solidFill>
                      <a:prstDash val="solid"/>
                      <a:round/>
                      <a:headEnd type="none" w="med" len="med"/>
                      <a:tailEnd type="none" w="med" len="med"/>
                    </a:lnR>
                    <a:lnT w="7620" cap="flat" cmpd="sng" algn="ctr">
                      <a:solidFill>
                        <a:srgbClr val="0A3D79"/>
                      </a:solidFill>
                      <a:prstDash val="solid"/>
                      <a:round/>
                      <a:headEnd type="none" w="med" len="med"/>
                      <a:tailEnd type="none" w="med" len="med"/>
                    </a:lnT>
                    <a:lnB w="7620" cap="flat" cmpd="sng" algn="ctr">
                      <a:solidFill>
                        <a:srgbClr val="0A3D79"/>
                      </a:solidFill>
                      <a:prstDash val="solid"/>
                      <a:round/>
                      <a:headEnd type="none" w="med" len="med"/>
                      <a:tailEnd type="none" w="med" len="med"/>
                    </a:lnB>
                    <a:solidFill>
                      <a:srgbClr val="F5F9FC"/>
                    </a:solidFill>
                  </a:tcPr>
                </a:tc>
                <a:tc>
                  <a:txBody>
                    <a:bodyPr/>
                    <a:lstStyle/>
                    <a:p>
                      <a:pPr latinLnBrk="0"/>
                      <a:r>
                        <a:rPr lang="en-US" sz="1800" dirty="0">
                          <a:effectLst/>
                        </a:rPr>
                        <a:t>The USPSTF recommends the service. There is high certainty that the net benefit is moderate or there is moderate certainty that the net benefit is moderate to substantial.</a:t>
                      </a:r>
                    </a:p>
                  </a:txBody>
                  <a:tcPr marL="50363" marR="50363" marT="50363" marB="50363" anchor="ctr">
                    <a:lnL w="7620" cap="flat" cmpd="sng" algn="ctr">
                      <a:solidFill>
                        <a:srgbClr val="0A3D79"/>
                      </a:solidFill>
                      <a:prstDash val="solid"/>
                      <a:round/>
                      <a:headEnd type="none" w="med" len="med"/>
                      <a:tailEnd type="none" w="med" len="med"/>
                    </a:lnL>
                    <a:lnR w="7620" cap="flat" cmpd="sng" algn="ctr">
                      <a:solidFill>
                        <a:srgbClr val="0A3D79"/>
                      </a:solidFill>
                      <a:prstDash val="solid"/>
                      <a:round/>
                      <a:headEnd type="none" w="med" len="med"/>
                      <a:tailEnd type="none" w="med" len="med"/>
                    </a:lnR>
                    <a:lnT w="7620" cap="flat" cmpd="sng" algn="ctr">
                      <a:solidFill>
                        <a:srgbClr val="0A3D79"/>
                      </a:solidFill>
                      <a:prstDash val="solid"/>
                      <a:round/>
                      <a:headEnd type="none" w="med" len="med"/>
                      <a:tailEnd type="none" w="med" len="med"/>
                    </a:lnT>
                    <a:lnB w="7620" cap="flat" cmpd="sng" algn="ctr">
                      <a:solidFill>
                        <a:srgbClr val="0A3D79"/>
                      </a:solidFill>
                      <a:prstDash val="solid"/>
                      <a:round/>
                      <a:headEnd type="none" w="med" len="med"/>
                      <a:tailEnd type="none" w="med" len="med"/>
                    </a:lnB>
                    <a:solidFill>
                      <a:srgbClr val="F5F9FC"/>
                    </a:solidFill>
                  </a:tcPr>
                </a:tc>
                <a:tc>
                  <a:txBody>
                    <a:bodyPr/>
                    <a:lstStyle/>
                    <a:p>
                      <a:pPr latinLnBrk="0"/>
                      <a:r>
                        <a:rPr lang="en-US" sz="1800">
                          <a:effectLst/>
                        </a:rPr>
                        <a:t>Offer or provide this service.</a:t>
                      </a:r>
                    </a:p>
                  </a:txBody>
                  <a:tcPr marL="50363" marR="50363" marT="50363" marB="50363" anchor="ctr">
                    <a:lnL w="7620" cap="flat" cmpd="sng" algn="ctr">
                      <a:solidFill>
                        <a:srgbClr val="0A3D79"/>
                      </a:solidFill>
                      <a:prstDash val="solid"/>
                      <a:round/>
                      <a:headEnd type="none" w="med" len="med"/>
                      <a:tailEnd type="none" w="med" len="med"/>
                    </a:lnL>
                    <a:lnR w="7620" cap="flat" cmpd="sng" algn="ctr">
                      <a:solidFill>
                        <a:srgbClr val="0A3D79"/>
                      </a:solidFill>
                      <a:prstDash val="solid"/>
                      <a:round/>
                      <a:headEnd type="none" w="med" len="med"/>
                      <a:tailEnd type="none" w="med" len="med"/>
                    </a:lnR>
                    <a:lnT w="7620" cap="flat" cmpd="sng" algn="ctr">
                      <a:solidFill>
                        <a:srgbClr val="0A3D79"/>
                      </a:solidFill>
                      <a:prstDash val="solid"/>
                      <a:round/>
                      <a:headEnd type="none" w="med" len="med"/>
                      <a:tailEnd type="none" w="med" len="med"/>
                    </a:lnT>
                    <a:lnB w="7620" cap="flat" cmpd="sng" algn="ctr">
                      <a:solidFill>
                        <a:srgbClr val="0A3D79"/>
                      </a:solidFill>
                      <a:prstDash val="solid"/>
                      <a:round/>
                      <a:headEnd type="none" w="med" len="med"/>
                      <a:tailEnd type="none" w="med" len="med"/>
                    </a:lnB>
                    <a:solidFill>
                      <a:srgbClr val="F5F9FC"/>
                    </a:solidFill>
                  </a:tcPr>
                </a:tc>
                <a:extLst>
                  <a:ext uri="{0D108BD9-81ED-4DB2-BD59-A6C34878D82A}">
                    <a16:rowId xmlns:a16="http://schemas.microsoft.com/office/drawing/2014/main" val="467109761"/>
                  </a:ext>
                </a:extLst>
              </a:tr>
              <a:tr h="1360658">
                <a:tc>
                  <a:txBody>
                    <a:bodyPr/>
                    <a:lstStyle/>
                    <a:p>
                      <a:pPr latinLnBrk="0"/>
                      <a:r>
                        <a:rPr lang="en-US" sz="2400" b="1" dirty="0">
                          <a:effectLst/>
                        </a:rPr>
                        <a:t>C</a:t>
                      </a:r>
                      <a:endParaRPr lang="en-US" sz="2400" dirty="0">
                        <a:effectLst/>
                      </a:endParaRPr>
                    </a:p>
                  </a:txBody>
                  <a:tcPr marL="50363" marR="50363" marT="50363" marB="50363" anchor="ctr">
                    <a:lnL w="7620" cap="flat" cmpd="sng" algn="ctr">
                      <a:solidFill>
                        <a:srgbClr val="0A3D79"/>
                      </a:solidFill>
                      <a:prstDash val="solid"/>
                      <a:round/>
                      <a:headEnd type="none" w="med" len="med"/>
                      <a:tailEnd type="none" w="med" len="med"/>
                    </a:lnL>
                    <a:lnR w="7620" cap="flat" cmpd="sng" algn="ctr">
                      <a:solidFill>
                        <a:srgbClr val="0A3D79"/>
                      </a:solidFill>
                      <a:prstDash val="solid"/>
                      <a:round/>
                      <a:headEnd type="none" w="med" len="med"/>
                      <a:tailEnd type="none" w="med" len="med"/>
                    </a:lnR>
                    <a:lnT w="7620" cap="flat" cmpd="sng" algn="ctr">
                      <a:solidFill>
                        <a:srgbClr val="0A3D79"/>
                      </a:solidFill>
                      <a:prstDash val="solid"/>
                      <a:round/>
                      <a:headEnd type="none" w="med" len="med"/>
                      <a:tailEnd type="none" w="med" len="med"/>
                    </a:lnT>
                    <a:lnB w="7620" cap="flat" cmpd="sng" algn="ctr">
                      <a:solidFill>
                        <a:srgbClr val="0A3D79"/>
                      </a:solidFill>
                      <a:prstDash val="solid"/>
                      <a:round/>
                      <a:headEnd type="none" w="med" len="med"/>
                      <a:tailEnd type="none" w="med" len="med"/>
                    </a:lnB>
                    <a:solidFill>
                      <a:srgbClr val="FFFFFF"/>
                    </a:solidFill>
                  </a:tcPr>
                </a:tc>
                <a:tc>
                  <a:txBody>
                    <a:bodyPr/>
                    <a:lstStyle/>
                    <a:p>
                      <a:pPr latinLnBrk="0"/>
                      <a:r>
                        <a:rPr lang="en-US" sz="1800" dirty="0">
                          <a:effectLst/>
                        </a:rPr>
                        <a:t>The USPSTF recommends selectively offering or providing this service to individual patients based on professional judgment and patient preferences. There is at least moderate certainty that the net benefit is small.</a:t>
                      </a:r>
                    </a:p>
                  </a:txBody>
                  <a:tcPr marL="50363" marR="50363" marT="50363" marB="50363" anchor="ctr">
                    <a:lnL w="7620" cap="flat" cmpd="sng" algn="ctr">
                      <a:solidFill>
                        <a:srgbClr val="0A3D79"/>
                      </a:solidFill>
                      <a:prstDash val="solid"/>
                      <a:round/>
                      <a:headEnd type="none" w="med" len="med"/>
                      <a:tailEnd type="none" w="med" len="med"/>
                    </a:lnL>
                    <a:lnR w="7620" cap="flat" cmpd="sng" algn="ctr">
                      <a:solidFill>
                        <a:srgbClr val="0A3D79"/>
                      </a:solidFill>
                      <a:prstDash val="solid"/>
                      <a:round/>
                      <a:headEnd type="none" w="med" len="med"/>
                      <a:tailEnd type="none" w="med" len="med"/>
                    </a:lnR>
                    <a:lnT w="7620" cap="flat" cmpd="sng" algn="ctr">
                      <a:solidFill>
                        <a:srgbClr val="0A3D79"/>
                      </a:solidFill>
                      <a:prstDash val="solid"/>
                      <a:round/>
                      <a:headEnd type="none" w="med" len="med"/>
                      <a:tailEnd type="none" w="med" len="med"/>
                    </a:lnT>
                    <a:lnB w="7620" cap="flat" cmpd="sng" algn="ctr">
                      <a:solidFill>
                        <a:srgbClr val="0A3D79"/>
                      </a:solidFill>
                      <a:prstDash val="solid"/>
                      <a:round/>
                      <a:headEnd type="none" w="med" len="med"/>
                      <a:tailEnd type="none" w="med" len="med"/>
                    </a:lnB>
                    <a:solidFill>
                      <a:srgbClr val="FFFFFF"/>
                    </a:solidFill>
                  </a:tcPr>
                </a:tc>
                <a:tc>
                  <a:txBody>
                    <a:bodyPr/>
                    <a:lstStyle/>
                    <a:p>
                      <a:pPr latinLnBrk="0"/>
                      <a:r>
                        <a:rPr lang="en-US" sz="1800">
                          <a:effectLst/>
                        </a:rPr>
                        <a:t>Offer or provide this service for selected patients depending on individual circumstances.</a:t>
                      </a:r>
                    </a:p>
                  </a:txBody>
                  <a:tcPr marL="50363" marR="50363" marT="50363" marB="50363" anchor="ctr">
                    <a:lnL w="7620" cap="flat" cmpd="sng" algn="ctr">
                      <a:solidFill>
                        <a:srgbClr val="0A3D79"/>
                      </a:solidFill>
                      <a:prstDash val="solid"/>
                      <a:round/>
                      <a:headEnd type="none" w="med" len="med"/>
                      <a:tailEnd type="none" w="med" len="med"/>
                    </a:lnL>
                    <a:lnR w="7620" cap="flat" cmpd="sng" algn="ctr">
                      <a:solidFill>
                        <a:srgbClr val="0A3D79"/>
                      </a:solidFill>
                      <a:prstDash val="solid"/>
                      <a:round/>
                      <a:headEnd type="none" w="med" len="med"/>
                      <a:tailEnd type="none" w="med" len="med"/>
                    </a:lnR>
                    <a:lnT w="7620" cap="flat" cmpd="sng" algn="ctr">
                      <a:solidFill>
                        <a:srgbClr val="0A3D79"/>
                      </a:solidFill>
                      <a:prstDash val="solid"/>
                      <a:round/>
                      <a:headEnd type="none" w="med" len="med"/>
                      <a:tailEnd type="none" w="med" len="med"/>
                    </a:lnT>
                    <a:lnB w="7620" cap="flat" cmpd="sng" algn="ctr">
                      <a:solidFill>
                        <a:srgbClr val="0A3D79"/>
                      </a:solidFill>
                      <a:prstDash val="solid"/>
                      <a:round/>
                      <a:headEnd type="none" w="med" len="med"/>
                      <a:tailEnd type="none" w="med" len="med"/>
                    </a:lnB>
                    <a:solidFill>
                      <a:srgbClr val="FFFFFF"/>
                    </a:solidFill>
                  </a:tcPr>
                </a:tc>
                <a:extLst>
                  <a:ext uri="{0D108BD9-81ED-4DB2-BD59-A6C34878D82A}">
                    <a16:rowId xmlns:a16="http://schemas.microsoft.com/office/drawing/2014/main" val="1997692492"/>
                  </a:ext>
                </a:extLst>
              </a:tr>
              <a:tr h="1012938">
                <a:tc>
                  <a:txBody>
                    <a:bodyPr/>
                    <a:lstStyle/>
                    <a:p>
                      <a:pPr latinLnBrk="0"/>
                      <a:r>
                        <a:rPr lang="en-US" sz="2400" b="1" dirty="0">
                          <a:effectLst/>
                        </a:rPr>
                        <a:t>D</a:t>
                      </a:r>
                      <a:endParaRPr lang="en-US" sz="2400" dirty="0">
                        <a:effectLst/>
                      </a:endParaRPr>
                    </a:p>
                  </a:txBody>
                  <a:tcPr marL="50363" marR="50363" marT="50363" marB="50363" anchor="ctr">
                    <a:lnL w="7620" cap="flat" cmpd="sng" algn="ctr">
                      <a:solidFill>
                        <a:srgbClr val="0A3D79"/>
                      </a:solidFill>
                      <a:prstDash val="solid"/>
                      <a:round/>
                      <a:headEnd type="none" w="med" len="med"/>
                      <a:tailEnd type="none" w="med" len="med"/>
                    </a:lnL>
                    <a:lnR w="7620" cap="flat" cmpd="sng" algn="ctr">
                      <a:solidFill>
                        <a:srgbClr val="0A3D79"/>
                      </a:solidFill>
                      <a:prstDash val="solid"/>
                      <a:round/>
                      <a:headEnd type="none" w="med" len="med"/>
                      <a:tailEnd type="none" w="med" len="med"/>
                    </a:lnR>
                    <a:lnT w="7620" cap="flat" cmpd="sng" algn="ctr">
                      <a:solidFill>
                        <a:srgbClr val="0A3D79"/>
                      </a:solidFill>
                      <a:prstDash val="solid"/>
                      <a:round/>
                      <a:headEnd type="none" w="med" len="med"/>
                      <a:tailEnd type="none" w="med" len="med"/>
                    </a:lnT>
                    <a:lnB w="7620" cap="flat" cmpd="sng" algn="ctr">
                      <a:solidFill>
                        <a:srgbClr val="0A3D79"/>
                      </a:solidFill>
                      <a:prstDash val="solid"/>
                      <a:round/>
                      <a:headEnd type="none" w="med" len="med"/>
                      <a:tailEnd type="none" w="med" len="med"/>
                    </a:lnB>
                    <a:solidFill>
                      <a:srgbClr val="F5F9FC"/>
                    </a:solidFill>
                  </a:tcPr>
                </a:tc>
                <a:tc>
                  <a:txBody>
                    <a:bodyPr/>
                    <a:lstStyle/>
                    <a:p>
                      <a:pPr latinLnBrk="0"/>
                      <a:r>
                        <a:rPr lang="en-US" sz="1800" dirty="0">
                          <a:effectLst/>
                        </a:rPr>
                        <a:t>The USPSTF recommends against the service. There is moderate or high certainty that the service has no net benefit or that the harms outweigh the benefits.</a:t>
                      </a:r>
                    </a:p>
                  </a:txBody>
                  <a:tcPr marL="50363" marR="50363" marT="50363" marB="50363" anchor="ctr">
                    <a:lnL w="7620" cap="flat" cmpd="sng" algn="ctr">
                      <a:solidFill>
                        <a:srgbClr val="0A3D79"/>
                      </a:solidFill>
                      <a:prstDash val="solid"/>
                      <a:round/>
                      <a:headEnd type="none" w="med" len="med"/>
                      <a:tailEnd type="none" w="med" len="med"/>
                    </a:lnL>
                    <a:lnR w="7620" cap="flat" cmpd="sng" algn="ctr">
                      <a:solidFill>
                        <a:srgbClr val="0A3D79"/>
                      </a:solidFill>
                      <a:prstDash val="solid"/>
                      <a:round/>
                      <a:headEnd type="none" w="med" len="med"/>
                      <a:tailEnd type="none" w="med" len="med"/>
                    </a:lnR>
                    <a:lnT w="7620" cap="flat" cmpd="sng" algn="ctr">
                      <a:solidFill>
                        <a:srgbClr val="0A3D79"/>
                      </a:solidFill>
                      <a:prstDash val="solid"/>
                      <a:round/>
                      <a:headEnd type="none" w="med" len="med"/>
                      <a:tailEnd type="none" w="med" len="med"/>
                    </a:lnT>
                    <a:lnB w="7620" cap="flat" cmpd="sng" algn="ctr">
                      <a:solidFill>
                        <a:srgbClr val="0A3D79"/>
                      </a:solidFill>
                      <a:prstDash val="solid"/>
                      <a:round/>
                      <a:headEnd type="none" w="med" len="med"/>
                      <a:tailEnd type="none" w="med" len="med"/>
                    </a:lnB>
                    <a:solidFill>
                      <a:srgbClr val="F5F9FC"/>
                    </a:solidFill>
                  </a:tcPr>
                </a:tc>
                <a:tc>
                  <a:txBody>
                    <a:bodyPr/>
                    <a:lstStyle/>
                    <a:p>
                      <a:pPr latinLnBrk="0"/>
                      <a:r>
                        <a:rPr lang="en-US" sz="1800" dirty="0">
                          <a:effectLst/>
                        </a:rPr>
                        <a:t>Discourage the use of this service.</a:t>
                      </a:r>
                    </a:p>
                  </a:txBody>
                  <a:tcPr marL="50363" marR="50363" marT="50363" marB="50363" anchor="ctr">
                    <a:lnL w="7620" cap="flat" cmpd="sng" algn="ctr">
                      <a:solidFill>
                        <a:srgbClr val="0A3D79"/>
                      </a:solidFill>
                      <a:prstDash val="solid"/>
                      <a:round/>
                      <a:headEnd type="none" w="med" len="med"/>
                      <a:tailEnd type="none" w="med" len="med"/>
                    </a:lnL>
                    <a:lnR w="7620" cap="flat" cmpd="sng" algn="ctr">
                      <a:solidFill>
                        <a:srgbClr val="0A3D79"/>
                      </a:solidFill>
                      <a:prstDash val="solid"/>
                      <a:round/>
                      <a:headEnd type="none" w="med" len="med"/>
                      <a:tailEnd type="none" w="med" len="med"/>
                    </a:lnR>
                    <a:lnT w="7620" cap="flat" cmpd="sng" algn="ctr">
                      <a:solidFill>
                        <a:srgbClr val="0A3D79"/>
                      </a:solidFill>
                      <a:prstDash val="solid"/>
                      <a:round/>
                      <a:headEnd type="none" w="med" len="med"/>
                      <a:tailEnd type="none" w="med" len="med"/>
                    </a:lnT>
                    <a:lnB w="7620" cap="flat" cmpd="sng" algn="ctr">
                      <a:solidFill>
                        <a:srgbClr val="0A3D79"/>
                      </a:solidFill>
                      <a:prstDash val="solid"/>
                      <a:round/>
                      <a:headEnd type="none" w="med" len="med"/>
                      <a:tailEnd type="none" w="med" len="med"/>
                    </a:lnB>
                    <a:solidFill>
                      <a:srgbClr val="F5F9FC"/>
                    </a:solidFill>
                  </a:tcPr>
                </a:tc>
                <a:extLst>
                  <a:ext uri="{0D108BD9-81ED-4DB2-BD59-A6C34878D82A}">
                    <a16:rowId xmlns:a16="http://schemas.microsoft.com/office/drawing/2014/main" val="3190023244"/>
                  </a:ext>
                </a:extLst>
              </a:tr>
              <a:tr h="1742511">
                <a:tc>
                  <a:txBody>
                    <a:bodyPr/>
                    <a:lstStyle/>
                    <a:p>
                      <a:pPr latinLnBrk="0"/>
                      <a:r>
                        <a:rPr lang="en-US" sz="2400" b="1" dirty="0">
                          <a:effectLst/>
                        </a:rPr>
                        <a:t>I</a:t>
                      </a:r>
                      <a:br>
                        <a:rPr lang="en-US" sz="2400" dirty="0">
                          <a:effectLst/>
                        </a:rPr>
                      </a:br>
                      <a:r>
                        <a:rPr lang="en-US" sz="2400" dirty="0">
                          <a:effectLst/>
                        </a:rPr>
                        <a:t>Statement</a:t>
                      </a:r>
                    </a:p>
                  </a:txBody>
                  <a:tcPr marL="50363" marR="50363" marT="50363" marB="50363" anchor="ctr">
                    <a:lnL w="7620" cap="flat" cmpd="sng" algn="ctr">
                      <a:solidFill>
                        <a:srgbClr val="0A3D79"/>
                      </a:solidFill>
                      <a:prstDash val="solid"/>
                      <a:round/>
                      <a:headEnd type="none" w="med" len="med"/>
                      <a:tailEnd type="none" w="med" len="med"/>
                    </a:lnL>
                    <a:lnR w="7620" cap="flat" cmpd="sng" algn="ctr">
                      <a:solidFill>
                        <a:srgbClr val="0A3D79"/>
                      </a:solidFill>
                      <a:prstDash val="solid"/>
                      <a:round/>
                      <a:headEnd type="none" w="med" len="med"/>
                      <a:tailEnd type="none" w="med" len="med"/>
                    </a:lnR>
                    <a:lnT w="7620" cap="flat" cmpd="sng" algn="ctr">
                      <a:solidFill>
                        <a:srgbClr val="0A3D79"/>
                      </a:solidFill>
                      <a:prstDash val="solid"/>
                      <a:round/>
                      <a:headEnd type="none" w="med" len="med"/>
                      <a:tailEnd type="none" w="med" len="med"/>
                    </a:lnT>
                    <a:lnB w="7620" cap="flat" cmpd="sng" algn="ctr">
                      <a:solidFill>
                        <a:srgbClr val="0A3D79"/>
                      </a:solidFill>
                      <a:prstDash val="solid"/>
                      <a:round/>
                      <a:headEnd type="none" w="med" len="med"/>
                      <a:tailEnd type="none" w="med" len="med"/>
                    </a:lnB>
                    <a:solidFill>
                      <a:srgbClr val="FFFFFF"/>
                    </a:solidFill>
                  </a:tcPr>
                </a:tc>
                <a:tc>
                  <a:txBody>
                    <a:bodyPr/>
                    <a:lstStyle/>
                    <a:p>
                      <a:pPr latinLnBrk="0"/>
                      <a:r>
                        <a:rPr lang="en-US" sz="1800" dirty="0">
                          <a:effectLst/>
                        </a:rPr>
                        <a:t>The USPSTF concludes that the current evidence is insufficient to assess the balance of benefits and harms of the service. Evidence is lacking, of poor quality, or conflicting, and the balance of benefits and harms cannot be determined.</a:t>
                      </a:r>
                    </a:p>
                  </a:txBody>
                  <a:tcPr marL="50363" marR="50363" marT="50363" marB="50363" anchor="ctr">
                    <a:lnL w="7620" cap="flat" cmpd="sng" algn="ctr">
                      <a:solidFill>
                        <a:srgbClr val="0A3D79"/>
                      </a:solidFill>
                      <a:prstDash val="solid"/>
                      <a:round/>
                      <a:headEnd type="none" w="med" len="med"/>
                      <a:tailEnd type="none" w="med" len="med"/>
                    </a:lnL>
                    <a:lnR w="7620" cap="flat" cmpd="sng" algn="ctr">
                      <a:solidFill>
                        <a:srgbClr val="0A3D79"/>
                      </a:solidFill>
                      <a:prstDash val="solid"/>
                      <a:round/>
                      <a:headEnd type="none" w="med" len="med"/>
                      <a:tailEnd type="none" w="med" len="med"/>
                    </a:lnR>
                    <a:lnT w="7620" cap="flat" cmpd="sng" algn="ctr">
                      <a:solidFill>
                        <a:srgbClr val="0A3D79"/>
                      </a:solidFill>
                      <a:prstDash val="solid"/>
                      <a:round/>
                      <a:headEnd type="none" w="med" len="med"/>
                      <a:tailEnd type="none" w="med" len="med"/>
                    </a:lnT>
                    <a:lnB w="7620" cap="flat" cmpd="sng" algn="ctr">
                      <a:solidFill>
                        <a:srgbClr val="0A3D79"/>
                      </a:solidFill>
                      <a:prstDash val="solid"/>
                      <a:round/>
                      <a:headEnd type="none" w="med" len="med"/>
                      <a:tailEnd type="none" w="med" len="med"/>
                    </a:lnB>
                    <a:solidFill>
                      <a:srgbClr val="FFFFFF"/>
                    </a:solidFill>
                  </a:tcPr>
                </a:tc>
                <a:tc>
                  <a:txBody>
                    <a:bodyPr/>
                    <a:lstStyle/>
                    <a:p>
                      <a:pPr latinLnBrk="0"/>
                      <a:r>
                        <a:rPr lang="en-US" sz="1800" dirty="0">
                          <a:effectLst/>
                        </a:rPr>
                        <a:t>Read the clinical considerations section of USPSTF Recommendation Statement. If the service is offered, patients should understand the uncertainty about the balance of benefits and harms.</a:t>
                      </a:r>
                    </a:p>
                  </a:txBody>
                  <a:tcPr marL="50363" marR="50363" marT="50363" marB="50363" anchor="ctr">
                    <a:lnL w="7620" cap="flat" cmpd="sng" algn="ctr">
                      <a:solidFill>
                        <a:srgbClr val="0A3D79"/>
                      </a:solidFill>
                      <a:prstDash val="solid"/>
                      <a:round/>
                      <a:headEnd type="none" w="med" len="med"/>
                      <a:tailEnd type="none" w="med" len="med"/>
                    </a:lnL>
                    <a:lnR w="7620" cap="flat" cmpd="sng" algn="ctr">
                      <a:solidFill>
                        <a:srgbClr val="0A3D79"/>
                      </a:solidFill>
                      <a:prstDash val="solid"/>
                      <a:round/>
                      <a:headEnd type="none" w="med" len="med"/>
                      <a:tailEnd type="none" w="med" len="med"/>
                    </a:lnR>
                    <a:lnT w="7620" cap="flat" cmpd="sng" algn="ctr">
                      <a:solidFill>
                        <a:srgbClr val="0A3D79"/>
                      </a:solidFill>
                      <a:prstDash val="solid"/>
                      <a:round/>
                      <a:headEnd type="none" w="med" len="med"/>
                      <a:tailEnd type="none" w="med" len="med"/>
                    </a:lnT>
                    <a:lnB w="7620" cap="flat" cmpd="sng" algn="ctr">
                      <a:solidFill>
                        <a:srgbClr val="0A3D79"/>
                      </a:solidFill>
                      <a:prstDash val="solid"/>
                      <a:round/>
                      <a:headEnd type="none" w="med" len="med"/>
                      <a:tailEnd type="none" w="med" len="med"/>
                    </a:lnB>
                    <a:solidFill>
                      <a:srgbClr val="FFFFFF"/>
                    </a:solidFill>
                  </a:tcPr>
                </a:tc>
                <a:extLst>
                  <a:ext uri="{0D108BD9-81ED-4DB2-BD59-A6C34878D82A}">
                    <a16:rowId xmlns:a16="http://schemas.microsoft.com/office/drawing/2014/main" val="3178346387"/>
                  </a:ext>
                </a:extLst>
              </a:tr>
            </a:tbl>
          </a:graphicData>
        </a:graphic>
      </p:graphicFrame>
      <p:pic>
        <p:nvPicPr>
          <p:cNvPr id="5" name="Picture 4" descr="A red check mark on a black background&#10;&#10;AI-generated content may be incorrect.">
            <a:extLst>
              <a:ext uri="{FF2B5EF4-FFF2-40B4-BE49-F238E27FC236}">
                <a16:creationId xmlns:a16="http://schemas.microsoft.com/office/drawing/2014/main" id="{4CDA072A-CFFC-70E2-68FA-DBCC84754A1A}"/>
              </a:ext>
            </a:extLst>
          </p:cNvPr>
          <p:cNvPicPr>
            <a:picLocks noChangeAspect="1"/>
          </p:cNvPicPr>
          <p:nvPr/>
        </p:nvPicPr>
        <p:blipFill>
          <a:blip r:embed="rId3"/>
          <a:stretch>
            <a:fillRect/>
          </a:stretch>
        </p:blipFill>
        <p:spPr>
          <a:xfrm>
            <a:off x="817862" y="508000"/>
            <a:ext cx="896638" cy="832379"/>
          </a:xfrm>
          <a:prstGeom prst="rect">
            <a:avLst/>
          </a:prstGeom>
        </p:spPr>
      </p:pic>
      <p:pic>
        <p:nvPicPr>
          <p:cNvPr id="6" name="Picture 5" descr="A red check mark on a black background&#10;&#10;AI-generated content may be incorrect.">
            <a:extLst>
              <a:ext uri="{FF2B5EF4-FFF2-40B4-BE49-F238E27FC236}">
                <a16:creationId xmlns:a16="http://schemas.microsoft.com/office/drawing/2014/main" id="{C0032311-0602-AEF5-8891-CAECC161D87A}"/>
              </a:ext>
            </a:extLst>
          </p:cNvPr>
          <p:cNvPicPr>
            <a:picLocks noChangeAspect="1"/>
          </p:cNvPicPr>
          <p:nvPr/>
        </p:nvPicPr>
        <p:blipFill>
          <a:blip r:embed="rId3"/>
          <a:stretch>
            <a:fillRect/>
          </a:stretch>
        </p:blipFill>
        <p:spPr>
          <a:xfrm>
            <a:off x="817862" y="1515534"/>
            <a:ext cx="896638" cy="832379"/>
          </a:xfrm>
          <a:prstGeom prst="rect">
            <a:avLst/>
          </a:prstGeom>
        </p:spPr>
      </p:pic>
    </p:spTree>
    <p:extLst>
      <p:ext uri="{BB962C8B-B14F-4D97-AF65-F5344CB8AC3E}">
        <p14:creationId xmlns:p14="http://schemas.microsoft.com/office/powerpoint/2010/main" val="2695965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F4379-E664-5A6E-90B7-963C4991E8C7}"/>
              </a:ext>
            </a:extLst>
          </p:cNvPr>
          <p:cNvSpPr>
            <a:spLocks noGrp="1"/>
          </p:cNvSpPr>
          <p:nvPr>
            <p:ph type="title"/>
          </p:nvPr>
        </p:nvSpPr>
        <p:spPr>
          <a:xfrm>
            <a:off x="838200" y="156341"/>
            <a:ext cx="10515600" cy="1023360"/>
          </a:xfrm>
        </p:spPr>
        <p:txBody>
          <a:bodyPr/>
          <a:lstStyle/>
          <a:p>
            <a:r>
              <a:rPr lang="en-US" dirty="0"/>
              <a:t>USPSTF Examples</a:t>
            </a:r>
          </a:p>
        </p:txBody>
      </p:sp>
      <p:graphicFrame>
        <p:nvGraphicFramePr>
          <p:cNvPr id="6" name="Table 5">
            <a:extLst>
              <a:ext uri="{FF2B5EF4-FFF2-40B4-BE49-F238E27FC236}">
                <a16:creationId xmlns:a16="http://schemas.microsoft.com/office/drawing/2014/main" id="{15CBA50D-EBBE-C923-4779-3091787DA22F}"/>
              </a:ext>
            </a:extLst>
          </p:cNvPr>
          <p:cNvGraphicFramePr>
            <a:graphicFrameLocks noGrp="1"/>
          </p:cNvGraphicFramePr>
          <p:nvPr>
            <p:extLst>
              <p:ext uri="{D42A27DB-BD31-4B8C-83A1-F6EECF244321}">
                <p14:modId xmlns:p14="http://schemas.microsoft.com/office/powerpoint/2010/main" val="2195264289"/>
              </p:ext>
            </p:extLst>
          </p:nvPr>
        </p:nvGraphicFramePr>
        <p:xfrm>
          <a:off x="838200" y="1162611"/>
          <a:ext cx="10793506" cy="4804418"/>
        </p:xfrm>
        <a:graphic>
          <a:graphicData uri="http://schemas.openxmlformats.org/drawingml/2006/table">
            <a:tbl>
              <a:tblPr firstRow="1" bandRow="1">
                <a:tableStyleId>{5C22544A-7EE6-4342-B048-85BDC9FD1C3A}</a:tableStyleId>
              </a:tblPr>
              <a:tblGrid>
                <a:gridCol w="1367118">
                  <a:extLst>
                    <a:ext uri="{9D8B030D-6E8A-4147-A177-3AD203B41FA5}">
                      <a16:colId xmlns:a16="http://schemas.microsoft.com/office/drawing/2014/main" val="1962868322"/>
                    </a:ext>
                  </a:extLst>
                </a:gridCol>
                <a:gridCol w="9426388">
                  <a:extLst>
                    <a:ext uri="{9D8B030D-6E8A-4147-A177-3AD203B41FA5}">
                      <a16:colId xmlns:a16="http://schemas.microsoft.com/office/drawing/2014/main" val="2812991529"/>
                    </a:ext>
                  </a:extLst>
                </a:gridCol>
              </a:tblGrid>
              <a:tr h="414020">
                <a:tc>
                  <a:txBody>
                    <a:bodyPr/>
                    <a:lstStyle/>
                    <a:p>
                      <a:r>
                        <a:rPr lang="en-US" dirty="0"/>
                        <a:t>Grade</a:t>
                      </a:r>
                    </a:p>
                  </a:txBody>
                  <a:tcPr/>
                </a:tc>
                <a:tc>
                  <a:txBody>
                    <a:bodyPr/>
                    <a:lstStyle/>
                    <a:p>
                      <a:r>
                        <a:rPr lang="en-US" dirty="0"/>
                        <a:t>Recommendation</a:t>
                      </a:r>
                    </a:p>
                  </a:txBody>
                  <a:tcPr/>
                </a:tc>
                <a:extLst>
                  <a:ext uri="{0D108BD9-81ED-4DB2-BD59-A6C34878D82A}">
                    <a16:rowId xmlns:a16="http://schemas.microsoft.com/office/drawing/2014/main" val="3291236922"/>
                  </a:ext>
                </a:extLst>
              </a:tr>
              <a:tr h="782668">
                <a:tc>
                  <a:txBody>
                    <a:bodyPr/>
                    <a:lstStyle/>
                    <a:p>
                      <a:r>
                        <a:rPr lang="en-US" sz="2800" dirty="0"/>
                        <a:t>A</a:t>
                      </a:r>
                    </a:p>
                  </a:txBody>
                  <a:tcPr/>
                </a:tc>
                <a:tc>
                  <a:txBody>
                    <a:bodyPr/>
                    <a:lstStyle/>
                    <a:p>
                      <a:r>
                        <a:rPr lang="en-US" sz="2000" b="0" i="0" kern="1200" dirty="0">
                          <a:solidFill>
                            <a:schemeClr val="dk1"/>
                          </a:solidFill>
                          <a:effectLst/>
                          <a:latin typeface="+mn-lt"/>
                          <a:ea typeface="+mn-ea"/>
                          <a:cs typeface="+mn-cs"/>
                        </a:rPr>
                        <a:t>The USPSTF recommends screening for colorectal cancer in all adults aged 50 to 75 years. </a:t>
                      </a:r>
                      <a:br>
                        <a:rPr lang="en-US" sz="2000" dirty="0"/>
                      </a:br>
                      <a:endParaRPr lang="en-US" sz="2000" dirty="0"/>
                    </a:p>
                  </a:txBody>
                  <a:tcPr/>
                </a:tc>
                <a:extLst>
                  <a:ext uri="{0D108BD9-81ED-4DB2-BD59-A6C34878D82A}">
                    <a16:rowId xmlns:a16="http://schemas.microsoft.com/office/drawing/2014/main" val="1613581605"/>
                  </a:ext>
                </a:extLst>
              </a:tr>
              <a:tr h="782668">
                <a:tc>
                  <a:txBody>
                    <a:bodyPr/>
                    <a:lstStyle/>
                    <a:p>
                      <a:r>
                        <a:rPr lang="en-US" sz="2800" dirty="0"/>
                        <a:t>B</a:t>
                      </a:r>
                    </a:p>
                  </a:txBody>
                  <a:tcPr/>
                </a:tc>
                <a:tc>
                  <a:txBody>
                    <a:bodyPr/>
                    <a:lstStyle/>
                    <a:p>
                      <a:r>
                        <a:rPr lang="en-US" sz="2000" b="0" i="0" kern="1200" dirty="0">
                          <a:solidFill>
                            <a:schemeClr val="dk1"/>
                          </a:solidFill>
                          <a:effectLst/>
                          <a:latin typeface="+mn-lt"/>
                          <a:ea typeface="+mn-ea"/>
                          <a:cs typeface="+mn-cs"/>
                        </a:rPr>
                        <a:t>The USPSTF recommends screening for osteoporosis to prevent osteoporotic fractures in women 65 years or older.</a:t>
                      </a:r>
                    </a:p>
                  </a:txBody>
                  <a:tcPr/>
                </a:tc>
                <a:extLst>
                  <a:ext uri="{0D108BD9-81ED-4DB2-BD59-A6C34878D82A}">
                    <a16:rowId xmlns:a16="http://schemas.microsoft.com/office/drawing/2014/main" val="2064178499"/>
                  </a:ext>
                </a:extLst>
              </a:tr>
              <a:tr h="1463900">
                <a:tc>
                  <a:txBody>
                    <a:bodyPr/>
                    <a:lstStyle/>
                    <a:p>
                      <a:r>
                        <a:rPr lang="en-US" sz="2800" dirty="0"/>
                        <a:t>C</a:t>
                      </a:r>
                    </a:p>
                  </a:txBody>
                  <a:tcPr/>
                </a:tc>
                <a:tc>
                  <a:txBody>
                    <a:bodyPr/>
                    <a:lstStyle/>
                    <a:p>
                      <a:r>
                        <a:rPr lang="en-US" sz="2000" b="0" i="0" kern="1200" dirty="0">
                          <a:solidFill>
                            <a:schemeClr val="dk1"/>
                          </a:solidFill>
                          <a:effectLst/>
                          <a:latin typeface="+mn-lt"/>
                          <a:ea typeface="+mn-ea"/>
                          <a:cs typeface="+mn-cs"/>
                        </a:rPr>
                        <a:t>The USPSTF recommends that clinicians selectively offer a statin for the primary prevention of CVD for adults aged 40 to 75 years who have 1 or more CVD risk factors (i.e. dyslipidemia, diabetes, hypertension, or smoking) and an estimated 10-year risk of a cardiovascular event of 7.5% to less than 10%.</a:t>
                      </a:r>
                      <a:endParaRPr lang="en-US" sz="2000" dirty="0"/>
                    </a:p>
                  </a:txBody>
                  <a:tcPr/>
                </a:tc>
                <a:extLst>
                  <a:ext uri="{0D108BD9-81ED-4DB2-BD59-A6C34878D82A}">
                    <a16:rowId xmlns:a16="http://schemas.microsoft.com/office/drawing/2014/main" val="215608953"/>
                  </a:ext>
                </a:extLst>
              </a:tr>
              <a:tr h="578494">
                <a:tc>
                  <a:txBody>
                    <a:bodyPr/>
                    <a:lstStyle/>
                    <a:p>
                      <a:r>
                        <a:rPr lang="en-US" sz="2800" dirty="0"/>
                        <a:t>D</a:t>
                      </a:r>
                    </a:p>
                  </a:txBody>
                  <a:tcPr/>
                </a:tc>
                <a:tc>
                  <a:txBody>
                    <a:bodyPr/>
                    <a:lstStyle/>
                    <a:p>
                      <a:r>
                        <a:rPr lang="en-US" sz="2000" b="0" i="0" kern="1200" dirty="0">
                          <a:solidFill>
                            <a:schemeClr val="dk1"/>
                          </a:solidFill>
                          <a:effectLst/>
                          <a:latin typeface="+mn-lt"/>
                          <a:ea typeface="+mn-ea"/>
                          <a:cs typeface="+mn-cs"/>
                        </a:rPr>
                        <a:t>The USPSTF recommends against screening for ovarian cancer in asymptomatic women.</a:t>
                      </a:r>
                      <a:endParaRPr lang="en-US" sz="2000" dirty="0"/>
                    </a:p>
                  </a:txBody>
                  <a:tcPr/>
                </a:tc>
                <a:extLst>
                  <a:ext uri="{0D108BD9-81ED-4DB2-BD59-A6C34878D82A}">
                    <a16:rowId xmlns:a16="http://schemas.microsoft.com/office/drawing/2014/main" val="745624698"/>
                  </a:ext>
                </a:extLst>
              </a:tr>
              <a:tr h="782668">
                <a:tc>
                  <a:txBody>
                    <a:bodyPr/>
                    <a:lstStyle/>
                    <a:p>
                      <a:r>
                        <a:rPr lang="en-US" sz="2800" dirty="0"/>
                        <a:t>I</a:t>
                      </a:r>
                    </a:p>
                  </a:txBody>
                  <a:tcPr/>
                </a:tc>
                <a:tc>
                  <a:txBody>
                    <a:bodyPr/>
                    <a:lstStyle/>
                    <a:p>
                      <a:r>
                        <a:rPr lang="en-US" sz="2000" b="0" i="0" kern="1200" dirty="0">
                          <a:solidFill>
                            <a:schemeClr val="dk1"/>
                          </a:solidFill>
                          <a:effectLst/>
                          <a:latin typeface="+mn-lt"/>
                          <a:ea typeface="+mn-ea"/>
                          <a:cs typeface="+mn-cs"/>
                        </a:rPr>
                        <a:t>The USPSTF concludes that the current evidence is insufficient to assess the balance of benefits and harms of screening mammography in women 75 years or older.</a:t>
                      </a:r>
                      <a:endParaRPr lang="en-US" sz="2000" dirty="0"/>
                    </a:p>
                  </a:txBody>
                  <a:tcPr/>
                </a:tc>
                <a:extLst>
                  <a:ext uri="{0D108BD9-81ED-4DB2-BD59-A6C34878D82A}">
                    <a16:rowId xmlns:a16="http://schemas.microsoft.com/office/drawing/2014/main" val="3613525295"/>
                  </a:ext>
                </a:extLst>
              </a:tr>
            </a:tbl>
          </a:graphicData>
        </a:graphic>
      </p:graphicFrame>
    </p:spTree>
    <p:extLst>
      <p:ext uri="{BB962C8B-B14F-4D97-AF65-F5344CB8AC3E}">
        <p14:creationId xmlns:p14="http://schemas.microsoft.com/office/powerpoint/2010/main" val="571801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D71A5D6B-0317-C03B-D6DC-ADB45B981A43}"/>
              </a:ext>
            </a:extLst>
          </p:cNvPr>
          <p:cNvSpPr/>
          <p:nvPr/>
        </p:nvSpPr>
        <p:spPr>
          <a:xfrm>
            <a:off x="414862" y="1690688"/>
            <a:ext cx="3208868" cy="4699649"/>
          </a:xfrm>
          <a:prstGeom prst="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54A359-65CF-596D-7444-250BC9EBB753}"/>
              </a:ext>
            </a:extLst>
          </p:cNvPr>
          <p:cNvSpPr>
            <a:spLocks noGrp="1"/>
          </p:cNvSpPr>
          <p:nvPr>
            <p:ph type="title"/>
          </p:nvPr>
        </p:nvSpPr>
        <p:spPr>
          <a:xfrm>
            <a:off x="414862" y="278996"/>
            <a:ext cx="10930466" cy="1325563"/>
          </a:xfrm>
          <a:ln>
            <a:solidFill>
              <a:schemeClr val="tx1"/>
            </a:solidFill>
          </a:ln>
        </p:spPr>
        <p:txBody>
          <a:bodyPr>
            <a:normAutofit/>
          </a:bodyPr>
          <a:lstStyle/>
          <a:p>
            <a:r>
              <a:rPr lang="en-US" sz="3200" dirty="0"/>
              <a:t>USPSTF A and B screening/prevention recommendations            for older women</a:t>
            </a:r>
          </a:p>
        </p:txBody>
      </p:sp>
      <p:sp>
        <p:nvSpPr>
          <p:cNvPr id="6" name="TextBox 5">
            <a:extLst>
              <a:ext uri="{FF2B5EF4-FFF2-40B4-BE49-F238E27FC236}">
                <a16:creationId xmlns:a16="http://schemas.microsoft.com/office/drawing/2014/main" id="{36FE250C-0283-B6AC-CCA9-D9404AF473FC}"/>
              </a:ext>
            </a:extLst>
          </p:cNvPr>
          <p:cNvSpPr txBox="1"/>
          <p:nvPr/>
        </p:nvSpPr>
        <p:spPr>
          <a:xfrm>
            <a:off x="914401" y="1947334"/>
            <a:ext cx="2971800" cy="3894666"/>
          </a:xfrm>
          <a:prstGeom prst="rect">
            <a:avLst/>
          </a:prstGeom>
          <a:noFill/>
        </p:spPr>
        <p:txBody>
          <a:bodyPr wrap="square" rtlCol="0">
            <a:spAutoFit/>
          </a:bodyPr>
          <a:lstStyle/>
          <a:p>
            <a:endParaRPr lang="en-US" dirty="0"/>
          </a:p>
        </p:txBody>
      </p:sp>
      <p:sp>
        <p:nvSpPr>
          <p:cNvPr id="17" name="TextBox 16">
            <a:extLst>
              <a:ext uri="{FF2B5EF4-FFF2-40B4-BE49-F238E27FC236}">
                <a16:creationId xmlns:a16="http://schemas.microsoft.com/office/drawing/2014/main" id="{5F433482-D193-5A10-533C-AA8214DEA526}"/>
              </a:ext>
            </a:extLst>
          </p:cNvPr>
          <p:cNvSpPr txBox="1"/>
          <p:nvPr/>
        </p:nvSpPr>
        <p:spPr>
          <a:xfrm>
            <a:off x="4466212" y="5435566"/>
            <a:ext cx="2971800" cy="738664"/>
          </a:xfrm>
          <a:prstGeom prst="rect">
            <a:avLst/>
          </a:prstGeom>
          <a:noFill/>
        </p:spPr>
        <p:txBody>
          <a:bodyPr wrap="square" rtlCol="0">
            <a:spAutoFit/>
          </a:bodyPr>
          <a:lstStyle/>
          <a:p>
            <a:pPr algn="ctr"/>
            <a:r>
              <a:rPr lang="en-US" sz="1400" dirty="0"/>
              <a:t>*20 pack-year smoking history and currently smoking or quit within the past 15 years</a:t>
            </a:r>
          </a:p>
        </p:txBody>
      </p:sp>
      <p:sp>
        <p:nvSpPr>
          <p:cNvPr id="24" name="Rectangle 23">
            <a:extLst>
              <a:ext uri="{FF2B5EF4-FFF2-40B4-BE49-F238E27FC236}">
                <a16:creationId xmlns:a16="http://schemas.microsoft.com/office/drawing/2014/main" id="{1F4A62CB-1D6C-3D5E-C8D2-560A594E6C8C}"/>
              </a:ext>
            </a:extLst>
          </p:cNvPr>
          <p:cNvSpPr/>
          <p:nvPr/>
        </p:nvSpPr>
        <p:spPr>
          <a:xfrm>
            <a:off x="7915205" y="1690688"/>
            <a:ext cx="3413191" cy="4699649"/>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grpSp>
        <p:nvGrpSpPr>
          <p:cNvPr id="3" name="Group 2">
            <a:extLst>
              <a:ext uri="{FF2B5EF4-FFF2-40B4-BE49-F238E27FC236}">
                <a16:creationId xmlns:a16="http://schemas.microsoft.com/office/drawing/2014/main" id="{05EB266E-CB02-AAC6-1CD1-1D5430FC8EB0}"/>
              </a:ext>
            </a:extLst>
          </p:cNvPr>
          <p:cNvGrpSpPr/>
          <p:nvPr/>
        </p:nvGrpSpPr>
        <p:grpSpPr>
          <a:xfrm>
            <a:off x="474129" y="1716090"/>
            <a:ext cx="10837334" cy="4699648"/>
            <a:chOff x="677333" y="1690689"/>
            <a:chExt cx="10837334" cy="4699648"/>
          </a:xfrm>
        </p:grpSpPr>
        <p:grpSp>
          <p:nvGrpSpPr>
            <p:cNvPr id="25" name="Group 24">
              <a:extLst>
                <a:ext uri="{FF2B5EF4-FFF2-40B4-BE49-F238E27FC236}">
                  <a16:creationId xmlns:a16="http://schemas.microsoft.com/office/drawing/2014/main" id="{39ED19DE-0A0A-A76A-E8BB-C1F1EAB70AC9}"/>
                </a:ext>
              </a:extLst>
            </p:cNvPr>
            <p:cNvGrpSpPr/>
            <p:nvPr/>
          </p:nvGrpSpPr>
          <p:grpSpPr>
            <a:xfrm>
              <a:off x="4430183" y="1690689"/>
              <a:ext cx="3208868" cy="4699648"/>
              <a:chOff x="3996546" y="1727465"/>
              <a:chExt cx="3208868" cy="4699649"/>
            </a:xfrm>
          </p:grpSpPr>
          <p:sp>
            <p:nvSpPr>
              <p:cNvPr id="23" name="Rectangle 22">
                <a:extLst>
                  <a:ext uri="{FF2B5EF4-FFF2-40B4-BE49-F238E27FC236}">
                    <a16:creationId xmlns:a16="http://schemas.microsoft.com/office/drawing/2014/main" id="{C44B7FC6-3156-BD40-5B81-DB28AB955128}"/>
                  </a:ext>
                </a:extLst>
              </p:cNvPr>
              <p:cNvSpPr/>
              <p:nvPr/>
            </p:nvSpPr>
            <p:spPr>
              <a:xfrm>
                <a:off x="3996546" y="1727465"/>
                <a:ext cx="3208868" cy="4699649"/>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D65F381-1F0F-6E10-D963-1D20AFEC883B}"/>
                  </a:ext>
                </a:extLst>
              </p:cNvPr>
              <p:cNvSpPr txBox="1"/>
              <p:nvPr/>
            </p:nvSpPr>
            <p:spPr>
              <a:xfrm>
                <a:off x="4091842" y="2488276"/>
                <a:ext cx="2912533" cy="2308324"/>
              </a:xfrm>
              <a:prstGeom prst="rect">
                <a:avLst/>
              </a:prstGeom>
              <a:noFill/>
            </p:spPr>
            <p:txBody>
              <a:bodyPr wrap="square" rtlCol="0">
                <a:spAutoFit/>
              </a:bodyPr>
              <a:lstStyle/>
              <a:p>
                <a:pPr marL="285750" indent="-285750">
                  <a:buFont typeface="Arial" panose="020B0604020202020204" pitchFamily="34" charset="0"/>
                  <a:buChar char="•"/>
                </a:pPr>
                <a:r>
                  <a:rPr lang="en-US" dirty="0"/>
                  <a:t>Breast cancer: mammogram every 1-2 years ages 40-74</a:t>
                </a:r>
              </a:p>
              <a:p>
                <a:pPr marL="285750" indent="-285750">
                  <a:buFont typeface="Arial" panose="020B0604020202020204" pitchFamily="34" charset="0"/>
                  <a:buChar char="•"/>
                </a:pPr>
                <a:r>
                  <a:rPr lang="en-US" dirty="0"/>
                  <a:t>Colorectal cancer screening: ages 45-75</a:t>
                </a:r>
              </a:p>
              <a:p>
                <a:pPr marL="285750" indent="-285750">
                  <a:buFont typeface="Arial" panose="020B0604020202020204" pitchFamily="34" charset="0"/>
                  <a:buChar char="•"/>
                </a:pPr>
                <a:r>
                  <a:rPr lang="en-US" dirty="0"/>
                  <a:t>Cervical cancer: every 3-5 ages 30-65</a:t>
                </a:r>
              </a:p>
              <a:p>
                <a:endParaRPr lang="en-US" dirty="0"/>
              </a:p>
            </p:txBody>
          </p:sp>
          <p:sp>
            <p:nvSpPr>
              <p:cNvPr id="12" name="TextBox 11">
                <a:extLst>
                  <a:ext uri="{FF2B5EF4-FFF2-40B4-BE49-F238E27FC236}">
                    <a16:creationId xmlns:a16="http://schemas.microsoft.com/office/drawing/2014/main" id="{BE998877-FCF1-18CC-6B2A-9DFFB8769288}"/>
                  </a:ext>
                </a:extLst>
              </p:cNvPr>
              <p:cNvSpPr txBox="1"/>
              <p:nvPr/>
            </p:nvSpPr>
            <p:spPr>
              <a:xfrm>
                <a:off x="4030414" y="1771230"/>
                <a:ext cx="3175000" cy="492443"/>
              </a:xfrm>
              <a:prstGeom prst="rect">
                <a:avLst/>
              </a:prstGeom>
              <a:noFill/>
            </p:spPr>
            <p:txBody>
              <a:bodyPr wrap="square" rtlCol="0">
                <a:spAutoFit/>
              </a:bodyPr>
              <a:lstStyle/>
              <a:p>
                <a:r>
                  <a:rPr lang="en-US" sz="2600" dirty="0"/>
                  <a:t>Cancer screening</a:t>
                </a:r>
              </a:p>
            </p:txBody>
          </p:sp>
        </p:grpSp>
        <p:grpSp>
          <p:nvGrpSpPr>
            <p:cNvPr id="26" name="Group 25">
              <a:extLst>
                <a:ext uri="{FF2B5EF4-FFF2-40B4-BE49-F238E27FC236}">
                  <a16:creationId xmlns:a16="http://schemas.microsoft.com/office/drawing/2014/main" id="{6FDF5088-4716-3A9B-129B-51F56E068582}"/>
                </a:ext>
              </a:extLst>
            </p:cNvPr>
            <p:cNvGrpSpPr/>
            <p:nvPr/>
          </p:nvGrpSpPr>
          <p:grpSpPr>
            <a:xfrm>
              <a:off x="677333" y="1727465"/>
              <a:ext cx="3442180" cy="4283869"/>
              <a:chOff x="677333" y="1727465"/>
              <a:chExt cx="3132667" cy="4283869"/>
            </a:xfrm>
          </p:grpSpPr>
          <p:sp>
            <p:nvSpPr>
              <p:cNvPr id="7" name="TextBox 6">
                <a:extLst>
                  <a:ext uri="{FF2B5EF4-FFF2-40B4-BE49-F238E27FC236}">
                    <a16:creationId xmlns:a16="http://schemas.microsoft.com/office/drawing/2014/main" id="{3739E8E3-9700-99AD-4588-4163BB4E75E5}"/>
                  </a:ext>
                </a:extLst>
              </p:cNvPr>
              <p:cNvSpPr txBox="1"/>
              <p:nvPr/>
            </p:nvSpPr>
            <p:spPr>
              <a:xfrm>
                <a:off x="838200" y="2116668"/>
                <a:ext cx="2971800" cy="3894666"/>
              </a:xfrm>
              <a:prstGeom prst="rect">
                <a:avLst/>
              </a:prstGeom>
              <a:noFill/>
            </p:spPr>
            <p:txBody>
              <a:bodyPr wrap="square" rtlCol="0">
                <a:spAutoFit/>
              </a:bodyPr>
              <a:lstStyle/>
              <a:p>
                <a:endParaRPr lang="en-US" dirty="0"/>
              </a:p>
            </p:txBody>
          </p:sp>
          <p:sp>
            <p:nvSpPr>
              <p:cNvPr id="9" name="TextBox 8">
                <a:extLst>
                  <a:ext uri="{FF2B5EF4-FFF2-40B4-BE49-F238E27FC236}">
                    <a16:creationId xmlns:a16="http://schemas.microsoft.com/office/drawing/2014/main" id="{B7F5EA40-3D46-6B57-BC0A-39AB177B7379}"/>
                  </a:ext>
                </a:extLst>
              </p:cNvPr>
              <p:cNvSpPr txBox="1"/>
              <p:nvPr/>
            </p:nvSpPr>
            <p:spPr>
              <a:xfrm>
                <a:off x="677333" y="2420019"/>
                <a:ext cx="2768599" cy="3139321"/>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chemeClr val="bg1"/>
                    </a:solidFill>
                  </a:rPr>
                  <a:t>Hypertension </a:t>
                </a:r>
              </a:p>
              <a:p>
                <a:pPr marL="285750" indent="-285750">
                  <a:buFont typeface="Arial" panose="020B0604020202020204" pitchFamily="34" charset="0"/>
                  <a:buChar char="•"/>
                </a:pPr>
                <a:r>
                  <a:rPr lang="en-US" dirty="0">
                    <a:solidFill>
                      <a:schemeClr val="bg1"/>
                    </a:solidFill>
                  </a:rPr>
                  <a:t>Depression and suicide risk</a:t>
                </a:r>
              </a:p>
              <a:p>
                <a:pPr marL="285750" indent="-285750">
                  <a:buFont typeface="Arial" panose="020B0604020202020204" pitchFamily="34" charset="0"/>
                  <a:buChar char="•"/>
                </a:pPr>
                <a:r>
                  <a:rPr lang="en-US" dirty="0">
                    <a:solidFill>
                      <a:schemeClr val="bg1"/>
                    </a:solidFill>
                  </a:rPr>
                  <a:t>Anxiety: adults age ≤64</a:t>
                </a:r>
              </a:p>
              <a:p>
                <a:pPr marL="285750" indent="-285750">
                  <a:buFont typeface="Arial" panose="020B0604020202020204" pitchFamily="34" charset="0"/>
                  <a:buChar char="•"/>
                </a:pPr>
                <a:r>
                  <a:rPr lang="en-US" dirty="0">
                    <a:solidFill>
                      <a:schemeClr val="bg1"/>
                    </a:solidFill>
                  </a:rPr>
                  <a:t>Diabetes: ages 35-70 years with overweight or obesity</a:t>
                </a:r>
              </a:p>
              <a:p>
                <a:pPr marL="285750" indent="-285750">
                  <a:buFont typeface="Arial" panose="020B0604020202020204" pitchFamily="34" charset="0"/>
                  <a:buChar char="•"/>
                </a:pPr>
                <a:r>
                  <a:rPr lang="en-US" dirty="0">
                    <a:solidFill>
                      <a:schemeClr val="bg1"/>
                    </a:solidFill>
                  </a:rPr>
                  <a:t>Osteoporosis screening: age ≥65</a:t>
                </a:r>
              </a:p>
              <a:p>
                <a:pPr marL="285750" indent="-285750">
                  <a:buFont typeface="Arial" panose="020B0604020202020204" pitchFamily="34" charset="0"/>
                  <a:buChar char="•"/>
                </a:pPr>
                <a:r>
                  <a:rPr lang="en-US" dirty="0">
                    <a:solidFill>
                      <a:schemeClr val="bg1"/>
                    </a:solidFill>
                  </a:rPr>
                  <a:t>Hepatitis C screening: ages 18-79</a:t>
                </a:r>
              </a:p>
              <a:p>
                <a:pPr marL="285750" indent="-285750">
                  <a:buFont typeface="Arial" panose="020B0604020202020204" pitchFamily="34" charset="0"/>
                  <a:buChar char="•"/>
                </a:pPr>
                <a:r>
                  <a:rPr lang="en-US" dirty="0">
                    <a:solidFill>
                      <a:schemeClr val="bg1"/>
                    </a:solidFill>
                  </a:rPr>
                  <a:t>HIV screening: ages 15-65</a:t>
                </a:r>
              </a:p>
              <a:p>
                <a:endParaRPr lang="en-US" dirty="0"/>
              </a:p>
            </p:txBody>
          </p:sp>
          <p:sp>
            <p:nvSpPr>
              <p:cNvPr id="13" name="TextBox 12">
                <a:extLst>
                  <a:ext uri="{FF2B5EF4-FFF2-40B4-BE49-F238E27FC236}">
                    <a16:creationId xmlns:a16="http://schemas.microsoft.com/office/drawing/2014/main" id="{A8C587C5-D9C5-C55D-CBA8-DA2459E916A2}"/>
                  </a:ext>
                </a:extLst>
              </p:cNvPr>
              <p:cNvSpPr txBox="1"/>
              <p:nvPr/>
            </p:nvSpPr>
            <p:spPr>
              <a:xfrm>
                <a:off x="677333" y="1727465"/>
                <a:ext cx="2514600" cy="492443"/>
              </a:xfrm>
              <a:prstGeom prst="rect">
                <a:avLst/>
              </a:prstGeom>
              <a:noFill/>
            </p:spPr>
            <p:txBody>
              <a:bodyPr wrap="square" rtlCol="0">
                <a:spAutoFit/>
              </a:bodyPr>
              <a:lstStyle/>
              <a:p>
                <a:r>
                  <a:rPr lang="en-US" sz="2600" dirty="0">
                    <a:solidFill>
                      <a:schemeClr val="bg1"/>
                    </a:solidFill>
                  </a:rPr>
                  <a:t>Diseases</a:t>
                </a:r>
              </a:p>
            </p:txBody>
          </p:sp>
        </p:grpSp>
        <p:sp>
          <p:nvSpPr>
            <p:cNvPr id="11" name="TextBox 10">
              <a:extLst>
                <a:ext uri="{FF2B5EF4-FFF2-40B4-BE49-F238E27FC236}">
                  <a16:creationId xmlns:a16="http://schemas.microsoft.com/office/drawing/2014/main" id="{C3D7A89C-15FE-51F1-AE1E-28035D8327D7}"/>
                </a:ext>
              </a:extLst>
            </p:cNvPr>
            <p:cNvSpPr txBox="1"/>
            <p:nvPr/>
          </p:nvSpPr>
          <p:spPr>
            <a:xfrm>
              <a:off x="8101475" y="2482502"/>
              <a:ext cx="3413192" cy="2031325"/>
            </a:xfrm>
            <a:prstGeom prst="rect">
              <a:avLst/>
            </a:prstGeom>
            <a:noFill/>
          </p:spPr>
          <p:txBody>
            <a:bodyPr wrap="square" rtlCol="0">
              <a:spAutoFit/>
            </a:bodyPr>
            <a:lstStyle/>
            <a:p>
              <a:pPr marL="285750" indent="-285750">
                <a:buFont typeface="Arial" panose="020B0604020202020204" pitchFamily="34" charset="0"/>
                <a:buChar char="•"/>
              </a:pPr>
              <a:r>
                <a:rPr lang="en-US" dirty="0"/>
                <a:t>Falls: exercise interventions to prevent falls in at-risk adults age ≥65</a:t>
              </a:r>
            </a:p>
            <a:p>
              <a:pPr marL="285750" indent="-285750">
                <a:buFont typeface="Arial" panose="020B0604020202020204" pitchFamily="34" charset="0"/>
                <a:buChar char="•"/>
              </a:pPr>
              <a:r>
                <a:rPr lang="en-US" dirty="0"/>
                <a:t>Tobacco use</a:t>
              </a:r>
            </a:p>
            <a:p>
              <a:pPr marL="285750" indent="-285750">
                <a:buFont typeface="Arial" panose="020B0604020202020204" pitchFamily="34" charset="0"/>
                <a:buChar char="•"/>
              </a:pPr>
              <a:r>
                <a:rPr lang="en-US" dirty="0"/>
                <a:t>Unhealthy alcohol use</a:t>
              </a:r>
            </a:p>
            <a:p>
              <a:pPr marL="285750" indent="-285750">
                <a:buFont typeface="Arial" panose="020B0604020202020204" pitchFamily="34" charset="0"/>
                <a:buChar char="•"/>
              </a:pPr>
              <a:r>
                <a:rPr lang="en-US" dirty="0"/>
                <a:t>Unhealthy drug use</a:t>
              </a:r>
            </a:p>
            <a:p>
              <a:endParaRPr lang="en-US" dirty="0"/>
            </a:p>
          </p:txBody>
        </p:sp>
        <p:sp>
          <p:nvSpPr>
            <p:cNvPr id="14" name="TextBox 13">
              <a:extLst>
                <a:ext uri="{FF2B5EF4-FFF2-40B4-BE49-F238E27FC236}">
                  <a16:creationId xmlns:a16="http://schemas.microsoft.com/office/drawing/2014/main" id="{EBA93FE3-4A99-3691-C26D-F26BA22AFFBB}"/>
                </a:ext>
              </a:extLst>
            </p:cNvPr>
            <p:cNvSpPr txBox="1"/>
            <p:nvPr/>
          </p:nvSpPr>
          <p:spPr>
            <a:xfrm>
              <a:off x="8157805" y="1795360"/>
              <a:ext cx="2674716" cy="492443"/>
            </a:xfrm>
            <a:prstGeom prst="rect">
              <a:avLst/>
            </a:prstGeom>
            <a:noFill/>
          </p:spPr>
          <p:txBody>
            <a:bodyPr wrap="square" rtlCol="0">
              <a:spAutoFit/>
            </a:bodyPr>
            <a:lstStyle/>
            <a:p>
              <a:r>
                <a:rPr lang="en-US" sz="2600" dirty="0"/>
                <a:t>Other</a:t>
              </a:r>
            </a:p>
          </p:txBody>
        </p:sp>
      </p:grpSp>
      <p:cxnSp>
        <p:nvCxnSpPr>
          <p:cNvPr id="31" name="Straight Connector 30">
            <a:extLst>
              <a:ext uri="{FF2B5EF4-FFF2-40B4-BE49-F238E27FC236}">
                <a16:creationId xmlns:a16="http://schemas.microsoft.com/office/drawing/2014/main" id="{F0206325-186C-A055-03BB-769761BFA7A8}"/>
              </a:ext>
            </a:extLst>
          </p:cNvPr>
          <p:cNvCxnSpPr/>
          <p:nvPr/>
        </p:nvCxnSpPr>
        <p:spPr>
          <a:xfrm>
            <a:off x="423330" y="2226897"/>
            <a:ext cx="320886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a16="http://schemas.microsoft.com/office/drawing/2014/main" id="{B2027BC3-D6EB-FCA0-22B7-ED4919296A86}"/>
              </a:ext>
            </a:extLst>
          </p:cNvPr>
          <p:cNvCxnSpPr/>
          <p:nvPr/>
        </p:nvCxnSpPr>
        <p:spPr>
          <a:xfrm>
            <a:off x="4226981" y="2253838"/>
            <a:ext cx="3208868" cy="0"/>
          </a:xfrm>
          <a:prstGeom prst="line">
            <a:avLst/>
          </a:prstGeom>
        </p:spPr>
        <p:style>
          <a:lnRef idx="3">
            <a:schemeClr val="dk1"/>
          </a:lnRef>
          <a:fillRef idx="0">
            <a:schemeClr val="dk1"/>
          </a:fillRef>
          <a:effectRef idx="2">
            <a:schemeClr val="dk1"/>
          </a:effectRef>
          <a:fontRef idx="minor">
            <a:schemeClr val="tx1"/>
          </a:fontRef>
        </p:style>
      </p:cxnSp>
      <p:cxnSp>
        <p:nvCxnSpPr>
          <p:cNvPr id="33" name="Straight Connector 32">
            <a:extLst>
              <a:ext uri="{FF2B5EF4-FFF2-40B4-BE49-F238E27FC236}">
                <a16:creationId xmlns:a16="http://schemas.microsoft.com/office/drawing/2014/main" id="{97FF992E-FF34-42E2-DA00-99AFA35C6564}"/>
              </a:ext>
            </a:extLst>
          </p:cNvPr>
          <p:cNvCxnSpPr>
            <a:cxnSpLocks/>
          </p:cNvCxnSpPr>
          <p:nvPr/>
        </p:nvCxnSpPr>
        <p:spPr>
          <a:xfrm>
            <a:off x="7932137" y="2269781"/>
            <a:ext cx="3413191" cy="0"/>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0047404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9C596-EB5E-6555-0091-3365126E5BDD}"/>
              </a:ext>
            </a:extLst>
          </p:cNvPr>
          <p:cNvSpPr>
            <a:spLocks noGrp="1"/>
          </p:cNvSpPr>
          <p:nvPr>
            <p:ph type="title"/>
          </p:nvPr>
        </p:nvSpPr>
        <p:spPr/>
        <p:txBody>
          <a:bodyPr>
            <a:normAutofit/>
          </a:bodyPr>
          <a:lstStyle/>
          <a:p>
            <a:r>
              <a:rPr lang="en-US" sz="3600" dirty="0"/>
              <a:t>Additional screening and preventive recommendations</a:t>
            </a:r>
          </a:p>
        </p:txBody>
      </p:sp>
      <p:sp>
        <p:nvSpPr>
          <p:cNvPr id="3" name="Content Placeholder 2">
            <a:extLst>
              <a:ext uri="{FF2B5EF4-FFF2-40B4-BE49-F238E27FC236}">
                <a16:creationId xmlns:a16="http://schemas.microsoft.com/office/drawing/2014/main" id="{55D838F0-3911-FCED-4A76-587FDF2C909C}"/>
              </a:ext>
            </a:extLst>
          </p:cNvPr>
          <p:cNvSpPr>
            <a:spLocks noGrp="1"/>
          </p:cNvSpPr>
          <p:nvPr>
            <p:ph sz="half" idx="2"/>
          </p:nvPr>
        </p:nvSpPr>
        <p:spPr>
          <a:xfrm>
            <a:off x="836612" y="1920613"/>
            <a:ext cx="5157787" cy="4572262"/>
          </a:xfrm>
        </p:spPr>
        <p:txBody>
          <a:bodyPr>
            <a:normAutofit fontScale="77500" lnSpcReduction="20000"/>
          </a:bodyPr>
          <a:lstStyle/>
          <a:p>
            <a:r>
              <a:rPr lang="en-US" dirty="0"/>
              <a:t>Cholesterol screening</a:t>
            </a:r>
          </a:p>
          <a:p>
            <a:pPr>
              <a:lnSpc>
                <a:spcPct val="120000"/>
              </a:lnSpc>
            </a:pPr>
            <a:r>
              <a:rPr lang="en-US" dirty="0"/>
              <a:t>General counseling for cancer and chronic disease prevention</a:t>
            </a:r>
          </a:p>
          <a:p>
            <a:pPr lvl="1"/>
            <a:r>
              <a:rPr lang="en-US" sz="2600" dirty="0"/>
              <a:t>Avoid tobacco</a:t>
            </a:r>
          </a:p>
          <a:p>
            <a:pPr lvl="1"/>
            <a:r>
              <a:rPr lang="en-US" sz="2600" dirty="0"/>
              <a:t>Engage in regular physical activity</a:t>
            </a:r>
          </a:p>
          <a:p>
            <a:pPr lvl="1"/>
            <a:r>
              <a:rPr lang="en-US" sz="2600" dirty="0"/>
              <a:t>Maintain a healthy weight</a:t>
            </a:r>
          </a:p>
          <a:p>
            <a:pPr lvl="1"/>
            <a:r>
              <a:rPr lang="en-US" sz="2600" dirty="0"/>
              <a:t>Eat a diet rich in fruits, vegetables, and whole grains and low in saturated/trans fat</a:t>
            </a:r>
          </a:p>
          <a:p>
            <a:pPr lvl="1"/>
            <a:r>
              <a:rPr lang="en-US" sz="2600" dirty="0"/>
              <a:t>Limit alcohol consumption</a:t>
            </a:r>
          </a:p>
          <a:p>
            <a:pPr lvl="1"/>
            <a:r>
              <a:rPr lang="en-US" sz="2600" dirty="0"/>
              <a:t>Protect against sexually transmitted infections </a:t>
            </a:r>
          </a:p>
          <a:p>
            <a:pPr lvl="1"/>
            <a:r>
              <a:rPr lang="en-US" sz="2600" dirty="0"/>
              <a:t>Avoid excess sun exposure</a:t>
            </a:r>
          </a:p>
        </p:txBody>
      </p:sp>
      <p:sp>
        <p:nvSpPr>
          <p:cNvPr id="6" name="Text Placeholder 5">
            <a:extLst>
              <a:ext uri="{FF2B5EF4-FFF2-40B4-BE49-F238E27FC236}">
                <a16:creationId xmlns:a16="http://schemas.microsoft.com/office/drawing/2014/main" id="{440DA4F1-7D87-5A95-2B9A-EE8F3F15C800}"/>
              </a:ext>
            </a:extLst>
          </p:cNvPr>
          <p:cNvSpPr>
            <a:spLocks noGrp="1"/>
          </p:cNvSpPr>
          <p:nvPr>
            <p:ph type="body" sz="quarter" idx="3"/>
          </p:nvPr>
        </p:nvSpPr>
        <p:spPr>
          <a:xfrm>
            <a:off x="6197603" y="1396985"/>
            <a:ext cx="5183188" cy="823912"/>
          </a:xfrm>
        </p:spPr>
        <p:txBody>
          <a:bodyPr/>
          <a:lstStyle/>
          <a:p>
            <a:r>
              <a:rPr lang="en-US" dirty="0"/>
              <a:t>Not routinely recommended:</a:t>
            </a:r>
          </a:p>
        </p:txBody>
      </p:sp>
      <p:sp>
        <p:nvSpPr>
          <p:cNvPr id="7" name="Content Placeholder 6">
            <a:extLst>
              <a:ext uri="{FF2B5EF4-FFF2-40B4-BE49-F238E27FC236}">
                <a16:creationId xmlns:a16="http://schemas.microsoft.com/office/drawing/2014/main" id="{1693A7E1-424A-D40B-340A-72AE00CF82C4}"/>
              </a:ext>
            </a:extLst>
          </p:cNvPr>
          <p:cNvSpPr>
            <a:spLocks noGrp="1"/>
          </p:cNvSpPr>
          <p:nvPr>
            <p:ph sz="quarter" idx="4"/>
          </p:nvPr>
        </p:nvSpPr>
        <p:spPr>
          <a:xfrm>
            <a:off x="6266468" y="2288258"/>
            <a:ext cx="5183188" cy="3684588"/>
          </a:xfrm>
        </p:spPr>
        <p:txBody>
          <a:bodyPr>
            <a:normAutofit fontScale="77500" lnSpcReduction="20000"/>
          </a:bodyPr>
          <a:lstStyle/>
          <a:p>
            <a:r>
              <a:rPr lang="en-US" dirty="0"/>
              <a:t>Thyroid disease</a:t>
            </a:r>
          </a:p>
          <a:p>
            <a:r>
              <a:rPr lang="en-US" dirty="0"/>
              <a:t>Vitamin D deficiency</a:t>
            </a:r>
          </a:p>
          <a:p>
            <a:r>
              <a:rPr lang="en-US" dirty="0"/>
              <a:t>Iron deficiency</a:t>
            </a:r>
          </a:p>
          <a:p>
            <a:r>
              <a:rPr lang="en-US" dirty="0"/>
              <a:t>Electrocardiogram (ECG)</a:t>
            </a:r>
          </a:p>
          <a:p>
            <a:r>
              <a:rPr lang="en-US" dirty="0"/>
              <a:t>Coronary artery calcium testing</a:t>
            </a:r>
          </a:p>
          <a:p>
            <a:r>
              <a:rPr lang="en-US" dirty="0"/>
              <a:t>Screening for peripheral vascular disease</a:t>
            </a:r>
          </a:p>
          <a:p>
            <a:r>
              <a:rPr lang="en-US" dirty="0"/>
              <a:t>Screening for atrial fibrillation</a:t>
            </a:r>
          </a:p>
          <a:p>
            <a:r>
              <a:rPr lang="en-US" dirty="0"/>
              <a:t>Screening for carotid artery stenosis</a:t>
            </a:r>
          </a:p>
          <a:p>
            <a:r>
              <a:rPr lang="en-US" dirty="0"/>
              <a:t>Screening for ovarian cancer</a:t>
            </a:r>
          </a:p>
          <a:p>
            <a:r>
              <a:rPr lang="en-US" dirty="0"/>
              <a:t>Aspirin for primary prevention</a:t>
            </a:r>
          </a:p>
          <a:p>
            <a:endParaRPr lang="en-US" dirty="0"/>
          </a:p>
        </p:txBody>
      </p:sp>
    </p:spTree>
    <p:extLst>
      <p:ext uri="{BB962C8B-B14F-4D97-AF65-F5344CB8AC3E}">
        <p14:creationId xmlns:p14="http://schemas.microsoft.com/office/powerpoint/2010/main" val="2240358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
                                            <p:txEl>
                                              <p:pRg st="9" end="9"/>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487BB-F689-1410-AA4A-E37BB71F89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85C606-2092-0261-90BD-F9B4975A319B}"/>
              </a:ext>
            </a:extLst>
          </p:cNvPr>
          <p:cNvSpPr>
            <a:spLocks noGrp="1"/>
          </p:cNvSpPr>
          <p:nvPr>
            <p:ph type="title"/>
          </p:nvPr>
        </p:nvSpPr>
        <p:spPr/>
        <p:txBody>
          <a:bodyPr/>
          <a:lstStyle/>
          <a:p>
            <a:r>
              <a:rPr lang="en-US" dirty="0"/>
              <a:t>Vaccinations</a:t>
            </a:r>
          </a:p>
        </p:txBody>
      </p:sp>
      <p:sp>
        <p:nvSpPr>
          <p:cNvPr id="3" name="Content Placeholder 2">
            <a:extLst>
              <a:ext uri="{FF2B5EF4-FFF2-40B4-BE49-F238E27FC236}">
                <a16:creationId xmlns:a16="http://schemas.microsoft.com/office/drawing/2014/main" id="{897DE82E-DEF1-1466-03F0-A91B9558591A}"/>
              </a:ext>
            </a:extLst>
          </p:cNvPr>
          <p:cNvSpPr>
            <a:spLocks noGrp="1"/>
          </p:cNvSpPr>
          <p:nvPr>
            <p:ph idx="1"/>
          </p:nvPr>
        </p:nvSpPr>
        <p:spPr>
          <a:xfrm>
            <a:off x="5099265" y="2074116"/>
            <a:ext cx="6535271" cy="4236100"/>
          </a:xfrm>
        </p:spPr>
        <p:txBody>
          <a:bodyPr>
            <a:noAutofit/>
          </a:bodyPr>
          <a:lstStyle/>
          <a:p>
            <a:r>
              <a:rPr lang="en-US" sz="2200" dirty="0"/>
              <a:t>A committee within the U.S. Centers for Disease Control and Prevention (CDC) that develops written recommendations for routine administration of vaccines, along with schedules regarding appropriate timing, dosage, and contraindications.</a:t>
            </a:r>
          </a:p>
          <a:p>
            <a:r>
              <a:rPr lang="en-US" sz="2200" dirty="0"/>
              <a:t>ACIP statements are official federal recommendations for using vaccines and are published by the CDC.</a:t>
            </a:r>
          </a:p>
          <a:p>
            <a:r>
              <a:rPr lang="en-US" sz="2200" dirty="0"/>
              <a:t>Health plans must provide coverage without cost-sharing for immunizations that are recommended and determined to be for routine use by the ACIP.</a:t>
            </a:r>
          </a:p>
        </p:txBody>
      </p:sp>
      <p:pic>
        <p:nvPicPr>
          <p:cNvPr id="4" name="Picture 3">
            <a:extLst>
              <a:ext uri="{FF2B5EF4-FFF2-40B4-BE49-F238E27FC236}">
                <a16:creationId xmlns:a16="http://schemas.microsoft.com/office/drawing/2014/main" id="{2E444C36-42E8-3ED6-8FBC-6B4365F9677D}"/>
              </a:ext>
            </a:extLst>
          </p:cNvPr>
          <p:cNvPicPr>
            <a:picLocks noChangeAspect="1"/>
          </p:cNvPicPr>
          <p:nvPr/>
        </p:nvPicPr>
        <p:blipFill>
          <a:blip r:embed="rId3"/>
          <a:stretch>
            <a:fillRect/>
          </a:stretch>
        </p:blipFill>
        <p:spPr>
          <a:xfrm>
            <a:off x="838200" y="1541176"/>
            <a:ext cx="3812787" cy="2375366"/>
          </a:xfrm>
          <a:prstGeom prst="rect">
            <a:avLst/>
          </a:prstGeom>
        </p:spPr>
      </p:pic>
      <p:sp>
        <p:nvSpPr>
          <p:cNvPr id="6" name="TextBox 5">
            <a:extLst>
              <a:ext uri="{FF2B5EF4-FFF2-40B4-BE49-F238E27FC236}">
                <a16:creationId xmlns:a16="http://schemas.microsoft.com/office/drawing/2014/main" id="{FFA2B580-D3ED-DDE9-7CB4-6163780F2165}"/>
              </a:ext>
            </a:extLst>
          </p:cNvPr>
          <p:cNvSpPr txBox="1"/>
          <p:nvPr/>
        </p:nvSpPr>
        <p:spPr>
          <a:xfrm>
            <a:off x="838200" y="6300790"/>
            <a:ext cx="6098146" cy="369332"/>
          </a:xfrm>
          <a:prstGeom prst="rect">
            <a:avLst/>
          </a:prstGeom>
          <a:noFill/>
        </p:spPr>
        <p:txBody>
          <a:bodyPr wrap="square">
            <a:spAutoFit/>
          </a:bodyPr>
          <a:lstStyle/>
          <a:p>
            <a:r>
              <a:rPr lang="en-US" dirty="0"/>
              <a:t>https://www.cdc.gov/vaccines/hcp/imz-schedules/adult.html</a:t>
            </a:r>
          </a:p>
        </p:txBody>
      </p:sp>
      <p:sp>
        <p:nvSpPr>
          <p:cNvPr id="5" name="TextBox 4">
            <a:extLst>
              <a:ext uri="{FF2B5EF4-FFF2-40B4-BE49-F238E27FC236}">
                <a16:creationId xmlns:a16="http://schemas.microsoft.com/office/drawing/2014/main" id="{ADE3698B-6087-2186-4575-750D37FB8E6D}"/>
              </a:ext>
            </a:extLst>
          </p:cNvPr>
          <p:cNvSpPr txBox="1"/>
          <p:nvPr/>
        </p:nvSpPr>
        <p:spPr>
          <a:xfrm>
            <a:off x="4939645" y="1429078"/>
            <a:ext cx="7024199" cy="523220"/>
          </a:xfrm>
          <a:prstGeom prst="rect">
            <a:avLst/>
          </a:prstGeom>
          <a:noFill/>
        </p:spPr>
        <p:txBody>
          <a:bodyPr wrap="square" rtlCol="0">
            <a:spAutoFit/>
          </a:bodyPr>
          <a:lstStyle/>
          <a:p>
            <a:r>
              <a:rPr lang="en-US" sz="2800" dirty="0"/>
              <a:t>Advisory Committee on Immunization Practices</a:t>
            </a:r>
          </a:p>
        </p:txBody>
      </p:sp>
      <p:cxnSp>
        <p:nvCxnSpPr>
          <p:cNvPr id="8" name="Straight Connector 7">
            <a:extLst>
              <a:ext uri="{FF2B5EF4-FFF2-40B4-BE49-F238E27FC236}">
                <a16:creationId xmlns:a16="http://schemas.microsoft.com/office/drawing/2014/main" id="{46859F36-76CE-4DEB-27E8-75ECBF02613B}"/>
              </a:ext>
            </a:extLst>
          </p:cNvPr>
          <p:cNvCxnSpPr/>
          <p:nvPr/>
        </p:nvCxnSpPr>
        <p:spPr>
          <a:xfrm>
            <a:off x="5024487" y="1952298"/>
            <a:ext cx="6939357" cy="0"/>
          </a:xfrm>
          <a:prstGeom prst="line">
            <a:avLst/>
          </a:prstGeom>
          <a:ln w="1905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1952580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04C45-E551-4990-FBEC-3DE76E11693E}"/>
              </a:ext>
            </a:extLst>
          </p:cNvPr>
          <p:cNvSpPr>
            <a:spLocks noGrp="1"/>
          </p:cNvSpPr>
          <p:nvPr>
            <p:ph type="title"/>
          </p:nvPr>
        </p:nvSpPr>
        <p:spPr/>
        <p:txBody>
          <a:bodyPr/>
          <a:lstStyle/>
          <a:p>
            <a:r>
              <a:rPr lang="en-US" dirty="0"/>
              <a:t>Vaccines for older adults</a:t>
            </a:r>
          </a:p>
        </p:txBody>
      </p:sp>
      <p:sp>
        <p:nvSpPr>
          <p:cNvPr id="3" name="Content Placeholder 2">
            <a:extLst>
              <a:ext uri="{FF2B5EF4-FFF2-40B4-BE49-F238E27FC236}">
                <a16:creationId xmlns:a16="http://schemas.microsoft.com/office/drawing/2014/main" id="{2E2C1DA2-C45B-4D32-F32D-C75D9F29B78F}"/>
              </a:ext>
            </a:extLst>
          </p:cNvPr>
          <p:cNvSpPr>
            <a:spLocks noGrp="1"/>
          </p:cNvSpPr>
          <p:nvPr>
            <p:ph idx="1"/>
          </p:nvPr>
        </p:nvSpPr>
        <p:spPr>
          <a:xfrm>
            <a:off x="838200" y="1690688"/>
            <a:ext cx="10515600" cy="3544865"/>
          </a:xfrm>
        </p:spPr>
        <p:txBody>
          <a:bodyPr>
            <a:normAutofit fontScale="92500" lnSpcReduction="10000"/>
          </a:bodyPr>
          <a:lstStyle/>
          <a:p>
            <a:r>
              <a:rPr lang="en-US" dirty="0"/>
              <a:t>Influenza: one dose annually </a:t>
            </a:r>
          </a:p>
          <a:p>
            <a:r>
              <a:rPr lang="en-US" dirty="0"/>
              <a:t>Pneumonia: one dose for ages ≥50 years*</a:t>
            </a:r>
          </a:p>
          <a:p>
            <a:r>
              <a:rPr lang="en-US" dirty="0"/>
              <a:t>COVID 2024-25: two doses, six months apart</a:t>
            </a:r>
          </a:p>
          <a:p>
            <a:r>
              <a:rPr lang="en-US" dirty="0"/>
              <a:t>Respiratory syncytial virus (RSV) </a:t>
            </a:r>
          </a:p>
          <a:p>
            <a:pPr lvl="1"/>
            <a:r>
              <a:rPr lang="en-US" dirty="0"/>
              <a:t>one dose (age ≥75) </a:t>
            </a:r>
          </a:p>
          <a:p>
            <a:pPr lvl="1"/>
            <a:r>
              <a:rPr lang="en-US" dirty="0"/>
              <a:t>Consider in high-risk adults age 60-74</a:t>
            </a:r>
          </a:p>
          <a:p>
            <a:r>
              <a:rPr lang="en-US" dirty="0"/>
              <a:t>Tetanus, </a:t>
            </a:r>
            <a:r>
              <a:rPr lang="en-US" dirty="0" err="1"/>
              <a:t>diptheria</a:t>
            </a:r>
            <a:r>
              <a:rPr lang="en-US" dirty="0"/>
              <a:t>, pertussis (Tdap): one dose every 10 years</a:t>
            </a:r>
          </a:p>
          <a:p>
            <a:r>
              <a:rPr lang="en-US" dirty="0"/>
              <a:t>Shingles – two doses ages ≥50 years</a:t>
            </a:r>
          </a:p>
        </p:txBody>
      </p:sp>
      <p:sp>
        <p:nvSpPr>
          <p:cNvPr id="4" name="TextBox 3">
            <a:extLst>
              <a:ext uri="{FF2B5EF4-FFF2-40B4-BE49-F238E27FC236}">
                <a16:creationId xmlns:a16="http://schemas.microsoft.com/office/drawing/2014/main" id="{8589FEBB-0131-BCCC-C491-39683BD8A7CF}"/>
              </a:ext>
            </a:extLst>
          </p:cNvPr>
          <p:cNvSpPr txBox="1"/>
          <p:nvPr/>
        </p:nvSpPr>
        <p:spPr>
          <a:xfrm>
            <a:off x="763430" y="5175403"/>
            <a:ext cx="10988303" cy="707886"/>
          </a:xfrm>
          <a:prstGeom prst="rect">
            <a:avLst/>
          </a:prstGeom>
          <a:noFill/>
          <a:ln w="38100">
            <a:solidFill>
              <a:schemeClr val="accent1"/>
            </a:solidFill>
          </a:ln>
        </p:spPr>
        <p:txBody>
          <a:bodyPr wrap="square" rtlCol="0">
            <a:spAutoFit/>
          </a:bodyPr>
          <a:lstStyle/>
          <a:p>
            <a:pPr marL="285750" indent="-285750">
              <a:buFont typeface="Wingdings" panose="05000000000000000000" pitchFamily="2" charset="2"/>
              <a:buChar char="ü"/>
            </a:pPr>
            <a:r>
              <a:rPr lang="en-US" sz="2000" dirty="0"/>
              <a:t>Other vaccines may be recommended depending on your personal medical conditions or risk factors</a:t>
            </a:r>
          </a:p>
          <a:p>
            <a:pPr marL="285750" indent="-285750">
              <a:buFont typeface="Wingdings" panose="05000000000000000000" pitchFamily="2" charset="2"/>
              <a:buChar char="ü"/>
            </a:pPr>
            <a:r>
              <a:rPr lang="en-US" sz="2000" dirty="0"/>
              <a:t>Keep a record!</a:t>
            </a:r>
          </a:p>
        </p:txBody>
      </p:sp>
      <p:pic>
        <p:nvPicPr>
          <p:cNvPr id="7" name="Picture 6">
            <a:extLst>
              <a:ext uri="{FF2B5EF4-FFF2-40B4-BE49-F238E27FC236}">
                <a16:creationId xmlns:a16="http://schemas.microsoft.com/office/drawing/2014/main" id="{DCE8AE11-4395-A176-9EBB-7CE57CDC38D1}"/>
              </a:ext>
            </a:extLst>
          </p:cNvPr>
          <p:cNvPicPr>
            <a:picLocks noChangeAspect="1"/>
          </p:cNvPicPr>
          <p:nvPr/>
        </p:nvPicPr>
        <p:blipFill>
          <a:blip r:embed="rId3"/>
          <a:srcRect l="24724"/>
          <a:stretch>
            <a:fillRect/>
          </a:stretch>
        </p:blipFill>
        <p:spPr>
          <a:xfrm>
            <a:off x="8357252" y="1170456"/>
            <a:ext cx="3254597" cy="2882363"/>
          </a:xfrm>
          <a:prstGeom prst="rect">
            <a:avLst/>
          </a:prstGeom>
          <a:effectLst>
            <a:softEdge rad="330200"/>
          </a:effectLst>
        </p:spPr>
      </p:pic>
      <p:sp>
        <p:nvSpPr>
          <p:cNvPr id="5" name="TextBox 4">
            <a:extLst>
              <a:ext uri="{FF2B5EF4-FFF2-40B4-BE49-F238E27FC236}">
                <a16:creationId xmlns:a16="http://schemas.microsoft.com/office/drawing/2014/main" id="{7C3D7EE9-C585-C722-46B0-CE67A4C3B552}"/>
              </a:ext>
            </a:extLst>
          </p:cNvPr>
          <p:cNvSpPr txBox="1"/>
          <p:nvPr/>
        </p:nvSpPr>
        <p:spPr>
          <a:xfrm>
            <a:off x="965200" y="6376450"/>
            <a:ext cx="10786534" cy="369332"/>
          </a:xfrm>
          <a:prstGeom prst="rect">
            <a:avLst/>
          </a:prstGeom>
          <a:noFill/>
        </p:spPr>
        <p:txBody>
          <a:bodyPr wrap="square" rtlCol="0">
            <a:spAutoFit/>
          </a:bodyPr>
          <a:lstStyle/>
          <a:p>
            <a:r>
              <a:rPr lang="en-US" dirty="0"/>
              <a:t>*no previous vaccine or unknown vaccine history</a:t>
            </a:r>
          </a:p>
        </p:txBody>
      </p:sp>
    </p:spTree>
    <p:extLst>
      <p:ext uri="{BB962C8B-B14F-4D97-AF65-F5344CB8AC3E}">
        <p14:creationId xmlns:p14="http://schemas.microsoft.com/office/powerpoint/2010/main" val="624041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2D05657-94EE-4B2D-BC1B-A1D0650636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Arc 12">
            <a:extLst>
              <a:ext uri="{FF2B5EF4-FFF2-40B4-BE49-F238E27FC236}">
                <a16:creationId xmlns:a16="http://schemas.microsoft.com/office/drawing/2014/main" id="{7586665A-47B3-4AEE-BC94-15D89FF70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65099" y="486184"/>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itle 1">
            <a:extLst>
              <a:ext uri="{FF2B5EF4-FFF2-40B4-BE49-F238E27FC236}">
                <a16:creationId xmlns:a16="http://schemas.microsoft.com/office/drawing/2014/main" id="{AD6C295C-E17B-66EC-C79A-A0A5A2FCDE31}"/>
              </a:ext>
            </a:extLst>
          </p:cNvPr>
          <p:cNvSpPr>
            <a:spLocks noGrp="1"/>
          </p:cNvSpPr>
          <p:nvPr>
            <p:ph type="title"/>
          </p:nvPr>
        </p:nvSpPr>
        <p:spPr>
          <a:xfrm>
            <a:off x="4184542" y="486184"/>
            <a:ext cx="7363990" cy="1325563"/>
          </a:xfrm>
        </p:spPr>
        <p:txBody>
          <a:bodyPr>
            <a:normAutofit/>
          </a:bodyPr>
          <a:lstStyle/>
          <a:p>
            <a:r>
              <a:rPr lang="en-US" dirty="0"/>
              <a:t>Do I need a measles vaccine?</a:t>
            </a:r>
          </a:p>
        </p:txBody>
      </p:sp>
      <p:pic>
        <p:nvPicPr>
          <p:cNvPr id="6" name="Picture 5">
            <a:extLst>
              <a:ext uri="{FF2B5EF4-FFF2-40B4-BE49-F238E27FC236}">
                <a16:creationId xmlns:a16="http://schemas.microsoft.com/office/drawing/2014/main" id="{1B6AAC50-5730-9A9A-0477-EDC4A3B6A445}"/>
              </a:ext>
            </a:extLst>
          </p:cNvPr>
          <p:cNvPicPr>
            <a:picLocks noChangeAspect="1"/>
          </p:cNvPicPr>
          <p:nvPr/>
        </p:nvPicPr>
        <p:blipFill>
          <a:blip r:embed="rId2"/>
          <a:srcRect l="17306" r="15946" b="3"/>
          <a:stretch>
            <a:fillRect/>
          </a:stretch>
        </p:blipFill>
        <p:spPr>
          <a:xfrm>
            <a:off x="581526" y="258142"/>
            <a:ext cx="3118718" cy="3118718"/>
          </a:xfrm>
          <a:custGeom>
            <a:avLst/>
            <a:gdLst/>
            <a:ahLst/>
            <a:cxnLst/>
            <a:rect l="l" t="t" r="r" b="b"/>
            <a:pathLst>
              <a:path w="2683042" h="2683042">
                <a:moveTo>
                  <a:pt x="102278" y="0"/>
                </a:moveTo>
                <a:lnTo>
                  <a:pt x="2580764" y="0"/>
                </a:lnTo>
                <a:cubicBezTo>
                  <a:pt x="2637251" y="0"/>
                  <a:pt x="2683042" y="45791"/>
                  <a:pt x="2683042" y="102278"/>
                </a:cubicBezTo>
                <a:lnTo>
                  <a:pt x="2683042" y="2580764"/>
                </a:lnTo>
                <a:cubicBezTo>
                  <a:pt x="2683042" y="2637251"/>
                  <a:pt x="2637251" y="2683042"/>
                  <a:pt x="2580764" y="2683042"/>
                </a:cubicBezTo>
                <a:lnTo>
                  <a:pt x="102278" y="2683042"/>
                </a:lnTo>
                <a:cubicBezTo>
                  <a:pt x="45791" y="2683042"/>
                  <a:pt x="0" y="2637251"/>
                  <a:pt x="0" y="2580764"/>
                </a:cubicBezTo>
                <a:lnTo>
                  <a:pt x="0" y="102278"/>
                </a:lnTo>
                <a:cubicBezTo>
                  <a:pt x="0" y="45791"/>
                  <a:pt x="45791" y="0"/>
                  <a:pt x="102278" y="0"/>
                </a:cubicBezTo>
                <a:close/>
              </a:path>
            </a:pathLst>
          </a:custGeom>
        </p:spPr>
      </p:pic>
      <p:pic>
        <p:nvPicPr>
          <p:cNvPr id="4" name="Picture 3">
            <a:extLst>
              <a:ext uri="{FF2B5EF4-FFF2-40B4-BE49-F238E27FC236}">
                <a16:creationId xmlns:a16="http://schemas.microsoft.com/office/drawing/2014/main" id="{A1DFB9A8-3A05-A531-8C35-21645D17EC4A}"/>
              </a:ext>
            </a:extLst>
          </p:cNvPr>
          <p:cNvPicPr>
            <a:picLocks noChangeAspect="1"/>
          </p:cNvPicPr>
          <p:nvPr/>
        </p:nvPicPr>
        <p:blipFill>
          <a:blip r:embed="rId3"/>
          <a:srcRect l="33359" r="14390" b="-1"/>
          <a:stretch>
            <a:fillRect/>
          </a:stretch>
        </p:blipFill>
        <p:spPr>
          <a:xfrm>
            <a:off x="581526" y="3486449"/>
            <a:ext cx="3118718" cy="3118718"/>
          </a:xfrm>
          <a:custGeom>
            <a:avLst/>
            <a:gdLst/>
            <a:ahLst/>
            <a:cxnLst/>
            <a:rect l="l" t="t" r="r" b="b"/>
            <a:pathLst>
              <a:path w="2683042" h="2683042">
                <a:moveTo>
                  <a:pt x="102278" y="0"/>
                </a:moveTo>
                <a:lnTo>
                  <a:pt x="2580764" y="0"/>
                </a:lnTo>
                <a:cubicBezTo>
                  <a:pt x="2637251" y="0"/>
                  <a:pt x="2683042" y="45791"/>
                  <a:pt x="2683042" y="102278"/>
                </a:cubicBezTo>
                <a:lnTo>
                  <a:pt x="2683042" y="2580764"/>
                </a:lnTo>
                <a:cubicBezTo>
                  <a:pt x="2683042" y="2637251"/>
                  <a:pt x="2637251" y="2683042"/>
                  <a:pt x="2580764" y="2683042"/>
                </a:cubicBezTo>
                <a:lnTo>
                  <a:pt x="102278" y="2683042"/>
                </a:lnTo>
                <a:cubicBezTo>
                  <a:pt x="45791" y="2683042"/>
                  <a:pt x="0" y="2637251"/>
                  <a:pt x="0" y="2580764"/>
                </a:cubicBezTo>
                <a:lnTo>
                  <a:pt x="0" y="102278"/>
                </a:lnTo>
                <a:cubicBezTo>
                  <a:pt x="0" y="45791"/>
                  <a:pt x="45791" y="0"/>
                  <a:pt x="102278" y="0"/>
                </a:cubicBezTo>
                <a:close/>
              </a:path>
            </a:pathLst>
          </a:custGeom>
        </p:spPr>
      </p:pic>
      <p:sp>
        <p:nvSpPr>
          <p:cNvPr id="3" name="Content Placeholder 2">
            <a:extLst>
              <a:ext uri="{FF2B5EF4-FFF2-40B4-BE49-F238E27FC236}">
                <a16:creationId xmlns:a16="http://schemas.microsoft.com/office/drawing/2014/main" id="{B3EDD37D-D7A4-B3A3-9F55-5E04B604A686}"/>
              </a:ext>
            </a:extLst>
          </p:cNvPr>
          <p:cNvSpPr>
            <a:spLocks noGrp="1"/>
          </p:cNvSpPr>
          <p:nvPr>
            <p:ph idx="1"/>
          </p:nvPr>
        </p:nvSpPr>
        <p:spPr>
          <a:xfrm>
            <a:off x="4184542" y="1946684"/>
            <a:ext cx="7363990" cy="4351338"/>
          </a:xfrm>
        </p:spPr>
        <p:txBody>
          <a:bodyPr>
            <a:normAutofit/>
          </a:bodyPr>
          <a:lstStyle/>
          <a:p>
            <a:r>
              <a:rPr lang="en-US" dirty="0"/>
              <a:t>Highest number of measles cases in the U.S. since 1992</a:t>
            </a:r>
          </a:p>
          <a:p>
            <a:r>
              <a:rPr lang="en-US" dirty="0"/>
              <a:t>People born before 1957 are presumed to be immune</a:t>
            </a:r>
          </a:p>
          <a:p>
            <a:r>
              <a:rPr lang="en-US" dirty="0"/>
              <a:t>Consider vaccinating</a:t>
            </a:r>
          </a:p>
          <a:p>
            <a:pPr lvl="1"/>
            <a:r>
              <a:rPr lang="en-US" dirty="0"/>
              <a:t>Immunized between 1963-1968 and known to have received the inactivated measles vaccine (Pfizer), or are unsure</a:t>
            </a:r>
          </a:p>
          <a:p>
            <a:pPr lvl="1"/>
            <a:r>
              <a:rPr lang="en-US" dirty="0"/>
              <a:t>Unknown if/when previously vaccinated and concerned about risk</a:t>
            </a:r>
          </a:p>
          <a:p>
            <a:endParaRPr lang="en-US" dirty="0"/>
          </a:p>
        </p:txBody>
      </p:sp>
    </p:spTree>
    <p:extLst>
      <p:ext uri="{BB962C8B-B14F-4D97-AF65-F5344CB8AC3E}">
        <p14:creationId xmlns:p14="http://schemas.microsoft.com/office/powerpoint/2010/main" val="3341231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9A1CDA-8A3B-87B0-3F5A-2492F782857F}"/>
              </a:ext>
            </a:extLst>
          </p:cNvPr>
          <p:cNvSpPr>
            <a:spLocks noGrp="1"/>
          </p:cNvSpPr>
          <p:nvPr>
            <p:ph type="title"/>
          </p:nvPr>
        </p:nvSpPr>
        <p:spPr>
          <a:xfrm>
            <a:off x="686834" y="1153572"/>
            <a:ext cx="3200400" cy="4461163"/>
          </a:xfrm>
        </p:spPr>
        <p:txBody>
          <a:bodyPr>
            <a:normAutofit/>
          </a:bodyPr>
          <a:lstStyle/>
          <a:p>
            <a:r>
              <a:rPr lang="en-US">
                <a:solidFill>
                  <a:srgbClr val="FFFFFF"/>
                </a:solidFill>
              </a:rPr>
              <a:t>I. Prevention and screening: summary</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55EA4F6-9287-E1C6-67DB-3CE162FFEBA5}"/>
              </a:ext>
            </a:extLst>
          </p:cNvPr>
          <p:cNvSpPr>
            <a:spLocks noGrp="1"/>
          </p:cNvSpPr>
          <p:nvPr>
            <p:ph idx="1"/>
          </p:nvPr>
        </p:nvSpPr>
        <p:spPr>
          <a:xfrm>
            <a:off x="4447308" y="591344"/>
            <a:ext cx="6906491" cy="5585619"/>
          </a:xfrm>
        </p:spPr>
        <p:txBody>
          <a:bodyPr anchor="ctr">
            <a:normAutofit/>
          </a:bodyPr>
          <a:lstStyle/>
          <a:p>
            <a:r>
              <a:rPr lang="en-US" sz="2600"/>
              <a:t>Goal is to improve health and reduce risks of future decline </a:t>
            </a:r>
          </a:p>
          <a:p>
            <a:r>
              <a:rPr lang="en-US" sz="2600"/>
              <a:t>Recommended preventive services have traditionally followed guidelines published by independent panels such as USPSTF and ACIP</a:t>
            </a:r>
          </a:p>
          <a:p>
            <a:r>
              <a:rPr lang="en-US" sz="2600"/>
              <a:t>Recommendations are individualized</a:t>
            </a:r>
          </a:p>
          <a:p>
            <a:r>
              <a:rPr lang="en-US" sz="2600"/>
              <a:t>Screening tests require balancing future potential benefits with immediate potential harms</a:t>
            </a:r>
          </a:p>
          <a:p>
            <a:r>
              <a:rPr lang="en-US" sz="2600"/>
              <a:t>Screening should be discontinued if it is unlikely to benefit the person in their expected remaining lifetime</a:t>
            </a:r>
          </a:p>
          <a:p>
            <a:endParaRPr lang="en-US" sz="2600"/>
          </a:p>
        </p:txBody>
      </p:sp>
    </p:spTree>
    <p:extLst>
      <p:ext uri="{BB962C8B-B14F-4D97-AF65-F5344CB8AC3E}">
        <p14:creationId xmlns:p14="http://schemas.microsoft.com/office/powerpoint/2010/main" val="178430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5F888-6A98-AFBF-A80D-5C6D554F7430}"/>
              </a:ext>
            </a:extLst>
          </p:cNvPr>
          <p:cNvSpPr>
            <a:spLocks noGrp="1"/>
          </p:cNvSpPr>
          <p:nvPr>
            <p:ph type="title"/>
          </p:nvPr>
        </p:nvSpPr>
        <p:spPr/>
        <p:txBody>
          <a:bodyPr/>
          <a:lstStyle/>
          <a:p>
            <a:r>
              <a:rPr lang="en-US" dirty="0"/>
              <a:t>II. Getting the most out of your medical visit</a:t>
            </a:r>
          </a:p>
        </p:txBody>
      </p:sp>
      <p:sp>
        <p:nvSpPr>
          <p:cNvPr id="3" name="Content Placeholder 2">
            <a:extLst>
              <a:ext uri="{FF2B5EF4-FFF2-40B4-BE49-F238E27FC236}">
                <a16:creationId xmlns:a16="http://schemas.microsoft.com/office/drawing/2014/main" id="{82D5D182-A249-6388-C108-E9A9DE8D818F}"/>
              </a:ext>
            </a:extLst>
          </p:cNvPr>
          <p:cNvSpPr>
            <a:spLocks noGrp="1"/>
          </p:cNvSpPr>
          <p:nvPr>
            <p:ph idx="1"/>
          </p:nvPr>
        </p:nvSpPr>
        <p:spPr/>
        <p:txBody>
          <a:bodyPr/>
          <a:lstStyle/>
          <a:p>
            <a:r>
              <a:rPr lang="en-US" dirty="0"/>
              <a:t>What are you there for?</a:t>
            </a:r>
          </a:p>
          <a:p>
            <a:pPr lvl="1"/>
            <a:r>
              <a:rPr lang="en-US" dirty="0"/>
              <a:t>Specific problem</a:t>
            </a:r>
          </a:p>
          <a:p>
            <a:pPr lvl="1"/>
            <a:r>
              <a:rPr lang="en-US" dirty="0"/>
              <a:t>Follow up on chronic conditions</a:t>
            </a:r>
          </a:p>
          <a:p>
            <a:pPr lvl="1"/>
            <a:r>
              <a:rPr lang="en-US" dirty="0"/>
              <a:t>General “annual” visit</a:t>
            </a:r>
          </a:p>
          <a:p>
            <a:r>
              <a:rPr lang="en-US" dirty="0"/>
              <a:t>How long do you have?</a:t>
            </a:r>
          </a:p>
        </p:txBody>
      </p:sp>
      <p:pic>
        <p:nvPicPr>
          <p:cNvPr id="4" name="Picture 3">
            <a:extLst>
              <a:ext uri="{FF2B5EF4-FFF2-40B4-BE49-F238E27FC236}">
                <a16:creationId xmlns:a16="http://schemas.microsoft.com/office/drawing/2014/main" id="{3C93F721-B2D0-F573-207B-624A192C1DBC}"/>
              </a:ext>
            </a:extLst>
          </p:cNvPr>
          <p:cNvPicPr>
            <a:picLocks noChangeAspect="1"/>
          </p:cNvPicPr>
          <p:nvPr/>
        </p:nvPicPr>
        <p:blipFill>
          <a:blip r:embed="rId2"/>
          <a:stretch>
            <a:fillRect/>
          </a:stretch>
        </p:blipFill>
        <p:spPr>
          <a:xfrm>
            <a:off x="6232983" y="1928812"/>
            <a:ext cx="5637025" cy="3746124"/>
          </a:xfrm>
          <a:prstGeom prst="rect">
            <a:avLst/>
          </a:prstGeom>
        </p:spPr>
      </p:pic>
    </p:spTree>
    <p:extLst>
      <p:ext uri="{BB962C8B-B14F-4D97-AF65-F5344CB8AC3E}">
        <p14:creationId xmlns:p14="http://schemas.microsoft.com/office/powerpoint/2010/main" val="1364429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A40DB-65E3-28F1-4D64-E958E4CEE152}"/>
              </a:ext>
            </a:extLst>
          </p:cNvPr>
          <p:cNvSpPr>
            <a:spLocks noGrp="1"/>
          </p:cNvSpPr>
          <p:nvPr>
            <p:ph type="title"/>
          </p:nvPr>
        </p:nvSpPr>
        <p:spPr/>
        <p:txBody>
          <a:bodyPr/>
          <a:lstStyle/>
          <a:p>
            <a:r>
              <a:rPr lang="en-US" dirty="0"/>
              <a:t>Medicare Wellness Visits</a:t>
            </a:r>
          </a:p>
        </p:txBody>
      </p:sp>
      <p:sp>
        <p:nvSpPr>
          <p:cNvPr id="3" name="Content Placeholder 2">
            <a:extLst>
              <a:ext uri="{FF2B5EF4-FFF2-40B4-BE49-F238E27FC236}">
                <a16:creationId xmlns:a16="http://schemas.microsoft.com/office/drawing/2014/main" id="{ED5874E8-5004-94C7-6EF9-2572AC066DAA}"/>
              </a:ext>
            </a:extLst>
          </p:cNvPr>
          <p:cNvSpPr>
            <a:spLocks noGrp="1"/>
          </p:cNvSpPr>
          <p:nvPr>
            <p:ph idx="1"/>
          </p:nvPr>
        </p:nvSpPr>
        <p:spPr>
          <a:xfrm>
            <a:off x="838200" y="1690689"/>
            <a:ext cx="10515600" cy="3369584"/>
          </a:xfrm>
        </p:spPr>
        <p:txBody>
          <a:bodyPr>
            <a:normAutofit/>
          </a:bodyPr>
          <a:lstStyle/>
          <a:p>
            <a:r>
              <a:rPr lang="en-US" dirty="0"/>
              <a:t>Initial Preventive Physical Exam (“Welcome to Medicare”)</a:t>
            </a:r>
          </a:p>
          <a:p>
            <a:pPr lvl="1"/>
            <a:r>
              <a:rPr lang="en-US" dirty="0"/>
              <a:t>Review of medical and social health history and preventive services education</a:t>
            </a:r>
          </a:p>
          <a:p>
            <a:pPr lvl="1"/>
            <a:r>
              <a:rPr lang="en-US" dirty="0"/>
              <a:t>New Medicare patients within 12 months of starting part B coverage</a:t>
            </a:r>
          </a:p>
          <a:p>
            <a:pPr lvl="1"/>
            <a:endParaRPr lang="en-US" dirty="0"/>
          </a:p>
          <a:p>
            <a:r>
              <a:rPr lang="en-US" dirty="0"/>
              <a:t>Annual Wellness Visit</a:t>
            </a:r>
          </a:p>
          <a:p>
            <a:pPr lvl="1"/>
            <a:r>
              <a:rPr lang="en-US" dirty="0"/>
              <a:t>Visit to develop or update a personalized prevention plan and perform a health risk assessment</a:t>
            </a:r>
          </a:p>
          <a:p>
            <a:pPr lvl="1"/>
            <a:r>
              <a:rPr lang="en-US" dirty="0"/>
              <a:t>Covered once every 12 months</a:t>
            </a:r>
          </a:p>
          <a:p>
            <a:pPr lvl="1"/>
            <a:endParaRPr lang="en-US" dirty="0"/>
          </a:p>
          <a:p>
            <a:pPr marL="0" indent="0">
              <a:buNone/>
            </a:pPr>
            <a:endParaRPr lang="en-US" dirty="0"/>
          </a:p>
          <a:p>
            <a:pPr lvl="1"/>
            <a:endParaRPr lang="en-US" dirty="0"/>
          </a:p>
          <a:p>
            <a:endParaRPr lang="en-US" dirty="0"/>
          </a:p>
        </p:txBody>
      </p:sp>
      <p:sp>
        <p:nvSpPr>
          <p:cNvPr id="4" name="Explosion: 8 Points 3">
            <a:extLst>
              <a:ext uri="{FF2B5EF4-FFF2-40B4-BE49-F238E27FC236}">
                <a16:creationId xmlns:a16="http://schemas.microsoft.com/office/drawing/2014/main" id="{13198315-7C79-53F0-CDB8-0B6D740369EE}"/>
              </a:ext>
            </a:extLst>
          </p:cNvPr>
          <p:cNvSpPr/>
          <p:nvPr/>
        </p:nvSpPr>
        <p:spPr>
          <a:xfrm>
            <a:off x="6684885" y="4021584"/>
            <a:ext cx="3311371" cy="2539014"/>
          </a:xfrm>
          <a:prstGeom prst="irregularSeal1">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t>No cost!</a:t>
            </a:r>
          </a:p>
        </p:txBody>
      </p:sp>
    </p:spTree>
    <p:extLst>
      <p:ext uri="{BB962C8B-B14F-4D97-AF65-F5344CB8AC3E}">
        <p14:creationId xmlns:p14="http://schemas.microsoft.com/office/powerpoint/2010/main" val="1494000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3E0EBF1-CC79-3A9C-9C20-34BA54CA3208}"/>
              </a:ext>
            </a:extLst>
          </p:cNvPr>
          <p:cNvSpPr>
            <a:spLocks noGrp="1"/>
          </p:cNvSpPr>
          <p:nvPr>
            <p:ph type="title"/>
          </p:nvPr>
        </p:nvSpPr>
        <p:spPr>
          <a:xfrm>
            <a:off x="838200" y="1412488"/>
            <a:ext cx="2899189" cy="4363844"/>
          </a:xfrm>
        </p:spPr>
        <p:txBody>
          <a:bodyPr anchor="t">
            <a:normAutofit/>
          </a:bodyPr>
          <a:lstStyle/>
          <a:p>
            <a:r>
              <a:rPr lang="en-US" sz="4000">
                <a:solidFill>
                  <a:srgbClr val="FFFFFF"/>
                </a:solidFill>
              </a:rPr>
              <a:t>Components of the Initial Annual Wellness Visit</a:t>
            </a:r>
          </a:p>
        </p:txBody>
      </p:sp>
      <p:sp>
        <p:nvSpPr>
          <p:cNvPr id="4" name="Content Placeholder 3">
            <a:extLst>
              <a:ext uri="{FF2B5EF4-FFF2-40B4-BE49-F238E27FC236}">
                <a16:creationId xmlns:a16="http://schemas.microsoft.com/office/drawing/2014/main" id="{15BF6D87-C107-8734-3100-793CC208F5A7}"/>
              </a:ext>
            </a:extLst>
          </p:cNvPr>
          <p:cNvSpPr>
            <a:spLocks noGrp="1"/>
          </p:cNvSpPr>
          <p:nvPr>
            <p:ph sz="half" idx="1"/>
          </p:nvPr>
        </p:nvSpPr>
        <p:spPr>
          <a:xfrm>
            <a:off x="4380855" y="680936"/>
            <a:ext cx="3586098" cy="5593404"/>
          </a:xfrm>
        </p:spPr>
        <p:txBody>
          <a:bodyPr>
            <a:normAutofit/>
          </a:bodyPr>
          <a:lstStyle/>
          <a:p>
            <a:r>
              <a:rPr lang="en-US" sz="2000" dirty="0"/>
              <a:t>Health risk assessment</a:t>
            </a:r>
          </a:p>
          <a:p>
            <a:r>
              <a:rPr lang="en-US" sz="2000" dirty="0"/>
              <a:t>Establish patient’s medical and family history</a:t>
            </a:r>
          </a:p>
          <a:p>
            <a:r>
              <a:rPr lang="en-US" sz="2000" dirty="0"/>
              <a:t>Establish current providers and suppliers</a:t>
            </a:r>
          </a:p>
          <a:p>
            <a:r>
              <a:rPr lang="en-US" sz="2000" dirty="0"/>
              <a:t>Measure: height, weight, BMI, blood pressure</a:t>
            </a:r>
          </a:p>
          <a:p>
            <a:r>
              <a:rPr lang="en-US" sz="2000" dirty="0"/>
              <a:t>Detect any cognitive impairment</a:t>
            </a:r>
          </a:p>
          <a:p>
            <a:r>
              <a:rPr lang="en-US" sz="2000" dirty="0"/>
              <a:t>Review risk factors for depression</a:t>
            </a:r>
          </a:p>
          <a:p>
            <a:r>
              <a:rPr lang="en-US" sz="2000" dirty="0"/>
              <a:t>Review functional ability and safety (e.g. falls, hearing, driving, ability to perform activities of daily living)</a:t>
            </a:r>
          </a:p>
          <a:p>
            <a:endParaRPr lang="en-US" sz="1700" dirty="0"/>
          </a:p>
          <a:p>
            <a:endParaRPr lang="en-US" sz="1700" dirty="0"/>
          </a:p>
        </p:txBody>
      </p:sp>
      <p:cxnSp>
        <p:nvCxnSpPr>
          <p:cNvPr id="12" name="Straight Connector 11">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id="{CDF694F2-9EAB-C91A-E32B-EB0D419F4D0B}"/>
              </a:ext>
            </a:extLst>
          </p:cNvPr>
          <p:cNvSpPr>
            <a:spLocks noGrp="1"/>
          </p:cNvSpPr>
          <p:nvPr>
            <p:ph sz="half" idx="2"/>
          </p:nvPr>
        </p:nvSpPr>
        <p:spPr>
          <a:xfrm>
            <a:off x="8364055" y="632298"/>
            <a:ext cx="3659332" cy="5593404"/>
          </a:xfrm>
        </p:spPr>
        <p:txBody>
          <a:bodyPr>
            <a:noAutofit/>
          </a:bodyPr>
          <a:lstStyle/>
          <a:p>
            <a:r>
              <a:rPr lang="en-US" sz="2000" dirty="0"/>
              <a:t>Establish an appropriate screening schedule</a:t>
            </a:r>
          </a:p>
          <a:p>
            <a:r>
              <a:rPr lang="en-US" sz="2000" dirty="0"/>
              <a:t>Establish risk factors and conditions</a:t>
            </a:r>
          </a:p>
          <a:p>
            <a:r>
              <a:rPr lang="en-US" sz="2000" dirty="0"/>
              <a:t>Provide personalized health advice and appropriate referrals for health education or preventive counseling services or programs</a:t>
            </a:r>
          </a:p>
          <a:p>
            <a:r>
              <a:rPr lang="en-US" sz="2000" dirty="0"/>
              <a:t>Provide advance care planning services</a:t>
            </a:r>
          </a:p>
          <a:p>
            <a:r>
              <a:rPr lang="en-US" sz="2000" dirty="0"/>
              <a:t>Review current opioid prescriptions (if applicable)</a:t>
            </a:r>
          </a:p>
          <a:p>
            <a:r>
              <a:rPr lang="en-US" sz="2000" dirty="0"/>
              <a:t>Screen for potential substance use disorders</a:t>
            </a:r>
          </a:p>
          <a:p>
            <a:r>
              <a:rPr lang="en-US" sz="2000" dirty="0"/>
              <a:t>Perform a social determinants of health risk assessment</a:t>
            </a:r>
          </a:p>
        </p:txBody>
      </p:sp>
    </p:spTree>
    <p:extLst>
      <p:ext uri="{BB962C8B-B14F-4D97-AF65-F5344CB8AC3E}">
        <p14:creationId xmlns:p14="http://schemas.microsoft.com/office/powerpoint/2010/main" val="12198438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9AD8BB8-3489-6CF3-2BAB-785F549CFF97}"/>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E636715-AB3F-3477-C38B-5F3A1AE62504}"/>
              </a:ext>
            </a:extLst>
          </p:cNvPr>
          <p:cNvSpPr>
            <a:spLocks noGrp="1"/>
          </p:cNvSpPr>
          <p:nvPr>
            <p:ph type="title"/>
          </p:nvPr>
        </p:nvSpPr>
        <p:spPr>
          <a:xfrm>
            <a:off x="838200" y="1412488"/>
            <a:ext cx="2899189" cy="4363844"/>
          </a:xfrm>
        </p:spPr>
        <p:txBody>
          <a:bodyPr anchor="t">
            <a:normAutofit/>
          </a:bodyPr>
          <a:lstStyle/>
          <a:p>
            <a:r>
              <a:rPr lang="en-US" sz="4000">
                <a:solidFill>
                  <a:srgbClr val="FFFFFF"/>
                </a:solidFill>
              </a:rPr>
              <a:t>Components of the Subsequent Annual Wellness Visit</a:t>
            </a:r>
          </a:p>
        </p:txBody>
      </p:sp>
      <p:sp>
        <p:nvSpPr>
          <p:cNvPr id="4" name="Content Placeholder 3">
            <a:extLst>
              <a:ext uri="{FF2B5EF4-FFF2-40B4-BE49-F238E27FC236}">
                <a16:creationId xmlns:a16="http://schemas.microsoft.com/office/drawing/2014/main" id="{CB776A13-8503-9A6C-E5A1-DE6033C9488C}"/>
              </a:ext>
            </a:extLst>
          </p:cNvPr>
          <p:cNvSpPr>
            <a:spLocks noGrp="1"/>
          </p:cNvSpPr>
          <p:nvPr>
            <p:ph sz="half" idx="1"/>
          </p:nvPr>
        </p:nvSpPr>
        <p:spPr>
          <a:xfrm>
            <a:off x="4469594" y="819102"/>
            <a:ext cx="3516167" cy="5688702"/>
          </a:xfrm>
        </p:spPr>
        <p:txBody>
          <a:bodyPr>
            <a:normAutofit/>
          </a:bodyPr>
          <a:lstStyle/>
          <a:p>
            <a:r>
              <a:rPr lang="en-US" sz="2000" dirty="0"/>
              <a:t>Review/update health risk assessment</a:t>
            </a:r>
          </a:p>
          <a:p>
            <a:r>
              <a:rPr lang="en-US" sz="2000" dirty="0"/>
              <a:t>Update patient’s medical and family history</a:t>
            </a:r>
          </a:p>
          <a:p>
            <a:r>
              <a:rPr lang="en-US" sz="2000" dirty="0"/>
              <a:t>Update current providers and suppliers</a:t>
            </a:r>
          </a:p>
          <a:p>
            <a:r>
              <a:rPr lang="en-US" sz="2000" dirty="0"/>
              <a:t>Measure: weight, blood pressure</a:t>
            </a:r>
          </a:p>
          <a:p>
            <a:r>
              <a:rPr lang="en-US" sz="2000" dirty="0"/>
              <a:t>Detect any cognitive impairment</a:t>
            </a:r>
          </a:p>
          <a:p>
            <a:r>
              <a:rPr lang="en-US" sz="2000" dirty="0"/>
              <a:t>Update the screening schedule</a:t>
            </a:r>
          </a:p>
          <a:p>
            <a:r>
              <a:rPr lang="en-US" sz="2000" dirty="0"/>
              <a:t>Update risk factors and conditions</a:t>
            </a:r>
          </a:p>
          <a:p>
            <a:endParaRPr lang="en-US" sz="2000" dirty="0"/>
          </a:p>
          <a:p>
            <a:endParaRPr lang="en-US" sz="2000" dirty="0"/>
          </a:p>
        </p:txBody>
      </p:sp>
      <p:cxnSp>
        <p:nvCxnSpPr>
          <p:cNvPr id="12" name="Straight Connector 11">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id="{56E38924-0C4A-DAB0-2CE4-931CF7D18DE4}"/>
              </a:ext>
            </a:extLst>
          </p:cNvPr>
          <p:cNvSpPr>
            <a:spLocks noGrp="1"/>
          </p:cNvSpPr>
          <p:nvPr>
            <p:ph sz="half" idx="2"/>
          </p:nvPr>
        </p:nvSpPr>
        <p:spPr>
          <a:xfrm>
            <a:off x="8307422" y="741282"/>
            <a:ext cx="3657597" cy="5688702"/>
          </a:xfrm>
        </p:spPr>
        <p:txBody>
          <a:bodyPr>
            <a:noAutofit/>
          </a:bodyPr>
          <a:lstStyle/>
          <a:p>
            <a:r>
              <a:rPr lang="en-US" sz="2000" dirty="0"/>
              <a:t>Provide and update personalized health advice and appropriate referrals for health education or preventive counseling services or programs</a:t>
            </a:r>
          </a:p>
          <a:p>
            <a:r>
              <a:rPr lang="en-US" sz="2000" dirty="0"/>
              <a:t>Provide advance care planning services</a:t>
            </a:r>
          </a:p>
          <a:p>
            <a:r>
              <a:rPr lang="en-US" sz="2000" dirty="0"/>
              <a:t>Review current opioid prescriptions (if applicable)</a:t>
            </a:r>
          </a:p>
          <a:p>
            <a:r>
              <a:rPr lang="en-US" sz="2000" dirty="0"/>
              <a:t>Screen for potential substance use disorders</a:t>
            </a:r>
          </a:p>
          <a:p>
            <a:r>
              <a:rPr lang="en-US" sz="2000" dirty="0"/>
              <a:t>Perform a social determinants of health risk assessment</a:t>
            </a:r>
          </a:p>
        </p:txBody>
      </p:sp>
    </p:spTree>
    <p:extLst>
      <p:ext uri="{BB962C8B-B14F-4D97-AF65-F5344CB8AC3E}">
        <p14:creationId xmlns:p14="http://schemas.microsoft.com/office/powerpoint/2010/main" val="32432024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73CF7-43B4-ED15-3064-7EF32EAD4042}"/>
              </a:ext>
            </a:extLst>
          </p:cNvPr>
          <p:cNvSpPr>
            <a:spLocks noGrp="1"/>
          </p:cNvSpPr>
          <p:nvPr>
            <p:ph type="title"/>
          </p:nvPr>
        </p:nvSpPr>
        <p:spPr/>
        <p:txBody>
          <a:bodyPr/>
          <a:lstStyle/>
          <a:p>
            <a:r>
              <a:rPr lang="en-US" dirty="0"/>
              <a:t>What is missing?</a:t>
            </a:r>
          </a:p>
        </p:txBody>
      </p:sp>
      <p:sp>
        <p:nvSpPr>
          <p:cNvPr id="4" name="Content Placeholder 3">
            <a:extLst>
              <a:ext uri="{FF2B5EF4-FFF2-40B4-BE49-F238E27FC236}">
                <a16:creationId xmlns:a16="http://schemas.microsoft.com/office/drawing/2014/main" id="{DFF443E8-3B29-57B3-535A-B75880247A55}"/>
              </a:ext>
            </a:extLst>
          </p:cNvPr>
          <p:cNvSpPr txBox="1">
            <a:spLocks noGrp="1"/>
          </p:cNvSpPr>
          <p:nvPr>
            <p:ph idx="1"/>
          </p:nvPr>
        </p:nvSpPr>
        <p:spPr>
          <a:xfrm>
            <a:off x="731668" y="1949912"/>
            <a:ext cx="6459245" cy="2159566"/>
          </a:xfrm>
          <a:prstGeom prst="rect">
            <a:avLst/>
          </a:prstGeom>
          <a:noFill/>
        </p:spPr>
        <p:txBody>
          <a:bodyPr wrap="square" rtlCol="0">
            <a:spAutoFit/>
          </a:bodyPr>
          <a:lstStyle/>
          <a:p>
            <a:r>
              <a:rPr lang="en-US" dirty="0"/>
              <a:t>Medicare does not cover a “routine” or “annual physical”</a:t>
            </a:r>
          </a:p>
          <a:p>
            <a:r>
              <a:rPr lang="en-US" b="1" dirty="0"/>
              <a:t>The </a:t>
            </a:r>
            <a:r>
              <a:rPr lang="en-US" b="1" dirty="0">
                <a:hlinkClick r:id="rId2"/>
              </a:rPr>
              <a:t>Social Security Act</a:t>
            </a:r>
            <a:r>
              <a:rPr lang="en-US" b="1" dirty="0"/>
              <a:t> explicitly prohibits Medicare coverage of routine physical exams.</a:t>
            </a:r>
            <a:endParaRPr lang="en-US" dirty="0"/>
          </a:p>
        </p:txBody>
      </p:sp>
      <p:pic>
        <p:nvPicPr>
          <p:cNvPr id="3" name="Picture 2">
            <a:extLst>
              <a:ext uri="{FF2B5EF4-FFF2-40B4-BE49-F238E27FC236}">
                <a16:creationId xmlns:a16="http://schemas.microsoft.com/office/drawing/2014/main" id="{941BE764-370F-40E0-5EAF-B5FE2F73DD24}"/>
              </a:ext>
            </a:extLst>
          </p:cNvPr>
          <p:cNvPicPr>
            <a:picLocks noChangeAspect="1"/>
          </p:cNvPicPr>
          <p:nvPr/>
        </p:nvPicPr>
        <p:blipFill>
          <a:blip r:embed="rId3"/>
          <a:stretch>
            <a:fillRect/>
          </a:stretch>
        </p:blipFill>
        <p:spPr>
          <a:xfrm>
            <a:off x="5916228" y="763480"/>
            <a:ext cx="5615126" cy="5615126"/>
          </a:xfrm>
          <a:prstGeom prst="rect">
            <a:avLst/>
          </a:prstGeom>
        </p:spPr>
      </p:pic>
    </p:spTree>
    <p:extLst>
      <p:ext uri="{BB962C8B-B14F-4D97-AF65-F5344CB8AC3E}">
        <p14:creationId xmlns:p14="http://schemas.microsoft.com/office/powerpoint/2010/main" val="2565232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9B43408-0B72-FC1E-F158-89F4FCF417D5}"/>
              </a:ext>
            </a:extLst>
          </p:cNvPr>
          <p:cNvSpPr>
            <a:spLocks noGrp="1"/>
          </p:cNvSpPr>
          <p:nvPr>
            <p:ph type="title"/>
          </p:nvPr>
        </p:nvSpPr>
        <p:spPr/>
        <p:txBody>
          <a:bodyPr/>
          <a:lstStyle/>
          <a:p>
            <a:r>
              <a:rPr lang="en-US" dirty="0"/>
              <a:t>Getting the most out of your doctor’s visit</a:t>
            </a:r>
          </a:p>
        </p:txBody>
      </p:sp>
      <p:sp>
        <p:nvSpPr>
          <p:cNvPr id="5" name="Content Placeholder 4">
            <a:extLst>
              <a:ext uri="{FF2B5EF4-FFF2-40B4-BE49-F238E27FC236}">
                <a16:creationId xmlns:a16="http://schemas.microsoft.com/office/drawing/2014/main" id="{9E2A414E-E0DB-A2B2-C541-A2D0018C62CA}"/>
              </a:ext>
            </a:extLst>
          </p:cNvPr>
          <p:cNvSpPr>
            <a:spLocks noGrp="1"/>
          </p:cNvSpPr>
          <p:nvPr>
            <p:ph idx="1"/>
          </p:nvPr>
        </p:nvSpPr>
        <p:spPr/>
        <p:txBody>
          <a:bodyPr>
            <a:normAutofit/>
          </a:bodyPr>
          <a:lstStyle/>
          <a:p>
            <a:r>
              <a:rPr lang="en-US" sz="3200" dirty="0"/>
              <a:t>Be prepared</a:t>
            </a:r>
          </a:p>
          <a:p>
            <a:r>
              <a:rPr lang="en-US" sz="3200" dirty="0"/>
              <a:t>Have a (short) agenda</a:t>
            </a:r>
          </a:p>
          <a:p>
            <a:r>
              <a:rPr lang="en-US" sz="3200" dirty="0"/>
              <a:t>Prioritize and negotiate</a:t>
            </a:r>
          </a:p>
          <a:p>
            <a:r>
              <a:rPr lang="en-US" sz="3200" dirty="0"/>
              <a:t>Consider more frequent visits</a:t>
            </a:r>
          </a:p>
        </p:txBody>
      </p:sp>
      <p:pic>
        <p:nvPicPr>
          <p:cNvPr id="2" name="Picture 1">
            <a:extLst>
              <a:ext uri="{FF2B5EF4-FFF2-40B4-BE49-F238E27FC236}">
                <a16:creationId xmlns:a16="http://schemas.microsoft.com/office/drawing/2014/main" id="{EE59D292-E941-0611-7CFB-D064122D4FC7}"/>
              </a:ext>
            </a:extLst>
          </p:cNvPr>
          <p:cNvPicPr>
            <a:picLocks noChangeAspect="1"/>
          </p:cNvPicPr>
          <p:nvPr/>
        </p:nvPicPr>
        <p:blipFill>
          <a:blip r:embed="rId3"/>
          <a:srcRect l="16280" t="32577" r="333" b="15536"/>
          <a:stretch>
            <a:fillRect/>
          </a:stretch>
        </p:blipFill>
        <p:spPr>
          <a:xfrm>
            <a:off x="7190572" y="3543204"/>
            <a:ext cx="4449584" cy="2768696"/>
          </a:xfrm>
          <a:prstGeom prst="rect">
            <a:avLst/>
          </a:prstGeom>
        </p:spPr>
      </p:pic>
    </p:spTree>
    <p:extLst>
      <p:ext uri="{BB962C8B-B14F-4D97-AF65-F5344CB8AC3E}">
        <p14:creationId xmlns:p14="http://schemas.microsoft.com/office/powerpoint/2010/main" val="3599786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DCC1FB0-9F70-849F-E075-21417CF01D32}"/>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 name="Title 3">
            <a:extLst>
              <a:ext uri="{FF2B5EF4-FFF2-40B4-BE49-F238E27FC236}">
                <a16:creationId xmlns:a16="http://schemas.microsoft.com/office/drawing/2014/main" id="{A6A504A3-1130-8111-1D03-A33206A40524}"/>
              </a:ext>
            </a:extLst>
          </p:cNvPr>
          <p:cNvSpPr>
            <a:spLocks noGrp="1"/>
          </p:cNvSpPr>
          <p:nvPr>
            <p:ph type="title"/>
          </p:nvPr>
        </p:nvSpPr>
        <p:spPr>
          <a:xfrm>
            <a:off x="838200" y="365125"/>
            <a:ext cx="5393361" cy="1325563"/>
          </a:xfrm>
        </p:spPr>
        <p:txBody>
          <a:bodyPr>
            <a:normAutofit/>
          </a:bodyPr>
          <a:lstStyle/>
          <a:p>
            <a:r>
              <a:rPr lang="en-US" dirty="0"/>
              <a:t>Getting the most out of your doctor’s visit</a:t>
            </a:r>
          </a:p>
        </p:txBody>
      </p:sp>
      <p:sp>
        <p:nvSpPr>
          <p:cNvPr id="5" name="Content Placeholder 4">
            <a:extLst>
              <a:ext uri="{FF2B5EF4-FFF2-40B4-BE49-F238E27FC236}">
                <a16:creationId xmlns:a16="http://schemas.microsoft.com/office/drawing/2014/main" id="{6C0F6204-AB31-6B06-EE62-FBE61736F370}"/>
              </a:ext>
            </a:extLst>
          </p:cNvPr>
          <p:cNvSpPr>
            <a:spLocks noGrp="1"/>
          </p:cNvSpPr>
          <p:nvPr>
            <p:ph idx="1"/>
          </p:nvPr>
        </p:nvSpPr>
        <p:spPr>
          <a:xfrm>
            <a:off x="838200" y="2055813"/>
            <a:ext cx="5393361" cy="4351338"/>
          </a:xfrm>
        </p:spPr>
        <p:txBody>
          <a:bodyPr>
            <a:normAutofit/>
          </a:bodyPr>
          <a:lstStyle/>
          <a:p>
            <a:r>
              <a:rPr lang="en-US" dirty="0"/>
              <a:t>Keep records: medications, surgeries, vaccinations, allergies</a:t>
            </a:r>
          </a:p>
          <a:p>
            <a:r>
              <a:rPr lang="en-US" dirty="0"/>
              <a:t>Avoid the “hand on the door” question</a:t>
            </a:r>
          </a:p>
        </p:txBody>
      </p:sp>
      <p:pic>
        <p:nvPicPr>
          <p:cNvPr id="3" name="Picture 2">
            <a:extLst>
              <a:ext uri="{FF2B5EF4-FFF2-40B4-BE49-F238E27FC236}">
                <a16:creationId xmlns:a16="http://schemas.microsoft.com/office/drawing/2014/main" id="{4540C925-662F-0354-E737-904C379699B4}"/>
              </a:ext>
            </a:extLst>
          </p:cNvPr>
          <p:cNvPicPr>
            <a:picLocks noChangeAspect="1"/>
          </p:cNvPicPr>
          <p:nvPr/>
        </p:nvPicPr>
        <p:blipFill>
          <a:blip r:embed="rId2"/>
          <a:srcRect l="27928" r="34822" b="-1"/>
          <a:stretch>
            <a:fillRect/>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2"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4"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1950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7A6A90-2408-BFE1-46F0-80EE31437C25}"/>
              </a:ext>
            </a:extLst>
          </p:cNvPr>
          <p:cNvSpPr>
            <a:spLocks noGrp="1"/>
          </p:cNvSpPr>
          <p:nvPr>
            <p:ph type="title"/>
          </p:nvPr>
        </p:nvSpPr>
        <p:spPr>
          <a:xfrm>
            <a:off x="686834" y="1153572"/>
            <a:ext cx="3200400" cy="4461163"/>
          </a:xfrm>
        </p:spPr>
        <p:txBody>
          <a:bodyPr>
            <a:normAutofit/>
          </a:bodyPr>
          <a:lstStyle/>
          <a:p>
            <a:r>
              <a:rPr lang="en-US">
                <a:solidFill>
                  <a:srgbClr val="FFFFFF"/>
                </a:solidFill>
              </a:rPr>
              <a:t>II. Getting the most out of your medical visit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D16132D-7C22-DE71-E27A-9170180B7CF5}"/>
              </a:ext>
            </a:extLst>
          </p:cNvPr>
          <p:cNvSpPr>
            <a:spLocks noGrp="1"/>
          </p:cNvSpPr>
          <p:nvPr>
            <p:ph idx="1"/>
          </p:nvPr>
        </p:nvSpPr>
        <p:spPr>
          <a:xfrm>
            <a:off x="4447308" y="591344"/>
            <a:ext cx="6906491" cy="5585619"/>
          </a:xfrm>
        </p:spPr>
        <p:txBody>
          <a:bodyPr anchor="ctr">
            <a:normAutofit/>
          </a:bodyPr>
          <a:lstStyle/>
          <a:p>
            <a:r>
              <a:rPr lang="en-US" sz="3600" dirty="0"/>
              <a:t>Know why you are there and how long you have</a:t>
            </a:r>
          </a:p>
          <a:p>
            <a:r>
              <a:rPr lang="en-US" sz="3600" dirty="0"/>
              <a:t>Be prepared</a:t>
            </a:r>
          </a:p>
          <a:p>
            <a:r>
              <a:rPr lang="en-US" sz="3600" dirty="0"/>
              <a:t>Prioritize your issues</a:t>
            </a:r>
          </a:p>
          <a:p>
            <a:endParaRPr lang="en-US" dirty="0"/>
          </a:p>
        </p:txBody>
      </p:sp>
    </p:spTree>
    <p:extLst>
      <p:ext uri="{BB962C8B-B14F-4D97-AF65-F5344CB8AC3E}">
        <p14:creationId xmlns:p14="http://schemas.microsoft.com/office/powerpoint/2010/main" val="41236217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46C0B54-2F26-42D1-D0A3-19D0ACEB8822}"/>
              </a:ext>
            </a:extLst>
          </p:cNvPr>
          <p:cNvSpPr>
            <a:spLocks noGrp="1"/>
          </p:cNvSpPr>
          <p:nvPr>
            <p:ph type="title"/>
          </p:nvPr>
        </p:nvSpPr>
        <p:spPr>
          <a:xfrm>
            <a:off x="838200" y="365125"/>
            <a:ext cx="10515600" cy="1325563"/>
          </a:xfrm>
        </p:spPr>
        <p:txBody>
          <a:bodyPr>
            <a:normAutofit/>
          </a:bodyPr>
          <a:lstStyle/>
          <a:p>
            <a:r>
              <a:rPr lang="en-US" dirty="0"/>
              <a:t>III. Advocating for your health</a:t>
            </a:r>
          </a:p>
        </p:txBody>
      </p:sp>
      <p:sp>
        <p:nvSpPr>
          <p:cNvPr id="15" name="Arc 1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 name="Content Placeholder 5">
            <a:extLst>
              <a:ext uri="{FF2B5EF4-FFF2-40B4-BE49-F238E27FC236}">
                <a16:creationId xmlns:a16="http://schemas.microsoft.com/office/drawing/2014/main" id="{A2E9AB0A-AE28-31D3-07BD-3931113BCA3F}"/>
              </a:ext>
            </a:extLst>
          </p:cNvPr>
          <p:cNvSpPr>
            <a:spLocks noGrp="1"/>
          </p:cNvSpPr>
          <p:nvPr>
            <p:ph idx="1"/>
          </p:nvPr>
        </p:nvSpPr>
        <p:spPr>
          <a:xfrm>
            <a:off x="838200" y="1825625"/>
            <a:ext cx="10515600" cy="4351338"/>
          </a:xfrm>
        </p:spPr>
        <p:txBody>
          <a:bodyPr>
            <a:normAutofit/>
          </a:bodyPr>
          <a:lstStyle/>
          <a:p>
            <a:r>
              <a:rPr lang="en-US" dirty="0"/>
              <a:t>Advocate (v): to support or argue for; to plead in favor of</a:t>
            </a:r>
          </a:p>
          <a:p>
            <a:r>
              <a:rPr lang="en-US" dirty="0"/>
              <a:t>Patient-centered care: care that is respectful of and responsive to individual patient preferences, needs, and values, and that ensures that patient values guide all clinical decisions</a:t>
            </a:r>
          </a:p>
          <a:p>
            <a:r>
              <a:rPr lang="en-US" dirty="0"/>
              <a:t>Most healthcare providers are not aware of what matters most to an individual patient</a:t>
            </a:r>
          </a:p>
          <a:p>
            <a:r>
              <a:rPr lang="en-US" dirty="0"/>
              <a:t>Shared decision-making</a:t>
            </a:r>
          </a:p>
          <a:p>
            <a:pPr lvl="1"/>
            <a:r>
              <a:rPr lang="en-US" dirty="0"/>
              <a:t>Patients are invited to participate in decisions about their care</a:t>
            </a:r>
          </a:p>
          <a:p>
            <a:pPr lvl="1"/>
            <a:r>
              <a:rPr lang="en-US" dirty="0"/>
              <a:t>Given information about options in ways they can understand</a:t>
            </a:r>
          </a:p>
          <a:p>
            <a:pPr lvl="1"/>
            <a:r>
              <a:rPr lang="en-US" dirty="0"/>
              <a:t>Invited to ask questions</a:t>
            </a:r>
          </a:p>
          <a:p>
            <a:pPr lvl="1"/>
            <a:endParaRPr lang="en-US" dirty="0"/>
          </a:p>
          <a:p>
            <a:endParaRPr lang="en-US" dirty="0"/>
          </a:p>
          <a:p>
            <a:endParaRPr lang="en-US" dirty="0"/>
          </a:p>
        </p:txBody>
      </p:sp>
    </p:spTree>
    <p:extLst>
      <p:ext uri="{BB962C8B-B14F-4D97-AF65-F5344CB8AC3E}">
        <p14:creationId xmlns:p14="http://schemas.microsoft.com/office/powerpoint/2010/main" val="3577928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75DD97-DCB1-1981-1003-5E049C7BAE9A}"/>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1EEC8C1E-7FF1-6A52-0667-8AA53F9DCB9F}"/>
              </a:ext>
            </a:extLst>
          </p:cNvPr>
          <p:cNvPicPr>
            <a:picLocks noChangeAspect="1"/>
          </p:cNvPicPr>
          <p:nvPr/>
        </p:nvPicPr>
        <p:blipFill>
          <a:blip r:embed="rId3"/>
          <a:srcRect t="8920" b="7041"/>
          <a:stretch>
            <a:fillRect/>
          </a:stretch>
        </p:blipFill>
        <p:spPr>
          <a:xfrm>
            <a:off x="7146256" y="1193260"/>
            <a:ext cx="4437192" cy="4084212"/>
          </a:xfrm>
          <a:prstGeom prst="rect">
            <a:avLst/>
          </a:prstGeom>
        </p:spPr>
      </p:pic>
      <p:sp>
        <p:nvSpPr>
          <p:cNvPr id="2" name="Title 1">
            <a:extLst>
              <a:ext uri="{FF2B5EF4-FFF2-40B4-BE49-F238E27FC236}">
                <a16:creationId xmlns:a16="http://schemas.microsoft.com/office/drawing/2014/main" id="{6775A423-B2DD-FEEE-2695-7B35E3652838}"/>
              </a:ext>
            </a:extLst>
          </p:cNvPr>
          <p:cNvSpPr>
            <a:spLocks noGrp="1"/>
          </p:cNvSpPr>
          <p:nvPr>
            <p:ph type="title"/>
          </p:nvPr>
        </p:nvSpPr>
        <p:spPr/>
        <p:txBody>
          <a:bodyPr/>
          <a:lstStyle/>
          <a:p>
            <a:r>
              <a:rPr lang="en-US" dirty="0"/>
              <a:t>Advocating for your health</a:t>
            </a:r>
          </a:p>
        </p:txBody>
      </p:sp>
      <p:sp>
        <p:nvSpPr>
          <p:cNvPr id="3" name="Content Placeholder 2">
            <a:extLst>
              <a:ext uri="{FF2B5EF4-FFF2-40B4-BE49-F238E27FC236}">
                <a16:creationId xmlns:a16="http://schemas.microsoft.com/office/drawing/2014/main" id="{B5CBA1F3-848F-BD2D-0BEE-5ABA798E3770}"/>
              </a:ext>
            </a:extLst>
          </p:cNvPr>
          <p:cNvSpPr>
            <a:spLocks noGrp="1"/>
          </p:cNvSpPr>
          <p:nvPr>
            <p:ph idx="1"/>
          </p:nvPr>
        </p:nvSpPr>
        <p:spPr>
          <a:xfrm>
            <a:off x="838200" y="1754269"/>
            <a:ext cx="10515600" cy="4351338"/>
          </a:xfrm>
        </p:spPr>
        <p:txBody>
          <a:bodyPr/>
          <a:lstStyle/>
          <a:p>
            <a:r>
              <a:rPr lang="en-US" dirty="0"/>
              <a:t>Are you being heard?</a:t>
            </a:r>
          </a:p>
          <a:p>
            <a:r>
              <a:rPr lang="en-US" dirty="0"/>
              <a:t>Ask for clarification if you are not sure</a:t>
            </a:r>
          </a:p>
          <a:p>
            <a:r>
              <a:rPr lang="en-US" dirty="0"/>
              <a:t>Share what is important to you, what matters</a:t>
            </a:r>
          </a:p>
          <a:p>
            <a:r>
              <a:rPr lang="en-US" dirty="0"/>
              <a:t>Review your after-visit summary or notes</a:t>
            </a:r>
          </a:p>
          <a:p>
            <a:r>
              <a:rPr lang="en-US" dirty="0"/>
              <a:t>It’s okay to ask for a second opinion or request                             another doctor if the fit isn’t good</a:t>
            </a:r>
          </a:p>
          <a:p>
            <a:r>
              <a:rPr lang="en-US" dirty="0"/>
              <a:t>Consider bringing someone with you </a:t>
            </a:r>
          </a:p>
          <a:p>
            <a:r>
              <a:rPr lang="en-US" dirty="0"/>
              <a:t>Be informed, but consider the source</a:t>
            </a:r>
          </a:p>
          <a:p>
            <a:pPr marL="0" indent="0">
              <a:buNone/>
            </a:pPr>
            <a:endParaRPr lang="en-US" dirty="0"/>
          </a:p>
        </p:txBody>
      </p:sp>
    </p:spTree>
    <p:extLst>
      <p:ext uri="{BB962C8B-B14F-4D97-AF65-F5344CB8AC3E}">
        <p14:creationId xmlns:p14="http://schemas.microsoft.com/office/powerpoint/2010/main" val="2632230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C0852EA-1E59-E0DC-47D1-07C32EAE579B}"/>
              </a:ext>
            </a:extLst>
          </p:cNvPr>
          <p:cNvSpPr>
            <a:spLocks noGrp="1"/>
          </p:cNvSpPr>
          <p:nvPr>
            <p:ph type="title"/>
          </p:nvPr>
        </p:nvSpPr>
        <p:spPr>
          <a:xfrm>
            <a:off x="838200" y="365125"/>
            <a:ext cx="10515600" cy="1325563"/>
          </a:xfrm>
        </p:spPr>
        <p:txBody>
          <a:bodyPr>
            <a:normAutofit/>
          </a:bodyPr>
          <a:lstStyle/>
          <a:p>
            <a:r>
              <a:rPr lang="en-US" dirty="0"/>
              <a:t>Reliable sources of health information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AC422B6-8676-5C44-AED4-9D18F084C572}"/>
              </a:ext>
            </a:extLst>
          </p:cNvPr>
          <p:cNvSpPr>
            <a:spLocks noGrp="1"/>
          </p:cNvSpPr>
          <p:nvPr>
            <p:ph idx="1"/>
          </p:nvPr>
        </p:nvSpPr>
        <p:spPr>
          <a:xfrm>
            <a:off x="838200" y="1825625"/>
            <a:ext cx="10515600" cy="4351338"/>
          </a:xfrm>
        </p:spPr>
        <p:txBody>
          <a:bodyPr>
            <a:normAutofit/>
          </a:bodyPr>
          <a:lstStyle/>
          <a:p>
            <a:r>
              <a:rPr lang="en-US" dirty="0"/>
              <a:t>The National Institutes on Aging (</a:t>
            </a:r>
            <a:r>
              <a:rPr lang="en-US" dirty="0">
                <a:hlinkClick r:id="rId2"/>
              </a:rPr>
              <a:t>https://www.nia.nih.gov/</a:t>
            </a:r>
            <a:r>
              <a:rPr lang="en-US" dirty="0"/>
              <a:t>)</a:t>
            </a:r>
          </a:p>
          <a:p>
            <a:r>
              <a:rPr lang="en-US" dirty="0"/>
              <a:t>American Geriatrics Society (</a:t>
            </a:r>
            <a:r>
              <a:rPr lang="en-US" dirty="0">
                <a:hlinkClick r:id="rId3"/>
              </a:rPr>
              <a:t>healthinaging.org</a:t>
            </a:r>
            <a:r>
              <a:rPr lang="en-US" dirty="0"/>
              <a:t>)</a:t>
            </a:r>
          </a:p>
          <a:p>
            <a:r>
              <a:rPr lang="en-US" dirty="0"/>
              <a:t>The Alzheimer’s Association (</a:t>
            </a:r>
            <a:r>
              <a:rPr lang="en-US" dirty="0">
                <a:hlinkClick r:id="rId4"/>
              </a:rPr>
              <a:t>alz.org</a:t>
            </a:r>
            <a:r>
              <a:rPr lang="en-US" dirty="0"/>
              <a:t>)</a:t>
            </a:r>
          </a:p>
          <a:p>
            <a:r>
              <a:rPr lang="en-US" dirty="0"/>
              <a:t>The North American Menopause Society (</a:t>
            </a:r>
            <a:r>
              <a:rPr lang="en-US" dirty="0">
                <a:hlinkClick r:id="rId5"/>
              </a:rPr>
              <a:t>menopause.org</a:t>
            </a:r>
            <a:r>
              <a:rPr lang="en-US" dirty="0"/>
              <a:t>)</a:t>
            </a:r>
          </a:p>
          <a:p>
            <a:r>
              <a:rPr lang="en-US" dirty="0"/>
              <a:t>MedlinePlus, part of the U.S. Library of Medicine (</a:t>
            </a:r>
            <a:r>
              <a:rPr lang="en-US" u="sng" dirty="0">
                <a:hlinkClick r:id="rId6"/>
              </a:rPr>
              <a:t>medlineplus.gov</a:t>
            </a:r>
            <a:r>
              <a:rPr lang="en-US" dirty="0"/>
              <a:t>)</a:t>
            </a:r>
          </a:p>
          <a:p>
            <a:r>
              <a:rPr lang="en-US" dirty="0"/>
              <a:t>The websites of other established academic medical centers, e.g. (</a:t>
            </a:r>
            <a:r>
              <a:rPr lang="en-US" u="sng"/>
              <a:t>mayoclinic.org</a:t>
            </a:r>
            <a:r>
              <a:rPr lang="en-US" u="sng" dirty="0"/>
              <a:t>)</a:t>
            </a:r>
            <a:endParaRPr lang="en-US" u="sng"/>
          </a:p>
          <a:p>
            <a:pPr marL="0" indent="0">
              <a:buNone/>
            </a:pPr>
            <a:endParaRPr lang="en-US" dirty="0"/>
          </a:p>
          <a:p>
            <a:endParaRPr lang="en-US" dirty="0"/>
          </a:p>
        </p:txBody>
      </p:sp>
    </p:spTree>
    <p:extLst>
      <p:ext uri="{BB962C8B-B14F-4D97-AF65-F5344CB8AC3E}">
        <p14:creationId xmlns:p14="http://schemas.microsoft.com/office/powerpoint/2010/main" val="19844721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3275307-DF12-8E51-8ED2-D69CFCC3C724}"/>
              </a:ext>
            </a:extLst>
          </p:cNvPr>
          <p:cNvPicPr>
            <a:picLocks noChangeAspect="1"/>
          </p:cNvPicPr>
          <p:nvPr/>
        </p:nvPicPr>
        <p:blipFill>
          <a:blip r:embed="rId2"/>
          <a:srcRect t="1496"/>
          <a:stretch>
            <a:fillRect/>
          </a:stretch>
        </p:blipFill>
        <p:spPr>
          <a:xfrm>
            <a:off x="1"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A652523-D044-3A95-EE62-DEB3A5588F7B}"/>
              </a:ext>
            </a:extLst>
          </p:cNvPr>
          <p:cNvSpPr>
            <a:spLocks noGrp="1"/>
          </p:cNvSpPr>
          <p:nvPr>
            <p:ph type="title"/>
          </p:nvPr>
        </p:nvSpPr>
        <p:spPr>
          <a:xfrm>
            <a:off x="7531610" y="365125"/>
            <a:ext cx="3822189" cy="1899912"/>
          </a:xfrm>
        </p:spPr>
        <p:txBody>
          <a:bodyPr>
            <a:normAutofit/>
          </a:bodyPr>
          <a:lstStyle/>
          <a:p>
            <a:r>
              <a:rPr lang="en-US" dirty="0"/>
              <a:t>Planning ahead</a:t>
            </a:r>
          </a:p>
        </p:txBody>
      </p:sp>
      <p:sp>
        <p:nvSpPr>
          <p:cNvPr id="3" name="Content Placeholder 2">
            <a:extLst>
              <a:ext uri="{FF2B5EF4-FFF2-40B4-BE49-F238E27FC236}">
                <a16:creationId xmlns:a16="http://schemas.microsoft.com/office/drawing/2014/main" id="{89A9A3F5-A591-0E94-3475-B591A931EA23}"/>
              </a:ext>
            </a:extLst>
          </p:cNvPr>
          <p:cNvSpPr>
            <a:spLocks noGrp="1"/>
          </p:cNvSpPr>
          <p:nvPr>
            <p:ph idx="1"/>
          </p:nvPr>
        </p:nvSpPr>
        <p:spPr>
          <a:xfrm>
            <a:off x="7531610" y="2434201"/>
            <a:ext cx="3822189" cy="3742762"/>
          </a:xfrm>
        </p:spPr>
        <p:txBody>
          <a:bodyPr>
            <a:normAutofit/>
          </a:bodyPr>
          <a:lstStyle/>
          <a:p>
            <a:r>
              <a:rPr lang="en-US" sz="3200" dirty="0"/>
              <a:t>How to advocate for yourself if you can’t?</a:t>
            </a:r>
          </a:p>
        </p:txBody>
      </p:sp>
    </p:spTree>
    <p:extLst>
      <p:ext uri="{BB962C8B-B14F-4D97-AF65-F5344CB8AC3E}">
        <p14:creationId xmlns:p14="http://schemas.microsoft.com/office/powerpoint/2010/main" val="4508952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43FF0-5245-1AFD-AEC1-C6F4850EF054}"/>
              </a:ext>
            </a:extLst>
          </p:cNvPr>
          <p:cNvSpPr>
            <a:spLocks noGrp="1"/>
          </p:cNvSpPr>
          <p:nvPr>
            <p:ph type="title"/>
          </p:nvPr>
        </p:nvSpPr>
        <p:spPr/>
        <p:txBody>
          <a:bodyPr/>
          <a:lstStyle/>
          <a:p>
            <a:r>
              <a:rPr lang="en-US" dirty="0"/>
              <a:t>Advance care planning</a:t>
            </a:r>
          </a:p>
        </p:txBody>
      </p:sp>
      <p:sp>
        <p:nvSpPr>
          <p:cNvPr id="3" name="Content Placeholder 2">
            <a:extLst>
              <a:ext uri="{FF2B5EF4-FFF2-40B4-BE49-F238E27FC236}">
                <a16:creationId xmlns:a16="http://schemas.microsoft.com/office/drawing/2014/main" id="{AE295951-DEA6-9ACE-F505-FB11D4ADC109}"/>
              </a:ext>
            </a:extLst>
          </p:cNvPr>
          <p:cNvSpPr>
            <a:spLocks noGrp="1"/>
          </p:cNvSpPr>
          <p:nvPr>
            <p:ph idx="1"/>
          </p:nvPr>
        </p:nvSpPr>
        <p:spPr>
          <a:xfrm>
            <a:off x="838200" y="1825625"/>
            <a:ext cx="5638800" cy="4351338"/>
          </a:xfrm>
        </p:spPr>
        <p:txBody>
          <a:bodyPr/>
          <a:lstStyle/>
          <a:p>
            <a:r>
              <a:rPr lang="en-US" dirty="0"/>
              <a:t>Medical durable power of attorney</a:t>
            </a:r>
          </a:p>
          <a:p>
            <a:pPr lvl="1"/>
            <a:r>
              <a:rPr lang="en-US" dirty="0"/>
              <a:t>Who would make medical decisions on your behalf if you could not?</a:t>
            </a:r>
          </a:p>
          <a:p>
            <a:r>
              <a:rPr lang="en-US" dirty="0"/>
              <a:t>Living Will</a:t>
            </a:r>
          </a:p>
          <a:p>
            <a:pPr lvl="1"/>
            <a:r>
              <a:rPr lang="en-US" dirty="0"/>
              <a:t> Make your own healthcare choices</a:t>
            </a:r>
          </a:p>
          <a:p>
            <a:r>
              <a:rPr lang="en-US" dirty="0">
                <a:hlinkClick r:id="rId2"/>
              </a:rPr>
              <a:t>https://prepareforyourcare.org/</a:t>
            </a:r>
            <a:endParaRPr lang="en-US" dirty="0"/>
          </a:p>
          <a:p>
            <a:endParaRPr lang="en-US" dirty="0"/>
          </a:p>
        </p:txBody>
      </p:sp>
      <p:pic>
        <p:nvPicPr>
          <p:cNvPr id="4" name="Picture 3" descr="A computer screen shot of a website&#10;&#10;AI-generated content may be incorrect.">
            <a:extLst>
              <a:ext uri="{FF2B5EF4-FFF2-40B4-BE49-F238E27FC236}">
                <a16:creationId xmlns:a16="http://schemas.microsoft.com/office/drawing/2014/main" id="{9C0E26DB-E5EA-5ECB-DF45-695A1725F181}"/>
              </a:ext>
            </a:extLst>
          </p:cNvPr>
          <p:cNvPicPr>
            <a:picLocks noChangeAspect="1"/>
          </p:cNvPicPr>
          <p:nvPr/>
        </p:nvPicPr>
        <p:blipFill>
          <a:blip r:embed="rId3">
            <a:extLst>
              <a:ext uri="{28A0092B-C50C-407E-A947-70E740481C1C}">
                <a14:useLocalDpi xmlns:a14="http://schemas.microsoft.com/office/drawing/2010/main" val="0"/>
              </a:ext>
            </a:extLst>
          </a:blip>
          <a:srcRect l="31858" t="19861" r="32930" b="3611"/>
          <a:stretch>
            <a:fillRect/>
          </a:stretch>
        </p:blipFill>
        <p:spPr>
          <a:xfrm>
            <a:off x="6667500" y="-1"/>
            <a:ext cx="5257800" cy="6784657"/>
          </a:xfrm>
          <a:prstGeom prst="rect">
            <a:avLst/>
          </a:prstGeom>
        </p:spPr>
      </p:pic>
    </p:spTree>
    <p:extLst>
      <p:ext uri="{BB962C8B-B14F-4D97-AF65-F5344CB8AC3E}">
        <p14:creationId xmlns:p14="http://schemas.microsoft.com/office/powerpoint/2010/main" val="9398698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F5954D-AF93-30AD-45E6-8E5C1CC42493}"/>
              </a:ext>
            </a:extLst>
          </p:cNvPr>
          <p:cNvSpPr>
            <a:spLocks noGrp="1"/>
          </p:cNvSpPr>
          <p:nvPr>
            <p:ph type="title"/>
          </p:nvPr>
        </p:nvSpPr>
        <p:spPr>
          <a:xfrm>
            <a:off x="686834" y="1153572"/>
            <a:ext cx="3200400" cy="4461163"/>
          </a:xfrm>
        </p:spPr>
        <p:txBody>
          <a:bodyPr>
            <a:normAutofit/>
          </a:bodyPr>
          <a:lstStyle/>
          <a:p>
            <a:r>
              <a:rPr lang="en-US">
                <a:solidFill>
                  <a:srgbClr val="FFFFFF"/>
                </a:solidFill>
              </a:rPr>
              <a:t>III. Advocating for your health - summary</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E91D9DE-346E-BB0B-2066-CF30FA20F164}"/>
              </a:ext>
            </a:extLst>
          </p:cNvPr>
          <p:cNvSpPr>
            <a:spLocks noGrp="1"/>
          </p:cNvSpPr>
          <p:nvPr>
            <p:ph idx="1"/>
          </p:nvPr>
        </p:nvSpPr>
        <p:spPr>
          <a:xfrm>
            <a:off x="4447308" y="591344"/>
            <a:ext cx="6906491" cy="5585619"/>
          </a:xfrm>
        </p:spPr>
        <p:txBody>
          <a:bodyPr anchor="ctr">
            <a:normAutofit/>
          </a:bodyPr>
          <a:lstStyle/>
          <a:p>
            <a:r>
              <a:rPr lang="en-US" sz="3200" dirty="0"/>
              <a:t>Think about what is important to you and share that with your doctor </a:t>
            </a:r>
          </a:p>
          <a:p>
            <a:r>
              <a:rPr lang="en-US" sz="3200" dirty="0"/>
              <a:t>Know where to go for reliable health information</a:t>
            </a:r>
          </a:p>
          <a:p>
            <a:r>
              <a:rPr lang="en-US" sz="3200" dirty="0"/>
              <a:t>Identify trusted loved ones who know and will carry out your wishes if they need to</a:t>
            </a:r>
          </a:p>
          <a:p>
            <a:endParaRPr lang="en-US" dirty="0"/>
          </a:p>
        </p:txBody>
      </p:sp>
    </p:spTree>
    <p:extLst>
      <p:ext uri="{BB962C8B-B14F-4D97-AF65-F5344CB8AC3E}">
        <p14:creationId xmlns:p14="http://schemas.microsoft.com/office/powerpoint/2010/main" val="36604760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CAC5756-B408-356F-29FA-FB8F20118D28}"/>
              </a:ext>
            </a:extLst>
          </p:cNvPr>
          <p:cNvSpPr>
            <a:spLocks noGrp="1"/>
          </p:cNvSpPr>
          <p:nvPr>
            <p:ph type="title"/>
          </p:nvPr>
        </p:nvSpPr>
        <p:spPr>
          <a:xfrm>
            <a:off x="838200" y="365125"/>
            <a:ext cx="10515600" cy="1325563"/>
          </a:xfrm>
        </p:spPr>
        <p:txBody>
          <a:bodyPr>
            <a:normAutofit/>
          </a:bodyPr>
          <a:lstStyle/>
          <a:p>
            <a:r>
              <a:rPr lang="en-US" dirty="0"/>
              <a:t>Take home points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1F78CB0-04D4-584A-059F-B61592139FBF}"/>
              </a:ext>
            </a:extLst>
          </p:cNvPr>
          <p:cNvSpPr>
            <a:spLocks noGrp="1"/>
          </p:cNvSpPr>
          <p:nvPr>
            <p:ph idx="1"/>
          </p:nvPr>
        </p:nvSpPr>
        <p:spPr>
          <a:xfrm>
            <a:off x="838200" y="1825625"/>
            <a:ext cx="10515600" cy="4351338"/>
          </a:xfrm>
        </p:spPr>
        <p:txBody>
          <a:bodyPr>
            <a:normAutofit/>
          </a:bodyPr>
          <a:lstStyle/>
          <a:p>
            <a:r>
              <a:rPr lang="en-US" sz="2600" dirty="0"/>
              <a:t>Goal of prevention and screening is to improve overall health and lessen future decline</a:t>
            </a:r>
          </a:p>
          <a:p>
            <a:r>
              <a:rPr lang="en-US" sz="2600" dirty="0"/>
              <a:t>Recommended screening and prevention services are individualized and need to balance benefits, harms, and costs</a:t>
            </a:r>
          </a:p>
          <a:p>
            <a:r>
              <a:rPr lang="en-US" sz="2600" dirty="0"/>
              <a:t>Being prepared and prioritizing your concerns can help you get the most out of your medical visits</a:t>
            </a:r>
          </a:p>
          <a:p>
            <a:r>
              <a:rPr lang="en-US" sz="2600" dirty="0"/>
              <a:t>You can advocate for your health by communicating what matters most to you</a:t>
            </a:r>
          </a:p>
          <a:p>
            <a:r>
              <a:rPr lang="en-US" sz="2600" dirty="0"/>
              <a:t>Choose a medical decision maker and share your healthcare wishes with them</a:t>
            </a:r>
          </a:p>
          <a:p>
            <a:endParaRPr lang="en-US" sz="2600" dirty="0"/>
          </a:p>
          <a:p>
            <a:endParaRPr lang="en-US" sz="2600" dirty="0"/>
          </a:p>
        </p:txBody>
      </p:sp>
    </p:spTree>
    <p:extLst>
      <p:ext uri="{BB962C8B-B14F-4D97-AF65-F5344CB8AC3E}">
        <p14:creationId xmlns:p14="http://schemas.microsoft.com/office/powerpoint/2010/main" val="1726348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itle 6">
            <a:extLst>
              <a:ext uri="{FF2B5EF4-FFF2-40B4-BE49-F238E27FC236}">
                <a16:creationId xmlns:a16="http://schemas.microsoft.com/office/drawing/2014/main" id="{B4571BE0-154B-4E4D-B961-9708BE13CE77}"/>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6000" kern="1200">
                <a:solidFill>
                  <a:schemeClr val="bg1"/>
                </a:solidFill>
                <a:latin typeface="+mj-lt"/>
                <a:ea typeface="+mj-ea"/>
                <a:cs typeface="+mj-cs"/>
              </a:rPr>
              <a:t>Thank you for your attention!</a:t>
            </a:r>
          </a:p>
        </p:txBody>
      </p:sp>
      <p:sp>
        <p:nvSpPr>
          <p:cNvPr id="73" name="Freeform: Shape 72">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5" name="Freeform: Shape 74">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50" name="Picture 2" descr="Image result for question"/>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19382" y="1625726"/>
            <a:ext cx="4047843" cy="2238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12758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5667</TotalTime>
  <Words>2172</Words>
  <Application>Microsoft Office PowerPoint</Application>
  <PresentationFormat>Widescreen</PresentationFormat>
  <Paragraphs>276</Paragraphs>
  <Slides>32</Slides>
  <Notes>14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32</vt:i4>
      </vt:variant>
    </vt:vector>
  </HeadingPairs>
  <TitlesOfParts>
    <vt:vector size="39" baseType="lpstr">
      <vt:lpstr>Aptos</vt:lpstr>
      <vt:lpstr>Arial</vt:lpstr>
      <vt:lpstr>Calibri</vt:lpstr>
      <vt:lpstr>Calibri Light</vt:lpstr>
      <vt:lpstr>Wingdings</vt:lpstr>
      <vt:lpstr>Office Theme</vt:lpstr>
      <vt:lpstr>1_Office Theme</vt:lpstr>
      <vt:lpstr>Aging &amp; Medical Care Advocating for your Health</vt:lpstr>
      <vt:lpstr>Objectives</vt:lpstr>
      <vt:lpstr>Prevention and screening</vt:lpstr>
      <vt:lpstr>Potential harms from screening</vt:lpstr>
      <vt:lpstr>Balancing future potential benefits and immediate potential harms</vt:lpstr>
      <vt:lpstr>Time to Benefit</vt:lpstr>
      <vt:lpstr>When to stop screening?</vt:lpstr>
      <vt:lpstr>Screening and Preventive Care  The USPSTF</vt:lpstr>
      <vt:lpstr>PowerPoint Presentation</vt:lpstr>
      <vt:lpstr>USPSTF Examples</vt:lpstr>
      <vt:lpstr>USPSTF A and B screening/prevention recommendations            for older women</vt:lpstr>
      <vt:lpstr>Additional screening and preventive recommendations</vt:lpstr>
      <vt:lpstr>Vaccinations</vt:lpstr>
      <vt:lpstr>Vaccines for older adults</vt:lpstr>
      <vt:lpstr>Do I need a measles vaccine?</vt:lpstr>
      <vt:lpstr>I. Prevention and screening: summary</vt:lpstr>
      <vt:lpstr>II. Getting the most out of your medical visit</vt:lpstr>
      <vt:lpstr>Medicare Wellness Visits</vt:lpstr>
      <vt:lpstr>Components of the Initial Annual Wellness Visit</vt:lpstr>
      <vt:lpstr>Components of the Subsequent Annual Wellness Visit</vt:lpstr>
      <vt:lpstr>What is missing?</vt:lpstr>
      <vt:lpstr>Getting the most out of your doctor’s visit</vt:lpstr>
      <vt:lpstr>Getting the most out of your doctor’s visit</vt:lpstr>
      <vt:lpstr>II. Getting the most out of your medical visit</vt:lpstr>
      <vt:lpstr>III. Advocating for your health</vt:lpstr>
      <vt:lpstr>Advocating for your health</vt:lpstr>
      <vt:lpstr>Reliable sources of health information</vt:lpstr>
      <vt:lpstr>Planning ahead</vt:lpstr>
      <vt:lpstr>Advance care planning</vt:lpstr>
      <vt:lpstr>III. Advocating for your health - summary</vt:lpstr>
      <vt:lpstr>Take home points</vt:lpstr>
      <vt:lpstr>Thank you for your attention!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Kerry H</dc:creator>
  <cp:lastModifiedBy>Hildreth, Kerry</cp:lastModifiedBy>
  <cp:revision>17</cp:revision>
  <dcterms:created xsi:type="dcterms:W3CDTF">2025-06-26T15:56:14Z</dcterms:created>
  <dcterms:modified xsi:type="dcterms:W3CDTF">2025-08-19T14:13:32Z</dcterms:modified>
</cp:coreProperties>
</file>