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sldIdLst>
    <p:sldId id="359" r:id="rId2"/>
    <p:sldId id="445" r:id="rId3"/>
    <p:sldId id="407" r:id="rId4"/>
    <p:sldId id="430" r:id="rId5"/>
    <p:sldId id="302" r:id="rId6"/>
    <p:sldId id="303" r:id="rId7"/>
    <p:sldId id="446" r:id="rId8"/>
    <p:sldId id="447" r:id="rId9"/>
    <p:sldId id="452" r:id="rId10"/>
    <p:sldId id="453" r:id="rId11"/>
    <p:sldId id="454" r:id="rId12"/>
    <p:sldId id="456" r:id="rId13"/>
    <p:sldId id="457" r:id="rId14"/>
    <p:sldId id="455" r:id="rId15"/>
    <p:sldId id="458" r:id="rId16"/>
    <p:sldId id="448" r:id="rId17"/>
    <p:sldId id="449" r:id="rId18"/>
    <p:sldId id="459" r:id="rId19"/>
    <p:sldId id="460" r:id="rId20"/>
    <p:sldId id="461" r:id="rId21"/>
    <p:sldId id="462" r:id="rId22"/>
    <p:sldId id="478" r:id="rId23"/>
    <p:sldId id="464" r:id="rId24"/>
    <p:sldId id="465" r:id="rId25"/>
    <p:sldId id="466" r:id="rId26"/>
    <p:sldId id="474" r:id="rId27"/>
    <p:sldId id="469" r:id="rId28"/>
    <p:sldId id="475" r:id="rId29"/>
    <p:sldId id="470" r:id="rId30"/>
    <p:sldId id="471" r:id="rId31"/>
    <p:sldId id="472" r:id="rId32"/>
    <p:sldId id="477" r:id="rId33"/>
    <p:sldId id="427" r:id="rId34"/>
    <p:sldId id="402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603"/>
    <p:restoredTop sz="59041"/>
  </p:normalViewPr>
  <p:slideViewPr>
    <p:cSldViewPr snapToGrid="0">
      <p:cViewPr>
        <p:scale>
          <a:sx n="83" d="100"/>
          <a:sy n="83" d="100"/>
        </p:scale>
        <p:origin x="320" y="144"/>
      </p:cViewPr>
      <p:guideLst/>
    </p:cSldViewPr>
  </p:slideViewPr>
  <p:notesTextViewPr>
    <p:cViewPr>
      <p:scale>
        <a:sx n="190" d="100"/>
        <a:sy n="19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3.gov/?utm_source=chatgpt.com" TargetMode="External"/><Relationship Id="rId2" Type="http://schemas.openxmlformats.org/officeDocument/2006/relationships/hyperlink" Target="https://reportfraud.ftc.gov/?utm_source=chatgpt.com" TargetMode="External"/><Relationship Id="rId1" Type="http://schemas.openxmlformats.org/officeDocument/2006/relationships/hyperlink" Target="https://stopfraudcolorado.gov/" TargetMode="External"/><Relationship Id="rId5" Type="http://schemas.openxmlformats.org/officeDocument/2006/relationships/hyperlink" Target="https://oig.ssa.gov/report/" TargetMode="External"/><Relationship Id="rId4" Type="http://schemas.openxmlformats.org/officeDocument/2006/relationships/hyperlink" Target="tel:877-908-3360" TargetMode="External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3.gov/?utm_source=chatgpt.com" TargetMode="External"/><Relationship Id="rId2" Type="http://schemas.openxmlformats.org/officeDocument/2006/relationships/hyperlink" Target="https://reportfraud.ftc.gov/?utm_source=chatgpt.com" TargetMode="External"/><Relationship Id="rId1" Type="http://schemas.openxmlformats.org/officeDocument/2006/relationships/hyperlink" Target="https://stopfraudcolorado.gov/" TargetMode="External"/><Relationship Id="rId5" Type="http://schemas.openxmlformats.org/officeDocument/2006/relationships/hyperlink" Target="https://oig.ssa.gov/report/" TargetMode="External"/><Relationship Id="rId4" Type="http://schemas.openxmlformats.org/officeDocument/2006/relationships/hyperlink" Target="tel:877-908-3360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8DD9F4-3A4C-45F0-AE7B-8FBCBF83C0EB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D8E9AFF-7F91-40FD-9482-20DCD80C7899}">
      <dgm:prSet custT="1"/>
      <dgm:spPr/>
      <dgm:t>
        <a:bodyPr/>
        <a:lstStyle/>
        <a:p>
          <a:pPr algn="ctr"/>
          <a:r>
            <a:rPr lang="en-US" sz="2400" dirty="0"/>
            <a:t>Accumulated savings and assets </a:t>
          </a:r>
        </a:p>
      </dgm:t>
    </dgm:pt>
    <dgm:pt modelId="{898B6D59-289B-4C5B-BAF7-5498481B4612}" type="parTrans" cxnId="{C35A2B98-E2B5-4A95-B968-B67E8F1694C8}">
      <dgm:prSet/>
      <dgm:spPr/>
      <dgm:t>
        <a:bodyPr/>
        <a:lstStyle/>
        <a:p>
          <a:endParaRPr lang="en-US"/>
        </a:p>
      </dgm:t>
    </dgm:pt>
    <dgm:pt modelId="{9D7F3281-A5C1-460E-B494-48EFF090C828}" type="sibTrans" cxnId="{C35A2B98-E2B5-4A95-B968-B67E8F1694C8}">
      <dgm:prSet/>
      <dgm:spPr/>
      <dgm:t>
        <a:bodyPr/>
        <a:lstStyle/>
        <a:p>
          <a:endParaRPr lang="en-US"/>
        </a:p>
      </dgm:t>
    </dgm:pt>
    <dgm:pt modelId="{71A594CE-245D-4C54-AFFD-49223543D737}">
      <dgm:prSet custT="1"/>
      <dgm:spPr/>
      <dgm:t>
        <a:bodyPr/>
        <a:lstStyle/>
        <a:p>
          <a:pPr algn="ctr"/>
          <a:r>
            <a:rPr lang="en-US" sz="2400" dirty="0"/>
            <a:t>Own homes outright </a:t>
          </a:r>
        </a:p>
      </dgm:t>
    </dgm:pt>
    <dgm:pt modelId="{EFED46A1-1338-4417-92D4-4F51ECB1E1C1}" type="parTrans" cxnId="{F942894D-40C4-465D-9E78-40CEC9FEA8CC}">
      <dgm:prSet/>
      <dgm:spPr/>
      <dgm:t>
        <a:bodyPr/>
        <a:lstStyle/>
        <a:p>
          <a:endParaRPr lang="en-US"/>
        </a:p>
      </dgm:t>
    </dgm:pt>
    <dgm:pt modelId="{71236FB5-4E09-496B-B917-59BCC4A10A60}" type="sibTrans" cxnId="{F942894D-40C4-465D-9E78-40CEC9FEA8CC}">
      <dgm:prSet/>
      <dgm:spPr/>
      <dgm:t>
        <a:bodyPr/>
        <a:lstStyle/>
        <a:p>
          <a:endParaRPr lang="en-US"/>
        </a:p>
      </dgm:t>
    </dgm:pt>
    <dgm:pt modelId="{1F01F7E0-5BDE-4056-8441-8984329DC5C8}">
      <dgm:prSet custT="1"/>
      <dgm:spPr/>
      <dgm:t>
        <a:bodyPr/>
        <a:lstStyle/>
        <a:p>
          <a:pPr algn="ctr"/>
          <a:r>
            <a:rPr lang="en-US" sz="2400" dirty="0"/>
            <a:t>Have established credit histories </a:t>
          </a:r>
        </a:p>
      </dgm:t>
    </dgm:pt>
    <dgm:pt modelId="{B6CD6E22-EC3A-4EBF-9389-90C27186A798}" type="parTrans" cxnId="{CE207FD7-6D8F-4DA6-A7C8-3F83292C27DC}">
      <dgm:prSet/>
      <dgm:spPr/>
      <dgm:t>
        <a:bodyPr/>
        <a:lstStyle/>
        <a:p>
          <a:endParaRPr lang="en-US"/>
        </a:p>
      </dgm:t>
    </dgm:pt>
    <dgm:pt modelId="{4DF7B479-0614-4C62-8B59-48EA53BBA192}" type="sibTrans" cxnId="{CE207FD7-6D8F-4DA6-A7C8-3F83292C27DC}">
      <dgm:prSet/>
      <dgm:spPr/>
      <dgm:t>
        <a:bodyPr/>
        <a:lstStyle/>
        <a:p>
          <a:endParaRPr lang="en-US"/>
        </a:p>
      </dgm:t>
    </dgm:pt>
    <dgm:pt modelId="{042188E8-2F74-4006-AD67-33826C6828F8}">
      <dgm:prSet custT="1"/>
      <dgm:spPr/>
      <dgm:t>
        <a:bodyPr/>
        <a:lstStyle/>
        <a:p>
          <a:pPr algn="ctr"/>
          <a:r>
            <a:rPr lang="en-US" sz="2400" dirty="0"/>
            <a:t>Be perceived as trusting or polite </a:t>
          </a:r>
        </a:p>
      </dgm:t>
    </dgm:pt>
    <dgm:pt modelId="{216B4A7D-9D21-4252-834B-B62337367904}" type="parTrans" cxnId="{0450D8D7-3E4A-451C-A67E-890413934932}">
      <dgm:prSet/>
      <dgm:spPr/>
      <dgm:t>
        <a:bodyPr/>
        <a:lstStyle/>
        <a:p>
          <a:endParaRPr lang="en-US"/>
        </a:p>
      </dgm:t>
    </dgm:pt>
    <dgm:pt modelId="{AFC35252-EE3D-496B-86FE-69510EEC5184}" type="sibTrans" cxnId="{0450D8D7-3E4A-451C-A67E-890413934932}">
      <dgm:prSet/>
      <dgm:spPr/>
      <dgm:t>
        <a:bodyPr/>
        <a:lstStyle/>
        <a:p>
          <a:endParaRPr lang="en-US"/>
        </a:p>
      </dgm:t>
    </dgm:pt>
    <dgm:pt modelId="{EB4A8D1F-3BB0-413D-B844-4FAE5F5DF6DA}">
      <dgm:prSet custT="1"/>
      <dgm:spPr/>
      <dgm:t>
        <a:bodyPr/>
        <a:lstStyle/>
        <a:p>
          <a:pPr algn="ctr"/>
          <a:r>
            <a:rPr lang="en-US" sz="2400" dirty="0"/>
            <a:t>Experience social isolation </a:t>
          </a:r>
        </a:p>
      </dgm:t>
    </dgm:pt>
    <dgm:pt modelId="{B80D0432-E3EF-4E8F-A9B2-1B25B1C7720F}" type="parTrans" cxnId="{B54762E5-847E-4ECE-8F72-663CC5DB0FF4}">
      <dgm:prSet/>
      <dgm:spPr/>
      <dgm:t>
        <a:bodyPr/>
        <a:lstStyle/>
        <a:p>
          <a:endParaRPr lang="en-US"/>
        </a:p>
      </dgm:t>
    </dgm:pt>
    <dgm:pt modelId="{674C847F-C816-43A4-8A51-151F59F2E289}" type="sibTrans" cxnId="{B54762E5-847E-4ECE-8F72-663CC5DB0FF4}">
      <dgm:prSet/>
      <dgm:spPr/>
      <dgm:t>
        <a:bodyPr/>
        <a:lstStyle/>
        <a:p>
          <a:endParaRPr lang="en-US"/>
        </a:p>
      </dgm:t>
    </dgm:pt>
    <dgm:pt modelId="{3E8E9E97-9121-484B-AA1A-E15B4A3636F6}">
      <dgm:prSet custT="1"/>
      <dgm:spPr/>
      <dgm:t>
        <a:bodyPr/>
        <a:lstStyle/>
        <a:p>
          <a:pPr algn="ctr"/>
          <a:r>
            <a:rPr lang="en-US" sz="2400" dirty="0"/>
            <a:t>Be less familiar with emerging technologies</a:t>
          </a:r>
        </a:p>
      </dgm:t>
    </dgm:pt>
    <dgm:pt modelId="{0431528F-F27D-4409-A47E-8A658F54E1C3}" type="parTrans" cxnId="{03B47D57-795E-4C7A-B966-3628DC2B1864}">
      <dgm:prSet/>
      <dgm:spPr/>
      <dgm:t>
        <a:bodyPr/>
        <a:lstStyle/>
        <a:p>
          <a:endParaRPr lang="en-US"/>
        </a:p>
      </dgm:t>
    </dgm:pt>
    <dgm:pt modelId="{C0E5013D-6B5B-455F-8DFA-401A4AB9FC1F}" type="sibTrans" cxnId="{03B47D57-795E-4C7A-B966-3628DC2B1864}">
      <dgm:prSet/>
      <dgm:spPr/>
      <dgm:t>
        <a:bodyPr/>
        <a:lstStyle/>
        <a:p>
          <a:endParaRPr lang="en-US"/>
        </a:p>
      </dgm:t>
    </dgm:pt>
    <dgm:pt modelId="{61084A17-ED53-4836-8FD3-EB575C4FB8E7}">
      <dgm:prSet custT="1"/>
      <dgm:spPr/>
      <dgm:t>
        <a:bodyPr/>
        <a:lstStyle/>
        <a:p>
          <a:pPr algn="ctr"/>
          <a:r>
            <a:rPr lang="en-US" sz="2400" dirty="0"/>
            <a:t>Significant health events/grieving </a:t>
          </a:r>
        </a:p>
      </dgm:t>
    </dgm:pt>
    <dgm:pt modelId="{002E7A10-C416-4AC8-BBDB-B4A2A4FAC764}" type="parTrans" cxnId="{5F451AE8-3E3B-4CDE-B948-A0A5D270CFC4}">
      <dgm:prSet/>
      <dgm:spPr/>
      <dgm:t>
        <a:bodyPr/>
        <a:lstStyle/>
        <a:p>
          <a:endParaRPr lang="en-US"/>
        </a:p>
      </dgm:t>
    </dgm:pt>
    <dgm:pt modelId="{F4490BC5-9E9F-45F0-93BE-D25988B32A14}" type="sibTrans" cxnId="{5F451AE8-3E3B-4CDE-B948-A0A5D270CFC4}">
      <dgm:prSet/>
      <dgm:spPr/>
      <dgm:t>
        <a:bodyPr/>
        <a:lstStyle/>
        <a:p>
          <a:endParaRPr lang="en-US"/>
        </a:p>
      </dgm:t>
    </dgm:pt>
    <dgm:pt modelId="{B0F47F24-9A8E-4D3E-9E06-67FDF60819B8}">
      <dgm:prSet custT="1"/>
      <dgm:spPr/>
      <dgm:t>
        <a:bodyPr/>
        <a:lstStyle/>
        <a:p>
          <a:pPr algn="ctr"/>
          <a:r>
            <a:rPr lang="en-US" sz="2400" dirty="0"/>
            <a:t>Cognitive Impairment risk </a:t>
          </a:r>
          <a:br>
            <a:rPr lang="en-US" sz="1600" dirty="0"/>
          </a:br>
          <a:endParaRPr lang="en-US" sz="1600" dirty="0"/>
        </a:p>
      </dgm:t>
    </dgm:pt>
    <dgm:pt modelId="{5CEE4712-979A-42E1-A0EB-95813BB8F129}" type="parTrans" cxnId="{942548ED-8F85-4707-8B44-6A954DF45725}">
      <dgm:prSet/>
      <dgm:spPr/>
      <dgm:t>
        <a:bodyPr/>
        <a:lstStyle/>
        <a:p>
          <a:endParaRPr lang="en-US"/>
        </a:p>
      </dgm:t>
    </dgm:pt>
    <dgm:pt modelId="{5F8EFC27-EE49-4A0E-8709-CA8CBB3E0452}" type="sibTrans" cxnId="{942548ED-8F85-4707-8B44-6A954DF45725}">
      <dgm:prSet/>
      <dgm:spPr/>
      <dgm:t>
        <a:bodyPr/>
        <a:lstStyle/>
        <a:p>
          <a:endParaRPr lang="en-US"/>
        </a:p>
      </dgm:t>
    </dgm:pt>
    <dgm:pt modelId="{10004CD9-1C0C-4923-8636-16EC95656423}">
      <dgm:prSet custT="1"/>
      <dgm:spPr/>
      <dgm:t>
        <a:bodyPr/>
        <a:lstStyle/>
        <a:p>
          <a:pPr algn="ctr"/>
          <a:r>
            <a:rPr lang="en-US" sz="2800" b="1" dirty="0">
              <a:solidFill>
                <a:schemeClr val="tx1"/>
              </a:solidFill>
            </a:rPr>
            <a:t>Important Note</a:t>
          </a:r>
          <a:endParaRPr lang="en-US" sz="2800" dirty="0">
            <a:solidFill>
              <a:schemeClr val="tx1"/>
            </a:solidFill>
          </a:endParaRPr>
        </a:p>
      </dgm:t>
    </dgm:pt>
    <dgm:pt modelId="{DEF2243F-3E37-4B4B-8F8E-7B80BD7ED375}" type="parTrans" cxnId="{B4BC2417-9D01-4CEA-A05B-52372B43A93E}">
      <dgm:prSet/>
      <dgm:spPr/>
      <dgm:t>
        <a:bodyPr/>
        <a:lstStyle/>
        <a:p>
          <a:endParaRPr lang="en-US"/>
        </a:p>
      </dgm:t>
    </dgm:pt>
    <dgm:pt modelId="{98CC269E-D6FF-4196-BEB2-4A7B0DAA9C5A}" type="sibTrans" cxnId="{B4BC2417-9D01-4CEA-A05B-52372B43A93E}">
      <dgm:prSet/>
      <dgm:spPr/>
      <dgm:t>
        <a:bodyPr/>
        <a:lstStyle/>
        <a:p>
          <a:endParaRPr lang="en-US"/>
        </a:p>
      </dgm:t>
    </dgm:pt>
    <dgm:pt modelId="{919ECFCF-4B59-4893-9439-C20BFE7AE3E2}">
      <dgm:prSet custT="1"/>
      <dgm:spPr/>
      <dgm:t>
        <a:bodyPr/>
        <a:lstStyle/>
        <a:p>
          <a:pPr algn="ctr"/>
          <a:r>
            <a:rPr lang="en-US" sz="2800" b="1" dirty="0">
              <a:solidFill>
                <a:schemeClr val="tx1"/>
              </a:solidFill>
            </a:rPr>
            <a:t>Anyone can become a victim of fraud</a:t>
          </a:r>
          <a:r>
            <a:rPr lang="en-US" sz="500" dirty="0"/>
            <a:t>. </a:t>
          </a:r>
        </a:p>
      </dgm:t>
    </dgm:pt>
    <dgm:pt modelId="{93984FA5-A842-4D60-9461-1754F0C69D9D}" type="parTrans" cxnId="{40335775-1737-47EA-8202-D1A122098DBB}">
      <dgm:prSet/>
      <dgm:spPr/>
      <dgm:t>
        <a:bodyPr/>
        <a:lstStyle/>
        <a:p>
          <a:endParaRPr lang="en-US"/>
        </a:p>
      </dgm:t>
    </dgm:pt>
    <dgm:pt modelId="{74B587F3-530F-4D19-B6BE-9D308C518CC8}" type="sibTrans" cxnId="{40335775-1737-47EA-8202-D1A122098DBB}">
      <dgm:prSet/>
      <dgm:spPr/>
      <dgm:t>
        <a:bodyPr/>
        <a:lstStyle/>
        <a:p>
          <a:endParaRPr lang="en-US"/>
        </a:p>
      </dgm:t>
    </dgm:pt>
    <dgm:pt modelId="{E5392819-EFAD-7D44-941F-5658C4D14BA0}" type="pres">
      <dgm:prSet presAssocID="{468DD9F4-3A4C-45F0-AE7B-8FBCBF83C0EB}" presName="linear" presStyleCnt="0">
        <dgm:presLayoutVars>
          <dgm:animLvl val="lvl"/>
          <dgm:resizeHandles val="exact"/>
        </dgm:presLayoutVars>
      </dgm:prSet>
      <dgm:spPr/>
    </dgm:pt>
    <dgm:pt modelId="{78E9723F-D77F-3642-932B-940260F9DF1B}" type="pres">
      <dgm:prSet presAssocID="{4D8E9AFF-7F91-40FD-9482-20DCD80C7899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344FDE39-54EC-B844-9EFA-63069AC3E69F}" type="pres">
      <dgm:prSet presAssocID="{9D7F3281-A5C1-460E-B494-48EFF090C828}" presName="spacer" presStyleCnt="0"/>
      <dgm:spPr/>
    </dgm:pt>
    <dgm:pt modelId="{68BDD5E6-135C-C949-B12A-71BDC0F129AA}" type="pres">
      <dgm:prSet presAssocID="{71A594CE-245D-4C54-AFFD-49223543D737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DE255B86-1A1C-0E4A-B29A-8AE490D8E4F4}" type="pres">
      <dgm:prSet presAssocID="{71236FB5-4E09-496B-B917-59BCC4A10A60}" presName="spacer" presStyleCnt="0"/>
      <dgm:spPr/>
    </dgm:pt>
    <dgm:pt modelId="{C24629D6-A30F-234E-A7AC-3EE0B58A78A4}" type="pres">
      <dgm:prSet presAssocID="{1F01F7E0-5BDE-4056-8441-8984329DC5C8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29E075D5-2E45-584A-B76F-1B274164636E}" type="pres">
      <dgm:prSet presAssocID="{4DF7B479-0614-4C62-8B59-48EA53BBA192}" presName="spacer" presStyleCnt="0"/>
      <dgm:spPr/>
    </dgm:pt>
    <dgm:pt modelId="{2CE20FC0-157E-D74D-9CE9-43BF9E5297F0}" type="pres">
      <dgm:prSet presAssocID="{042188E8-2F74-4006-AD67-33826C6828F8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09D48354-334F-3F46-A83F-46E5FCFB6369}" type="pres">
      <dgm:prSet presAssocID="{AFC35252-EE3D-496B-86FE-69510EEC5184}" presName="spacer" presStyleCnt="0"/>
      <dgm:spPr/>
    </dgm:pt>
    <dgm:pt modelId="{B0C5F18A-5187-634A-8892-64A4B0CFDCE8}" type="pres">
      <dgm:prSet presAssocID="{EB4A8D1F-3BB0-413D-B844-4FAE5F5DF6DA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1428766A-D3D9-A541-92DA-18D5786EBBDB}" type="pres">
      <dgm:prSet presAssocID="{674C847F-C816-43A4-8A51-151F59F2E289}" presName="spacer" presStyleCnt="0"/>
      <dgm:spPr/>
    </dgm:pt>
    <dgm:pt modelId="{7DEB7351-D7BD-9048-BE11-B0274B9A4528}" type="pres">
      <dgm:prSet presAssocID="{3E8E9E97-9121-484B-AA1A-E15B4A3636F6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91036EF6-9274-C44A-A6AF-035486AB07DA}" type="pres">
      <dgm:prSet presAssocID="{C0E5013D-6B5B-455F-8DFA-401A4AB9FC1F}" presName="spacer" presStyleCnt="0"/>
      <dgm:spPr/>
    </dgm:pt>
    <dgm:pt modelId="{125A2B72-F169-AD48-BD80-9D457E5F77A7}" type="pres">
      <dgm:prSet presAssocID="{61084A17-ED53-4836-8FD3-EB575C4FB8E7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C1F24BEB-F1C5-254F-8BA8-0F544890D42B}" type="pres">
      <dgm:prSet presAssocID="{F4490BC5-9E9F-45F0-93BE-D25988B32A14}" presName="spacer" presStyleCnt="0"/>
      <dgm:spPr/>
    </dgm:pt>
    <dgm:pt modelId="{1292B0B4-553A-714F-AB1E-2B46A1AE6059}" type="pres">
      <dgm:prSet presAssocID="{B0F47F24-9A8E-4D3E-9E06-67FDF60819B8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9BEB5B20-D3E0-8946-9785-44517A58DA51}" type="pres">
      <dgm:prSet presAssocID="{5F8EFC27-EE49-4A0E-8709-CA8CBB3E0452}" presName="spacer" presStyleCnt="0"/>
      <dgm:spPr/>
    </dgm:pt>
    <dgm:pt modelId="{D3992AB5-25B9-D645-B8F3-4BECC847E461}" type="pres">
      <dgm:prSet presAssocID="{10004CD9-1C0C-4923-8636-16EC95656423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A587E1A0-92DF-544E-AF28-BD82723C3DEB}" type="pres">
      <dgm:prSet presAssocID="{98CC269E-D6FF-4196-BEB2-4A7B0DAA9C5A}" presName="spacer" presStyleCnt="0"/>
      <dgm:spPr/>
    </dgm:pt>
    <dgm:pt modelId="{219677F6-01CD-D34B-BFE5-171312B59146}" type="pres">
      <dgm:prSet presAssocID="{919ECFCF-4B59-4893-9439-C20BFE7AE3E2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B4BC2417-9D01-4CEA-A05B-52372B43A93E}" srcId="{468DD9F4-3A4C-45F0-AE7B-8FBCBF83C0EB}" destId="{10004CD9-1C0C-4923-8636-16EC95656423}" srcOrd="8" destOrd="0" parTransId="{DEF2243F-3E37-4B4B-8F8E-7B80BD7ED375}" sibTransId="{98CC269E-D6FF-4196-BEB2-4A7B0DAA9C5A}"/>
    <dgm:cxn modelId="{58FE4F28-20DD-1E44-8A21-19017D9AD9D7}" type="presOf" srcId="{10004CD9-1C0C-4923-8636-16EC95656423}" destId="{D3992AB5-25B9-D645-B8F3-4BECC847E461}" srcOrd="0" destOrd="0" presId="urn:microsoft.com/office/officeart/2005/8/layout/vList2"/>
    <dgm:cxn modelId="{A56CCD38-1F2C-964A-80F9-2AAB83A8F1BB}" type="presOf" srcId="{EB4A8D1F-3BB0-413D-B844-4FAE5F5DF6DA}" destId="{B0C5F18A-5187-634A-8892-64A4B0CFDCE8}" srcOrd="0" destOrd="0" presId="urn:microsoft.com/office/officeart/2005/8/layout/vList2"/>
    <dgm:cxn modelId="{D94F333C-3707-1A4F-BF04-31A02393BA6A}" type="presOf" srcId="{3E8E9E97-9121-484B-AA1A-E15B4A3636F6}" destId="{7DEB7351-D7BD-9048-BE11-B0274B9A4528}" srcOrd="0" destOrd="0" presId="urn:microsoft.com/office/officeart/2005/8/layout/vList2"/>
    <dgm:cxn modelId="{F942894D-40C4-465D-9E78-40CEC9FEA8CC}" srcId="{468DD9F4-3A4C-45F0-AE7B-8FBCBF83C0EB}" destId="{71A594CE-245D-4C54-AFFD-49223543D737}" srcOrd="1" destOrd="0" parTransId="{EFED46A1-1338-4417-92D4-4F51ECB1E1C1}" sibTransId="{71236FB5-4E09-496B-B917-59BCC4A10A60}"/>
    <dgm:cxn modelId="{392DA452-3157-6045-844D-3A8089659255}" type="presOf" srcId="{4D8E9AFF-7F91-40FD-9482-20DCD80C7899}" destId="{78E9723F-D77F-3642-932B-940260F9DF1B}" srcOrd="0" destOrd="0" presId="urn:microsoft.com/office/officeart/2005/8/layout/vList2"/>
    <dgm:cxn modelId="{7A367554-0D75-1C45-B6FC-3D441E8FB376}" type="presOf" srcId="{71A594CE-245D-4C54-AFFD-49223543D737}" destId="{68BDD5E6-135C-C949-B12A-71BDC0F129AA}" srcOrd="0" destOrd="0" presId="urn:microsoft.com/office/officeart/2005/8/layout/vList2"/>
    <dgm:cxn modelId="{03B47D57-795E-4C7A-B966-3628DC2B1864}" srcId="{468DD9F4-3A4C-45F0-AE7B-8FBCBF83C0EB}" destId="{3E8E9E97-9121-484B-AA1A-E15B4A3636F6}" srcOrd="5" destOrd="0" parTransId="{0431528F-F27D-4409-A47E-8A658F54E1C3}" sibTransId="{C0E5013D-6B5B-455F-8DFA-401A4AB9FC1F}"/>
    <dgm:cxn modelId="{40335775-1737-47EA-8202-D1A122098DBB}" srcId="{468DD9F4-3A4C-45F0-AE7B-8FBCBF83C0EB}" destId="{919ECFCF-4B59-4893-9439-C20BFE7AE3E2}" srcOrd="9" destOrd="0" parTransId="{93984FA5-A842-4D60-9461-1754F0C69D9D}" sibTransId="{74B587F3-530F-4D19-B6BE-9D308C518CC8}"/>
    <dgm:cxn modelId="{C35A2B98-E2B5-4A95-B968-B67E8F1694C8}" srcId="{468DD9F4-3A4C-45F0-AE7B-8FBCBF83C0EB}" destId="{4D8E9AFF-7F91-40FD-9482-20DCD80C7899}" srcOrd="0" destOrd="0" parTransId="{898B6D59-289B-4C5B-BAF7-5498481B4612}" sibTransId="{9D7F3281-A5C1-460E-B494-48EFF090C828}"/>
    <dgm:cxn modelId="{4B0559A1-516B-5A4D-A964-FAB52908272E}" type="presOf" srcId="{919ECFCF-4B59-4893-9439-C20BFE7AE3E2}" destId="{219677F6-01CD-D34B-BFE5-171312B59146}" srcOrd="0" destOrd="0" presId="urn:microsoft.com/office/officeart/2005/8/layout/vList2"/>
    <dgm:cxn modelId="{AE527AA3-CF5E-A545-9144-426B48386435}" type="presOf" srcId="{1F01F7E0-5BDE-4056-8441-8984329DC5C8}" destId="{C24629D6-A30F-234E-A7AC-3EE0B58A78A4}" srcOrd="0" destOrd="0" presId="urn:microsoft.com/office/officeart/2005/8/layout/vList2"/>
    <dgm:cxn modelId="{1E8D31B5-E129-F34C-A65F-345AD3C7B184}" type="presOf" srcId="{042188E8-2F74-4006-AD67-33826C6828F8}" destId="{2CE20FC0-157E-D74D-9CE9-43BF9E5297F0}" srcOrd="0" destOrd="0" presId="urn:microsoft.com/office/officeart/2005/8/layout/vList2"/>
    <dgm:cxn modelId="{0EBA7BC4-5179-0441-BBB2-2D7A73E73126}" type="presOf" srcId="{B0F47F24-9A8E-4D3E-9E06-67FDF60819B8}" destId="{1292B0B4-553A-714F-AB1E-2B46A1AE6059}" srcOrd="0" destOrd="0" presId="urn:microsoft.com/office/officeart/2005/8/layout/vList2"/>
    <dgm:cxn modelId="{F0C1D6CF-9FC7-704F-928A-A4517C582AD7}" type="presOf" srcId="{468DD9F4-3A4C-45F0-AE7B-8FBCBF83C0EB}" destId="{E5392819-EFAD-7D44-941F-5658C4D14BA0}" srcOrd="0" destOrd="0" presId="urn:microsoft.com/office/officeart/2005/8/layout/vList2"/>
    <dgm:cxn modelId="{CE207FD7-6D8F-4DA6-A7C8-3F83292C27DC}" srcId="{468DD9F4-3A4C-45F0-AE7B-8FBCBF83C0EB}" destId="{1F01F7E0-5BDE-4056-8441-8984329DC5C8}" srcOrd="2" destOrd="0" parTransId="{B6CD6E22-EC3A-4EBF-9389-90C27186A798}" sibTransId="{4DF7B479-0614-4C62-8B59-48EA53BBA192}"/>
    <dgm:cxn modelId="{0450D8D7-3E4A-451C-A67E-890413934932}" srcId="{468DD9F4-3A4C-45F0-AE7B-8FBCBF83C0EB}" destId="{042188E8-2F74-4006-AD67-33826C6828F8}" srcOrd="3" destOrd="0" parTransId="{216B4A7D-9D21-4252-834B-B62337367904}" sibTransId="{AFC35252-EE3D-496B-86FE-69510EEC5184}"/>
    <dgm:cxn modelId="{B54762E5-847E-4ECE-8F72-663CC5DB0FF4}" srcId="{468DD9F4-3A4C-45F0-AE7B-8FBCBF83C0EB}" destId="{EB4A8D1F-3BB0-413D-B844-4FAE5F5DF6DA}" srcOrd="4" destOrd="0" parTransId="{B80D0432-E3EF-4E8F-A9B2-1B25B1C7720F}" sibTransId="{674C847F-C816-43A4-8A51-151F59F2E289}"/>
    <dgm:cxn modelId="{5F451AE8-3E3B-4CDE-B948-A0A5D270CFC4}" srcId="{468DD9F4-3A4C-45F0-AE7B-8FBCBF83C0EB}" destId="{61084A17-ED53-4836-8FD3-EB575C4FB8E7}" srcOrd="6" destOrd="0" parTransId="{002E7A10-C416-4AC8-BBDB-B4A2A4FAC764}" sibTransId="{F4490BC5-9E9F-45F0-93BE-D25988B32A14}"/>
    <dgm:cxn modelId="{942548ED-8F85-4707-8B44-6A954DF45725}" srcId="{468DD9F4-3A4C-45F0-AE7B-8FBCBF83C0EB}" destId="{B0F47F24-9A8E-4D3E-9E06-67FDF60819B8}" srcOrd="7" destOrd="0" parTransId="{5CEE4712-979A-42E1-A0EB-95813BB8F129}" sibTransId="{5F8EFC27-EE49-4A0E-8709-CA8CBB3E0452}"/>
    <dgm:cxn modelId="{98DBB2F8-5791-9546-8A08-E33B03C06880}" type="presOf" srcId="{61084A17-ED53-4836-8FD3-EB575C4FB8E7}" destId="{125A2B72-F169-AD48-BD80-9D457E5F77A7}" srcOrd="0" destOrd="0" presId="urn:microsoft.com/office/officeart/2005/8/layout/vList2"/>
    <dgm:cxn modelId="{4E69E1C3-D752-3945-BFD6-9905F8C362DD}" type="presParOf" srcId="{E5392819-EFAD-7D44-941F-5658C4D14BA0}" destId="{78E9723F-D77F-3642-932B-940260F9DF1B}" srcOrd="0" destOrd="0" presId="urn:microsoft.com/office/officeart/2005/8/layout/vList2"/>
    <dgm:cxn modelId="{8B85DBB2-725E-B14E-9AB2-AE321F2CF336}" type="presParOf" srcId="{E5392819-EFAD-7D44-941F-5658C4D14BA0}" destId="{344FDE39-54EC-B844-9EFA-63069AC3E69F}" srcOrd="1" destOrd="0" presId="urn:microsoft.com/office/officeart/2005/8/layout/vList2"/>
    <dgm:cxn modelId="{D7F07449-1E33-D948-A92F-5049442C7518}" type="presParOf" srcId="{E5392819-EFAD-7D44-941F-5658C4D14BA0}" destId="{68BDD5E6-135C-C949-B12A-71BDC0F129AA}" srcOrd="2" destOrd="0" presId="urn:microsoft.com/office/officeart/2005/8/layout/vList2"/>
    <dgm:cxn modelId="{0958B0E2-EED2-EE42-9842-ED963C1A6456}" type="presParOf" srcId="{E5392819-EFAD-7D44-941F-5658C4D14BA0}" destId="{DE255B86-1A1C-0E4A-B29A-8AE490D8E4F4}" srcOrd="3" destOrd="0" presId="urn:microsoft.com/office/officeart/2005/8/layout/vList2"/>
    <dgm:cxn modelId="{C2B71357-A633-D942-A398-53AA3C18AC41}" type="presParOf" srcId="{E5392819-EFAD-7D44-941F-5658C4D14BA0}" destId="{C24629D6-A30F-234E-A7AC-3EE0B58A78A4}" srcOrd="4" destOrd="0" presId="urn:microsoft.com/office/officeart/2005/8/layout/vList2"/>
    <dgm:cxn modelId="{751B7B7C-9D3C-9D46-8C78-C527FF64A5F2}" type="presParOf" srcId="{E5392819-EFAD-7D44-941F-5658C4D14BA0}" destId="{29E075D5-2E45-584A-B76F-1B274164636E}" srcOrd="5" destOrd="0" presId="urn:microsoft.com/office/officeart/2005/8/layout/vList2"/>
    <dgm:cxn modelId="{1E125950-9FB4-1845-BB83-7843A77D95F2}" type="presParOf" srcId="{E5392819-EFAD-7D44-941F-5658C4D14BA0}" destId="{2CE20FC0-157E-D74D-9CE9-43BF9E5297F0}" srcOrd="6" destOrd="0" presId="urn:microsoft.com/office/officeart/2005/8/layout/vList2"/>
    <dgm:cxn modelId="{3876ECE2-2383-7946-A95C-503155044FDE}" type="presParOf" srcId="{E5392819-EFAD-7D44-941F-5658C4D14BA0}" destId="{09D48354-334F-3F46-A83F-46E5FCFB6369}" srcOrd="7" destOrd="0" presId="urn:microsoft.com/office/officeart/2005/8/layout/vList2"/>
    <dgm:cxn modelId="{01B656D9-E733-6842-969D-A3304F5CDAE7}" type="presParOf" srcId="{E5392819-EFAD-7D44-941F-5658C4D14BA0}" destId="{B0C5F18A-5187-634A-8892-64A4B0CFDCE8}" srcOrd="8" destOrd="0" presId="urn:microsoft.com/office/officeart/2005/8/layout/vList2"/>
    <dgm:cxn modelId="{57E5234E-8BF0-D64C-94D0-62A9F0B5D614}" type="presParOf" srcId="{E5392819-EFAD-7D44-941F-5658C4D14BA0}" destId="{1428766A-D3D9-A541-92DA-18D5786EBBDB}" srcOrd="9" destOrd="0" presId="urn:microsoft.com/office/officeart/2005/8/layout/vList2"/>
    <dgm:cxn modelId="{922E6C9C-998F-B04A-99BF-B5E5B659E2D2}" type="presParOf" srcId="{E5392819-EFAD-7D44-941F-5658C4D14BA0}" destId="{7DEB7351-D7BD-9048-BE11-B0274B9A4528}" srcOrd="10" destOrd="0" presId="urn:microsoft.com/office/officeart/2005/8/layout/vList2"/>
    <dgm:cxn modelId="{31104DF9-1B93-D141-A5BC-C945C0714D0E}" type="presParOf" srcId="{E5392819-EFAD-7D44-941F-5658C4D14BA0}" destId="{91036EF6-9274-C44A-A6AF-035486AB07DA}" srcOrd="11" destOrd="0" presId="urn:microsoft.com/office/officeart/2005/8/layout/vList2"/>
    <dgm:cxn modelId="{406413A0-0391-6246-B53F-B359FC4F524E}" type="presParOf" srcId="{E5392819-EFAD-7D44-941F-5658C4D14BA0}" destId="{125A2B72-F169-AD48-BD80-9D457E5F77A7}" srcOrd="12" destOrd="0" presId="urn:microsoft.com/office/officeart/2005/8/layout/vList2"/>
    <dgm:cxn modelId="{DEC2109B-AF6E-B540-9F13-E1E4AE1A85FB}" type="presParOf" srcId="{E5392819-EFAD-7D44-941F-5658C4D14BA0}" destId="{C1F24BEB-F1C5-254F-8BA8-0F544890D42B}" srcOrd="13" destOrd="0" presId="urn:microsoft.com/office/officeart/2005/8/layout/vList2"/>
    <dgm:cxn modelId="{656B6DEC-58D2-7241-BDD8-2804147D5454}" type="presParOf" srcId="{E5392819-EFAD-7D44-941F-5658C4D14BA0}" destId="{1292B0B4-553A-714F-AB1E-2B46A1AE6059}" srcOrd="14" destOrd="0" presId="urn:microsoft.com/office/officeart/2005/8/layout/vList2"/>
    <dgm:cxn modelId="{228870E0-3096-C143-A44F-DC4C12667318}" type="presParOf" srcId="{E5392819-EFAD-7D44-941F-5658C4D14BA0}" destId="{9BEB5B20-D3E0-8946-9785-44517A58DA51}" srcOrd="15" destOrd="0" presId="urn:microsoft.com/office/officeart/2005/8/layout/vList2"/>
    <dgm:cxn modelId="{6D042839-792A-5E4B-A116-48F4F9F0A045}" type="presParOf" srcId="{E5392819-EFAD-7D44-941F-5658C4D14BA0}" destId="{D3992AB5-25B9-D645-B8F3-4BECC847E461}" srcOrd="16" destOrd="0" presId="urn:microsoft.com/office/officeart/2005/8/layout/vList2"/>
    <dgm:cxn modelId="{C7D15227-7B92-B644-BDDF-20049C3196E1}" type="presParOf" srcId="{E5392819-EFAD-7D44-941F-5658C4D14BA0}" destId="{A587E1A0-92DF-544E-AF28-BD82723C3DEB}" srcOrd="17" destOrd="0" presId="urn:microsoft.com/office/officeart/2005/8/layout/vList2"/>
    <dgm:cxn modelId="{FD733B94-C0F3-E641-9743-6DFD1708E6F0}" type="presParOf" srcId="{E5392819-EFAD-7D44-941F-5658C4D14BA0}" destId="{219677F6-01CD-D34B-BFE5-171312B5914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4C95C9-95E3-4457-ACB8-B54FCA193646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890B20C-78EE-4819-BBC4-38D83F91A538}">
      <dgm:prSet custT="1"/>
      <dgm:spPr/>
      <dgm:t>
        <a:bodyPr/>
        <a:lstStyle/>
        <a:p>
          <a:r>
            <a:rPr lang="en-US" sz="3600" b="1" dirty="0"/>
            <a:t>Fake Government Officials: </a:t>
          </a:r>
          <a:r>
            <a:rPr lang="en-US" sz="3200" dirty="0"/>
            <a:t>Social Security, IRS, Medicare, FBI, Law Enforcement</a:t>
          </a:r>
        </a:p>
      </dgm:t>
    </dgm:pt>
    <dgm:pt modelId="{F47EBFD2-2399-4FFF-9F04-80D40A989F97}" type="parTrans" cxnId="{7D59955A-23B6-4A35-AB86-C2506B06AE96}">
      <dgm:prSet/>
      <dgm:spPr/>
      <dgm:t>
        <a:bodyPr/>
        <a:lstStyle/>
        <a:p>
          <a:endParaRPr lang="en-US"/>
        </a:p>
      </dgm:t>
    </dgm:pt>
    <dgm:pt modelId="{32992FBB-EB91-4AC8-9803-5E5BB336D385}" type="sibTrans" cxnId="{7D59955A-23B6-4A35-AB86-C2506B06AE96}">
      <dgm:prSet/>
      <dgm:spPr/>
      <dgm:t>
        <a:bodyPr/>
        <a:lstStyle/>
        <a:p>
          <a:endParaRPr lang="en-US"/>
        </a:p>
      </dgm:t>
    </dgm:pt>
    <dgm:pt modelId="{1D2112D0-6B69-4358-8557-C870DA2C08C2}">
      <dgm:prSet custT="1"/>
      <dgm:spPr/>
      <dgm:t>
        <a:bodyPr/>
        <a:lstStyle/>
        <a:p>
          <a:r>
            <a:rPr lang="en-US" sz="3600" b="1" dirty="0"/>
            <a:t>Typical Claims: </a:t>
          </a:r>
          <a:r>
            <a:rPr lang="en-US" sz="3200" dirty="0"/>
            <a:t>Benefits suspended, Taxes owed, Arrest Warrant Exists, Identity Theft </a:t>
          </a:r>
        </a:p>
      </dgm:t>
    </dgm:pt>
    <dgm:pt modelId="{18B2AE70-646E-4551-ABC5-F4539CC2544D}" type="parTrans" cxnId="{B3D89D27-B423-41AD-8900-95E16512355E}">
      <dgm:prSet/>
      <dgm:spPr/>
      <dgm:t>
        <a:bodyPr/>
        <a:lstStyle/>
        <a:p>
          <a:endParaRPr lang="en-US"/>
        </a:p>
      </dgm:t>
    </dgm:pt>
    <dgm:pt modelId="{DC92EE93-033D-446C-9CDB-0189D85208D3}" type="sibTrans" cxnId="{B3D89D27-B423-41AD-8900-95E16512355E}">
      <dgm:prSet/>
      <dgm:spPr/>
      <dgm:t>
        <a:bodyPr/>
        <a:lstStyle/>
        <a:p>
          <a:endParaRPr lang="en-US"/>
        </a:p>
      </dgm:t>
    </dgm:pt>
    <dgm:pt modelId="{8764D5DC-CA90-4A0C-AE58-4C5FFA111E5A}">
      <dgm:prSet custT="1"/>
      <dgm:spPr/>
      <dgm:t>
        <a:bodyPr/>
        <a:lstStyle/>
        <a:p>
          <a:r>
            <a:rPr lang="en-US" sz="3600" b="1" dirty="0"/>
            <a:t>Reality: </a:t>
          </a:r>
          <a:r>
            <a:rPr lang="en-US" sz="3200" dirty="0"/>
            <a:t>Government agencies do not demand immediate payment over the phone, text or email.</a:t>
          </a:r>
        </a:p>
      </dgm:t>
    </dgm:pt>
    <dgm:pt modelId="{58E56E93-018C-460F-BBE1-8551C895500F}" type="parTrans" cxnId="{AE504C74-0E24-4898-9EBA-D60B0F9EAF33}">
      <dgm:prSet/>
      <dgm:spPr/>
      <dgm:t>
        <a:bodyPr/>
        <a:lstStyle/>
        <a:p>
          <a:endParaRPr lang="en-US"/>
        </a:p>
      </dgm:t>
    </dgm:pt>
    <dgm:pt modelId="{13A63444-DA2B-47C5-A27E-213168A067A9}" type="sibTrans" cxnId="{AE504C74-0E24-4898-9EBA-D60B0F9EAF33}">
      <dgm:prSet/>
      <dgm:spPr/>
      <dgm:t>
        <a:bodyPr/>
        <a:lstStyle/>
        <a:p>
          <a:endParaRPr lang="en-US"/>
        </a:p>
      </dgm:t>
    </dgm:pt>
    <dgm:pt modelId="{D16C43BF-24F2-E242-8FB3-5EA9D8A06C75}" type="pres">
      <dgm:prSet presAssocID="{494C95C9-95E3-4457-ACB8-B54FCA193646}" presName="vert0" presStyleCnt="0">
        <dgm:presLayoutVars>
          <dgm:dir/>
          <dgm:animOne val="branch"/>
          <dgm:animLvl val="lvl"/>
        </dgm:presLayoutVars>
      </dgm:prSet>
      <dgm:spPr/>
    </dgm:pt>
    <dgm:pt modelId="{F767926C-2AE1-084D-9603-9E61BF93B1AC}" type="pres">
      <dgm:prSet presAssocID="{7890B20C-78EE-4819-BBC4-38D83F91A538}" presName="thickLine" presStyleLbl="alignNode1" presStyleIdx="0" presStyleCnt="3"/>
      <dgm:spPr/>
    </dgm:pt>
    <dgm:pt modelId="{48DBB78B-91AF-C94A-91C7-F9B89CD98237}" type="pres">
      <dgm:prSet presAssocID="{7890B20C-78EE-4819-BBC4-38D83F91A538}" presName="horz1" presStyleCnt="0"/>
      <dgm:spPr/>
    </dgm:pt>
    <dgm:pt modelId="{81A3E215-73BC-5D4B-85F8-59E4F6A3D851}" type="pres">
      <dgm:prSet presAssocID="{7890B20C-78EE-4819-BBC4-38D83F91A538}" presName="tx1" presStyleLbl="revTx" presStyleIdx="0" presStyleCnt="3"/>
      <dgm:spPr/>
    </dgm:pt>
    <dgm:pt modelId="{92E275FB-DCEA-AD48-B1F1-4AA32C2BA6A2}" type="pres">
      <dgm:prSet presAssocID="{7890B20C-78EE-4819-BBC4-38D83F91A538}" presName="vert1" presStyleCnt="0"/>
      <dgm:spPr/>
    </dgm:pt>
    <dgm:pt modelId="{15137607-64DE-D349-AAE1-6932C4C3C212}" type="pres">
      <dgm:prSet presAssocID="{1D2112D0-6B69-4358-8557-C870DA2C08C2}" presName="thickLine" presStyleLbl="alignNode1" presStyleIdx="1" presStyleCnt="3"/>
      <dgm:spPr/>
    </dgm:pt>
    <dgm:pt modelId="{71448905-7B37-C447-B64C-A8386C0F2843}" type="pres">
      <dgm:prSet presAssocID="{1D2112D0-6B69-4358-8557-C870DA2C08C2}" presName="horz1" presStyleCnt="0"/>
      <dgm:spPr/>
    </dgm:pt>
    <dgm:pt modelId="{D50BE2E3-00E7-544A-882E-439B97AB4BDC}" type="pres">
      <dgm:prSet presAssocID="{1D2112D0-6B69-4358-8557-C870DA2C08C2}" presName="tx1" presStyleLbl="revTx" presStyleIdx="1" presStyleCnt="3"/>
      <dgm:spPr/>
    </dgm:pt>
    <dgm:pt modelId="{3991746D-3069-B445-9A04-A5CCDFECF42D}" type="pres">
      <dgm:prSet presAssocID="{1D2112D0-6B69-4358-8557-C870DA2C08C2}" presName="vert1" presStyleCnt="0"/>
      <dgm:spPr/>
    </dgm:pt>
    <dgm:pt modelId="{C7CD86CB-1D82-674F-BBDF-D5D16D065CCF}" type="pres">
      <dgm:prSet presAssocID="{8764D5DC-CA90-4A0C-AE58-4C5FFA111E5A}" presName="thickLine" presStyleLbl="alignNode1" presStyleIdx="2" presStyleCnt="3"/>
      <dgm:spPr/>
    </dgm:pt>
    <dgm:pt modelId="{6E0DA596-2FDA-C74D-8433-75837DFE57AE}" type="pres">
      <dgm:prSet presAssocID="{8764D5DC-CA90-4A0C-AE58-4C5FFA111E5A}" presName="horz1" presStyleCnt="0"/>
      <dgm:spPr/>
    </dgm:pt>
    <dgm:pt modelId="{F2ABA85C-CB63-5040-9995-D9A6047BD724}" type="pres">
      <dgm:prSet presAssocID="{8764D5DC-CA90-4A0C-AE58-4C5FFA111E5A}" presName="tx1" presStyleLbl="revTx" presStyleIdx="2" presStyleCnt="3"/>
      <dgm:spPr/>
    </dgm:pt>
    <dgm:pt modelId="{D6FD1C87-53E1-F548-9B3A-216B0FC4A01A}" type="pres">
      <dgm:prSet presAssocID="{8764D5DC-CA90-4A0C-AE58-4C5FFA111E5A}" presName="vert1" presStyleCnt="0"/>
      <dgm:spPr/>
    </dgm:pt>
  </dgm:ptLst>
  <dgm:cxnLst>
    <dgm:cxn modelId="{B3D89D27-B423-41AD-8900-95E16512355E}" srcId="{494C95C9-95E3-4457-ACB8-B54FCA193646}" destId="{1D2112D0-6B69-4358-8557-C870DA2C08C2}" srcOrd="1" destOrd="0" parTransId="{18B2AE70-646E-4551-ABC5-F4539CC2544D}" sibTransId="{DC92EE93-033D-446C-9CDB-0189D85208D3}"/>
    <dgm:cxn modelId="{01C03F5A-66CD-1249-A4E3-F0ABE0117D7A}" type="presOf" srcId="{7890B20C-78EE-4819-BBC4-38D83F91A538}" destId="{81A3E215-73BC-5D4B-85F8-59E4F6A3D851}" srcOrd="0" destOrd="0" presId="urn:microsoft.com/office/officeart/2008/layout/LinedList"/>
    <dgm:cxn modelId="{7D59955A-23B6-4A35-AB86-C2506B06AE96}" srcId="{494C95C9-95E3-4457-ACB8-B54FCA193646}" destId="{7890B20C-78EE-4819-BBC4-38D83F91A538}" srcOrd="0" destOrd="0" parTransId="{F47EBFD2-2399-4FFF-9F04-80D40A989F97}" sibTransId="{32992FBB-EB91-4AC8-9803-5E5BB336D385}"/>
    <dgm:cxn modelId="{AE504C74-0E24-4898-9EBA-D60B0F9EAF33}" srcId="{494C95C9-95E3-4457-ACB8-B54FCA193646}" destId="{8764D5DC-CA90-4A0C-AE58-4C5FFA111E5A}" srcOrd="2" destOrd="0" parTransId="{58E56E93-018C-460F-BBE1-8551C895500F}" sibTransId="{13A63444-DA2B-47C5-A27E-213168A067A9}"/>
    <dgm:cxn modelId="{3A6CF9B8-8D10-E940-84A7-F0162D31BE6D}" type="presOf" srcId="{1D2112D0-6B69-4358-8557-C870DA2C08C2}" destId="{D50BE2E3-00E7-544A-882E-439B97AB4BDC}" srcOrd="0" destOrd="0" presId="urn:microsoft.com/office/officeart/2008/layout/LinedList"/>
    <dgm:cxn modelId="{FC25C3E5-35E9-1249-AB10-4BFEC4AE4E02}" type="presOf" srcId="{494C95C9-95E3-4457-ACB8-B54FCA193646}" destId="{D16C43BF-24F2-E242-8FB3-5EA9D8A06C75}" srcOrd="0" destOrd="0" presId="urn:microsoft.com/office/officeart/2008/layout/LinedList"/>
    <dgm:cxn modelId="{A2B076F5-64F2-5F46-BC98-5380873DF294}" type="presOf" srcId="{8764D5DC-CA90-4A0C-AE58-4C5FFA111E5A}" destId="{F2ABA85C-CB63-5040-9995-D9A6047BD724}" srcOrd="0" destOrd="0" presId="urn:microsoft.com/office/officeart/2008/layout/LinedList"/>
    <dgm:cxn modelId="{AE3469C7-996F-ED40-A600-B969333B5E50}" type="presParOf" srcId="{D16C43BF-24F2-E242-8FB3-5EA9D8A06C75}" destId="{F767926C-2AE1-084D-9603-9E61BF93B1AC}" srcOrd="0" destOrd="0" presId="urn:microsoft.com/office/officeart/2008/layout/LinedList"/>
    <dgm:cxn modelId="{D388EF83-CD56-4245-9C54-E5F35E2F8F70}" type="presParOf" srcId="{D16C43BF-24F2-E242-8FB3-5EA9D8A06C75}" destId="{48DBB78B-91AF-C94A-91C7-F9B89CD98237}" srcOrd="1" destOrd="0" presId="urn:microsoft.com/office/officeart/2008/layout/LinedList"/>
    <dgm:cxn modelId="{1F289B1B-4411-224D-BEBA-D1A2ED9B9A6D}" type="presParOf" srcId="{48DBB78B-91AF-C94A-91C7-F9B89CD98237}" destId="{81A3E215-73BC-5D4B-85F8-59E4F6A3D851}" srcOrd="0" destOrd="0" presId="urn:microsoft.com/office/officeart/2008/layout/LinedList"/>
    <dgm:cxn modelId="{55CDA85E-7E80-B849-BCEE-C9A40153F25C}" type="presParOf" srcId="{48DBB78B-91AF-C94A-91C7-F9B89CD98237}" destId="{92E275FB-DCEA-AD48-B1F1-4AA32C2BA6A2}" srcOrd="1" destOrd="0" presId="urn:microsoft.com/office/officeart/2008/layout/LinedList"/>
    <dgm:cxn modelId="{92410C04-86DC-B34D-91E3-7D4C30020DD8}" type="presParOf" srcId="{D16C43BF-24F2-E242-8FB3-5EA9D8A06C75}" destId="{15137607-64DE-D349-AAE1-6932C4C3C212}" srcOrd="2" destOrd="0" presId="urn:microsoft.com/office/officeart/2008/layout/LinedList"/>
    <dgm:cxn modelId="{933546CB-49F2-9545-8845-ABCE651F7A52}" type="presParOf" srcId="{D16C43BF-24F2-E242-8FB3-5EA9D8A06C75}" destId="{71448905-7B37-C447-B64C-A8386C0F2843}" srcOrd="3" destOrd="0" presId="urn:microsoft.com/office/officeart/2008/layout/LinedList"/>
    <dgm:cxn modelId="{FA0EEF3A-16FE-C643-AB78-0DCE02394B22}" type="presParOf" srcId="{71448905-7B37-C447-B64C-A8386C0F2843}" destId="{D50BE2E3-00E7-544A-882E-439B97AB4BDC}" srcOrd="0" destOrd="0" presId="urn:microsoft.com/office/officeart/2008/layout/LinedList"/>
    <dgm:cxn modelId="{125D2EC0-57C4-F34B-B487-B00A741D5606}" type="presParOf" srcId="{71448905-7B37-C447-B64C-A8386C0F2843}" destId="{3991746D-3069-B445-9A04-A5CCDFECF42D}" srcOrd="1" destOrd="0" presId="urn:microsoft.com/office/officeart/2008/layout/LinedList"/>
    <dgm:cxn modelId="{2801E952-7810-5241-BF76-6B5D5531E089}" type="presParOf" srcId="{D16C43BF-24F2-E242-8FB3-5EA9D8A06C75}" destId="{C7CD86CB-1D82-674F-BBDF-D5D16D065CCF}" srcOrd="4" destOrd="0" presId="urn:microsoft.com/office/officeart/2008/layout/LinedList"/>
    <dgm:cxn modelId="{CF5E14A3-717F-7247-86B8-DD9A2D2556F1}" type="presParOf" srcId="{D16C43BF-24F2-E242-8FB3-5EA9D8A06C75}" destId="{6E0DA596-2FDA-C74D-8433-75837DFE57AE}" srcOrd="5" destOrd="0" presId="urn:microsoft.com/office/officeart/2008/layout/LinedList"/>
    <dgm:cxn modelId="{4340452C-690E-5643-8B0F-5EF655B1F885}" type="presParOf" srcId="{6E0DA596-2FDA-C74D-8433-75837DFE57AE}" destId="{F2ABA85C-CB63-5040-9995-D9A6047BD724}" srcOrd="0" destOrd="0" presId="urn:microsoft.com/office/officeart/2008/layout/LinedList"/>
    <dgm:cxn modelId="{358F0E9F-7610-4A48-AB08-D142CB648E47}" type="presParOf" srcId="{6E0DA596-2FDA-C74D-8433-75837DFE57AE}" destId="{D6FD1C87-53E1-F548-9B3A-216B0FC4A01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995AE2-0C34-4173-8B8B-2B5F26A1C8B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6F6FA65-DBA5-49E1-A46C-A0C39C61A911}">
      <dgm:prSet custT="1"/>
      <dgm:spPr/>
      <dgm:t>
        <a:bodyPr/>
        <a:lstStyle/>
        <a:p>
          <a:pPr algn="ctr"/>
          <a:r>
            <a:rPr lang="en-US" sz="3200" b="1" dirty="0"/>
            <a:t>How It Works</a:t>
          </a:r>
          <a:endParaRPr lang="en-US" sz="3200" dirty="0"/>
        </a:p>
      </dgm:t>
    </dgm:pt>
    <dgm:pt modelId="{028C9546-1ACD-44AA-B3B0-9E41483922C0}" type="parTrans" cxnId="{B1161657-914C-420C-9E75-4C583D2844CD}">
      <dgm:prSet/>
      <dgm:spPr/>
      <dgm:t>
        <a:bodyPr/>
        <a:lstStyle/>
        <a:p>
          <a:endParaRPr lang="en-US"/>
        </a:p>
      </dgm:t>
    </dgm:pt>
    <dgm:pt modelId="{9FF2B5A7-BD55-4C71-AAE6-7FABE92507CC}" type="sibTrans" cxnId="{B1161657-914C-420C-9E75-4C583D2844CD}">
      <dgm:prSet/>
      <dgm:spPr/>
      <dgm:t>
        <a:bodyPr/>
        <a:lstStyle/>
        <a:p>
          <a:endParaRPr lang="en-US"/>
        </a:p>
      </dgm:t>
    </dgm:pt>
    <dgm:pt modelId="{6FE3DDF3-E1E6-4DCC-A0E3-D69F1FFBE3BF}">
      <dgm:prSet/>
      <dgm:spPr/>
      <dgm:t>
        <a:bodyPr/>
        <a:lstStyle/>
        <a:p>
          <a:r>
            <a:rPr lang="en-US" b="1" dirty="0"/>
            <a:t>Victim Receives: </a:t>
          </a:r>
          <a:r>
            <a:rPr lang="en-US" dirty="0"/>
            <a:t>Pop-up warning, phone call, email alert, </a:t>
          </a:r>
        </a:p>
      </dgm:t>
    </dgm:pt>
    <dgm:pt modelId="{9A62384A-41E9-4CD6-8EE5-BA950799669A}" type="parTrans" cxnId="{E5E03747-2F97-40BF-A57C-5D0B370B095E}">
      <dgm:prSet/>
      <dgm:spPr/>
      <dgm:t>
        <a:bodyPr/>
        <a:lstStyle/>
        <a:p>
          <a:endParaRPr lang="en-US"/>
        </a:p>
      </dgm:t>
    </dgm:pt>
    <dgm:pt modelId="{9E306A1E-65D3-4AA6-A85A-AEEAAA210807}" type="sibTrans" cxnId="{E5E03747-2F97-40BF-A57C-5D0B370B095E}">
      <dgm:prSet/>
      <dgm:spPr/>
      <dgm:t>
        <a:bodyPr/>
        <a:lstStyle/>
        <a:p>
          <a:endParaRPr lang="en-US"/>
        </a:p>
      </dgm:t>
    </dgm:pt>
    <dgm:pt modelId="{93309281-115F-44F2-8205-B62F13EB8AE1}">
      <dgm:prSet/>
      <dgm:spPr/>
      <dgm:t>
        <a:bodyPr/>
        <a:lstStyle/>
        <a:p>
          <a:r>
            <a:rPr lang="en-US" b="1" dirty="0"/>
            <a:t>Scammer Claims: </a:t>
          </a:r>
          <a:r>
            <a:rPr lang="en-US" dirty="0"/>
            <a:t>Computer infected, account compromised </a:t>
          </a:r>
        </a:p>
      </dgm:t>
    </dgm:pt>
    <dgm:pt modelId="{4775D35C-7287-4D49-92CD-09233891B07B}" type="parTrans" cxnId="{5555FD83-5724-49D4-86DA-88D7689CBB77}">
      <dgm:prSet/>
      <dgm:spPr/>
      <dgm:t>
        <a:bodyPr/>
        <a:lstStyle/>
        <a:p>
          <a:endParaRPr lang="en-US"/>
        </a:p>
      </dgm:t>
    </dgm:pt>
    <dgm:pt modelId="{90A816CC-7B5F-4EAF-9E34-6F95B14CE66E}" type="sibTrans" cxnId="{5555FD83-5724-49D4-86DA-88D7689CBB77}">
      <dgm:prSet/>
      <dgm:spPr/>
      <dgm:t>
        <a:bodyPr/>
        <a:lstStyle/>
        <a:p>
          <a:endParaRPr lang="en-US"/>
        </a:p>
      </dgm:t>
    </dgm:pt>
    <dgm:pt modelId="{0F96CC8E-B79C-4852-A310-6E496D2FD15F}">
      <dgm:prSet/>
      <dgm:spPr/>
      <dgm:t>
        <a:bodyPr/>
        <a:lstStyle/>
        <a:p>
          <a:r>
            <a:rPr lang="en-US" b="1"/>
            <a:t>Then Requests: </a:t>
          </a:r>
          <a:r>
            <a:rPr lang="en-US"/>
            <a:t>Remote computer access, Payment for repairs  </a:t>
          </a:r>
        </a:p>
      </dgm:t>
    </dgm:pt>
    <dgm:pt modelId="{EFB59971-F87D-45B3-8F43-C1411D90A70A}" type="parTrans" cxnId="{83619E9D-B1C7-44F2-9C5F-1B30FAA2A595}">
      <dgm:prSet/>
      <dgm:spPr/>
      <dgm:t>
        <a:bodyPr/>
        <a:lstStyle/>
        <a:p>
          <a:endParaRPr lang="en-US"/>
        </a:p>
      </dgm:t>
    </dgm:pt>
    <dgm:pt modelId="{98B4143F-765C-4C68-AC11-96CDCBF20D73}" type="sibTrans" cxnId="{83619E9D-B1C7-44F2-9C5F-1B30FAA2A595}">
      <dgm:prSet/>
      <dgm:spPr/>
      <dgm:t>
        <a:bodyPr/>
        <a:lstStyle/>
        <a:p>
          <a:endParaRPr lang="en-US"/>
        </a:p>
      </dgm:t>
    </dgm:pt>
    <dgm:pt modelId="{E5E4020B-DF9A-4CAA-BFF3-CA8857ED58A4}">
      <dgm:prSet/>
      <dgm:spPr/>
      <dgm:t>
        <a:bodyPr/>
        <a:lstStyle/>
        <a:p>
          <a:r>
            <a:rPr lang="en-US" b="1" dirty="0"/>
            <a:t>Consequences: </a:t>
          </a:r>
          <a:r>
            <a:rPr lang="en-US" dirty="0"/>
            <a:t>Stolen passwords, bank account access, identity theft </a:t>
          </a:r>
        </a:p>
      </dgm:t>
    </dgm:pt>
    <dgm:pt modelId="{76043A79-04F8-48DC-9729-09F03CF4E541}" type="parTrans" cxnId="{FC57F389-B330-4529-AF69-18C1112BD86B}">
      <dgm:prSet/>
      <dgm:spPr/>
      <dgm:t>
        <a:bodyPr/>
        <a:lstStyle/>
        <a:p>
          <a:endParaRPr lang="en-US"/>
        </a:p>
      </dgm:t>
    </dgm:pt>
    <dgm:pt modelId="{E3167110-99A7-47C7-8E0B-99A8CBE308F7}" type="sibTrans" cxnId="{FC57F389-B330-4529-AF69-18C1112BD86B}">
      <dgm:prSet/>
      <dgm:spPr/>
      <dgm:t>
        <a:bodyPr/>
        <a:lstStyle/>
        <a:p>
          <a:endParaRPr lang="en-US"/>
        </a:p>
      </dgm:t>
    </dgm:pt>
    <dgm:pt modelId="{82B93EC1-1FB7-5545-BE21-9B0276F8DCA6}" type="pres">
      <dgm:prSet presAssocID="{7D995AE2-0C34-4173-8B8B-2B5F26A1C8BE}" presName="linear" presStyleCnt="0">
        <dgm:presLayoutVars>
          <dgm:animLvl val="lvl"/>
          <dgm:resizeHandles val="exact"/>
        </dgm:presLayoutVars>
      </dgm:prSet>
      <dgm:spPr/>
    </dgm:pt>
    <dgm:pt modelId="{CC598868-ACB8-B143-AC16-8F5B44820B66}" type="pres">
      <dgm:prSet presAssocID="{56F6FA65-DBA5-49E1-A46C-A0C39C61A911}" presName="parentText" presStyleLbl="node1" presStyleIdx="0" presStyleCnt="5" custLinFactNeighborX="-23" custLinFactNeighborY="-66982">
        <dgm:presLayoutVars>
          <dgm:chMax val="0"/>
          <dgm:bulletEnabled val="1"/>
        </dgm:presLayoutVars>
      </dgm:prSet>
      <dgm:spPr/>
    </dgm:pt>
    <dgm:pt modelId="{1ED4F5D7-B9F9-EA4C-90D5-6EDAC832CAE9}" type="pres">
      <dgm:prSet presAssocID="{9FF2B5A7-BD55-4C71-AAE6-7FABE92507CC}" presName="spacer" presStyleCnt="0"/>
      <dgm:spPr/>
    </dgm:pt>
    <dgm:pt modelId="{E5FDA411-DCAF-F849-AC27-40D3112397FF}" type="pres">
      <dgm:prSet presAssocID="{6FE3DDF3-E1E6-4DCC-A0E3-D69F1FFBE3B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A4E91CA-8376-A541-8D91-31E191B9E932}" type="pres">
      <dgm:prSet presAssocID="{9E306A1E-65D3-4AA6-A85A-AEEAAA210807}" presName="spacer" presStyleCnt="0"/>
      <dgm:spPr/>
    </dgm:pt>
    <dgm:pt modelId="{6DDB4108-0C8A-C047-8C66-91566CB2D02F}" type="pres">
      <dgm:prSet presAssocID="{93309281-115F-44F2-8205-B62F13EB8AE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D080D23-1930-BF48-8992-FC1D23393DF2}" type="pres">
      <dgm:prSet presAssocID="{90A816CC-7B5F-4EAF-9E34-6F95B14CE66E}" presName="spacer" presStyleCnt="0"/>
      <dgm:spPr/>
    </dgm:pt>
    <dgm:pt modelId="{D68E395B-1EED-D042-BA2B-DDDDE380AC05}" type="pres">
      <dgm:prSet presAssocID="{0F96CC8E-B79C-4852-A310-6E496D2FD15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7ED53EC-1268-184A-A5EA-C84D1F077A28}" type="pres">
      <dgm:prSet presAssocID="{98B4143F-765C-4C68-AC11-96CDCBF20D73}" presName="spacer" presStyleCnt="0"/>
      <dgm:spPr/>
    </dgm:pt>
    <dgm:pt modelId="{4F066D33-15F4-7C43-BE45-A7C2ECF9999C}" type="pres">
      <dgm:prSet presAssocID="{E5E4020B-DF9A-4CAA-BFF3-CA8857ED58A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B3F8239-339D-844F-B5D3-EC10F1C232D7}" type="presOf" srcId="{7D995AE2-0C34-4173-8B8B-2B5F26A1C8BE}" destId="{82B93EC1-1FB7-5545-BE21-9B0276F8DCA6}" srcOrd="0" destOrd="0" presId="urn:microsoft.com/office/officeart/2005/8/layout/vList2"/>
    <dgm:cxn modelId="{D463B243-42C2-2148-9FB1-6FD885F6750B}" type="presOf" srcId="{93309281-115F-44F2-8205-B62F13EB8AE1}" destId="{6DDB4108-0C8A-C047-8C66-91566CB2D02F}" srcOrd="0" destOrd="0" presId="urn:microsoft.com/office/officeart/2005/8/layout/vList2"/>
    <dgm:cxn modelId="{E5E03747-2F97-40BF-A57C-5D0B370B095E}" srcId="{7D995AE2-0C34-4173-8B8B-2B5F26A1C8BE}" destId="{6FE3DDF3-E1E6-4DCC-A0E3-D69F1FFBE3BF}" srcOrd="1" destOrd="0" parTransId="{9A62384A-41E9-4CD6-8EE5-BA950799669A}" sibTransId="{9E306A1E-65D3-4AA6-A85A-AEEAAA210807}"/>
    <dgm:cxn modelId="{B1161657-914C-420C-9E75-4C583D2844CD}" srcId="{7D995AE2-0C34-4173-8B8B-2B5F26A1C8BE}" destId="{56F6FA65-DBA5-49E1-A46C-A0C39C61A911}" srcOrd="0" destOrd="0" parTransId="{028C9546-1ACD-44AA-B3B0-9E41483922C0}" sibTransId="{9FF2B5A7-BD55-4C71-AAE6-7FABE92507CC}"/>
    <dgm:cxn modelId="{DA0A8970-E653-B944-87E3-89A19EAE0515}" type="presOf" srcId="{0F96CC8E-B79C-4852-A310-6E496D2FD15F}" destId="{D68E395B-1EED-D042-BA2B-DDDDE380AC05}" srcOrd="0" destOrd="0" presId="urn:microsoft.com/office/officeart/2005/8/layout/vList2"/>
    <dgm:cxn modelId="{5555FD83-5724-49D4-86DA-88D7689CBB77}" srcId="{7D995AE2-0C34-4173-8B8B-2B5F26A1C8BE}" destId="{93309281-115F-44F2-8205-B62F13EB8AE1}" srcOrd="2" destOrd="0" parTransId="{4775D35C-7287-4D49-92CD-09233891B07B}" sibTransId="{90A816CC-7B5F-4EAF-9E34-6F95B14CE66E}"/>
    <dgm:cxn modelId="{FC57F389-B330-4529-AF69-18C1112BD86B}" srcId="{7D995AE2-0C34-4173-8B8B-2B5F26A1C8BE}" destId="{E5E4020B-DF9A-4CAA-BFF3-CA8857ED58A4}" srcOrd="4" destOrd="0" parTransId="{76043A79-04F8-48DC-9729-09F03CF4E541}" sibTransId="{E3167110-99A7-47C7-8E0B-99A8CBE308F7}"/>
    <dgm:cxn modelId="{83619E9D-B1C7-44F2-9C5F-1B30FAA2A595}" srcId="{7D995AE2-0C34-4173-8B8B-2B5F26A1C8BE}" destId="{0F96CC8E-B79C-4852-A310-6E496D2FD15F}" srcOrd="3" destOrd="0" parTransId="{EFB59971-F87D-45B3-8F43-C1411D90A70A}" sibTransId="{98B4143F-765C-4C68-AC11-96CDCBF20D73}"/>
    <dgm:cxn modelId="{FBA689A8-543A-F946-BB79-AFAFA5761A79}" type="presOf" srcId="{E5E4020B-DF9A-4CAA-BFF3-CA8857ED58A4}" destId="{4F066D33-15F4-7C43-BE45-A7C2ECF9999C}" srcOrd="0" destOrd="0" presId="urn:microsoft.com/office/officeart/2005/8/layout/vList2"/>
    <dgm:cxn modelId="{D9866DE6-E1C9-4C4A-8556-0F6EBE19C47D}" type="presOf" srcId="{6FE3DDF3-E1E6-4DCC-A0E3-D69F1FFBE3BF}" destId="{E5FDA411-DCAF-F849-AC27-40D3112397FF}" srcOrd="0" destOrd="0" presId="urn:microsoft.com/office/officeart/2005/8/layout/vList2"/>
    <dgm:cxn modelId="{C9F680E6-41B3-8142-A571-C425A8332CEE}" type="presOf" srcId="{56F6FA65-DBA5-49E1-A46C-A0C39C61A911}" destId="{CC598868-ACB8-B143-AC16-8F5B44820B66}" srcOrd="0" destOrd="0" presId="urn:microsoft.com/office/officeart/2005/8/layout/vList2"/>
    <dgm:cxn modelId="{F41DB1E3-0A52-F747-B48D-96BA22EE311D}" type="presParOf" srcId="{82B93EC1-1FB7-5545-BE21-9B0276F8DCA6}" destId="{CC598868-ACB8-B143-AC16-8F5B44820B66}" srcOrd="0" destOrd="0" presId="urn:microsoft.com/office/officeart/2005/8/layout/vList2"/>
    <dgm:cxn modelId="{3CCC2094-32C0-7640-BB37-111B014C40F3}" type="presParOf" srcId="{82B93EC1-1FB7-5545-BE21-9B0276F8DCA6}" destId="{1ED4F5D7-B9F9-EA4C-90D5-6EDAC832CAE9}" srcOrd="1" destOrd="0" presId="urn:microsoft.com/office/officeart/2005/8/layout/vList2"/>
    <dgm:cxn modelId="{25E37348-8349-CD44-BDBA-7E572C782B00}" type="presParOf" srcId="{82B93EC1-1FB7-5545-BE21-9B0276F8DCA6}" destId="{E5FDA411-DCAF-F849-AC27-40D3112397FF}" srcOrd="2" destOrd="0" presId="urn:microsoft.com/office/officeart/2005/8/layout/vList2"/>
    <dgm:cxn modelId="{6ADBA0F2-73D2-C149-8957-6DE7F3016EF3}" type="presParOf" srcId="{82B93EC1-1FB7-5545-BE21-9B0276F8DCA6}" destId="{CA4E91CA-8376-A541-8D91-31E191B9E932}" srcOrd="3" destOrd="0" presId="urn:microsoft.com/office/officeart/2005/8/layout/vList2"/>
    <dgm:cxn modelId="{1C8516C7-4A2D-0F42-B7F3-1C423AEEF18D}" type="presParOf" srcId="{82B93EC1-1FB7-5545-BE21-9B0276F8DCA6}" destId="{6DDB4108-0C8A-C047-8C66-91566CB2D02F}" srcOrd="4" destOrd="0" presId="urn:microsoft.com/office/officeart/2005/8/layout/vList2"/>
    <dgm:cxn modelId="{5F56DC56-07BC-F248-94CD-CA31314EE882}" type="presParOf" srcId="{82B93EC1-1FB7-5545-BE21-9B0276F8DCA6}" destId="{ED080D23-1930-BF48-8992-FC1D23393DF2}" srcOrd="5" destOrd="0" presId="urn:microsoft.com/office/officeart/2005/8/layout/vList2"/>
    <dgm:cxn modelId="{274A2DEC-48FB-D140-B78F-3FC2FD508CB4}" type="presParOf" srcId="{82B93EC1-1FB7-5545-BE21-9B0276F8DCA6}" destId="{D68E395B-1EED-D042-BA2B-DDDDE380AC05}" srcOrd="6" destOrd="0" presId="urn:microsoft.com/office/officeart/2005/8/layout/vList2"/>
    <dgm:cxn modelId="{A5D55BD5-946C-D144-9966-542414B2571A}" type="presParOf" srcId="{82B93EC1-1FB7-5545-BE21-9B0276F8DCA6}" destId="{F7ED53EC-1268-184A-A5EA-C84D1F077A28}" srcOrd="7" destOrd="0" presId="urn:microsoft.com/office/officeart/2005/8/layout/vList2"/>
    <dgm:cxn modelId="{3A133A40-406C-C14C-AA44-88922E32138E}" type="presParOf" srcId="{82B93EC1-1FB7-5545-BE21-9B0276F8DCA6}" destId="{4F066D33-15F4-7C43-BE45-A7C2ECF9999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483B10-7403-4A50-8307-BF48C692763A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DC317EC-E75E-4FD8-92EA-83436ECD5140}">
      <dgm:prSet custT="1"/>
      <dgm:spPr/>
      <dgm:t>
        <a:bodyPr/>
        <a:lstStyle/>
        <a:p>
          <a:r>
            <a:rPr lang="en-US" sz="2400" b="1" dirty="0">
              <a:solidFill>
                <a:schemeClr val="tx1"/>
              </a:solidFill>
            </a:rPr>
            <a:t>Process</a:t>
          </a:r>
        </a:p>
      </dgm:t>
    </dgm:pt>
    <dgm:pt modelId="{7540B69D-B6E5-4335-B76D-52B43382BB02}" type="parTrans" cxnId="{851C529B-A6FB-4518-B02C-F3324182116A}">
      <dgm:prSet/>
      <dgm:spPr/>
      <dgm:t>
        <a:bodyPr/>
        <a:lstStyle/>
        <a:p>
          <a:endParaRPr lang="en-US"/>
        </a:p>
      </dgm:t>
    </dgm:pt>
    <dgm:pt modelId="{60CAAFEF-5E26-4C88-868C-C7ED6D07EFAB}" type="sibTrans" cxnId="{851C529B-A6FB-4518-B02C-F3324182116A}">
      <dgm:prSet/>
      <dgm:spPr/>
      <dgm:t>
        <a:bodyPr/>
        <a:lstStyle/>
        <a:p>
          <a:endParaRPr lang="en-US"/>
        </a:p>
      </dgm:t>
    </dgm:pt>
    <dgm:pt modelId="{EAE61D62-98C8-4DAB-8AB9-42F3868D2254}">
      <dgm:prSet/>
      <dgm:spPr/>
      <dgm:t>
        <a:bodyPr/>
        <a:lstStyle/>
        <a:p>
          <a:r>
            <a:rPr lang="en-US"/>
            <a:t>Relationship develops online </a:t>
          </a:r>
        </a:p>
      </dgm:t>
    </dgm:pt>
    <dgm:pt modelId="{BA6E8148-D8E3-4F16-99DE-AA81C5B47115}" type="parTrans" cxnId="{95457696-097A-45A8-8516-190074364AB5}">
      <dgm:prSet/>
      <dgm:spPr/>
      <dgm:t>
        <a:bodyPr/>
        <a:lstStyle/>
        <a:p>
          <a:endParaRPr lang="en-US"/>
        </a:p>
      </dgm:t>
    </dgm:pt>
    <dgm:pt modelId="{8528A81E-2E3A-4925-85A2-583145CF0B90}" type="sibTrans" cxnId="{95457696-097A-45A8-8516-190074364AB5}">
      <dgm:prSet/>
      <dgm:spPr/>
      <dgm:t>
        <a:bodyPr/>
        <a:lstStyle/>
        <a:p>
          <a:endParaRPr lang="en-US"/>
        </a:p>
      </dgm:t>
    </dgm:pt>
    <dgm:pt modelId="{58DF04A2-05CE-40FB-95DB-2CE260EE46EA}">
      <dgm:prSet/>
      <dgm:spPr/>
      <dgm:t>
        <a:bodyPr/>
        <a:lstStyle/>
        <a:p>
          <a:r>
            <a:rPr lang="en-US" dirty="0"/>
            <a:t>Trust is established </a:t>
          </a:r>
        </a:p>
      </dgm:t>
    </dgm:pt>
    <dgm:pt modelId="{1BAF765C-8561-4B08-A2FA-92D0CA5DF0A6}" type="parTrans" cxnId="{3C04C886-D941-45DA-BAAA-F40B7D37DBBB}">
      <dgm:prSet/>
      <dgm:spPr/>
      <dgm:t>
        <a:bodyPr/>
        <a:lstStyle/>
        <a:p>
          <a:endParaRPr lang="en-US"/>
        </a:p>
      </dgm:t>
    </dgm:pt>
    <dgm:pt modelId="{C782C0E2-F3EE-4189-A089-4525437289BA}" type="sibTrans" cxnId="{3C04C886-D941-45DA-BAAA-F40B7D37DBBB}">
      <dgm:prSet/>
      <dgm:spPr/>
      <dgm:t>
        <a:bodyPr/>
        <a:lstStyle/>
        <a:p>
          <a:endParaRPr lang="en-US"/>
        </a:p>
      </dgm:t>
    </dgm:pt>
    <dgm:pt modelId="{E13C1394-60B5-4908-8A41-7B6CEECC9C4E}">
      <dgm:prSet/>
      <dgm:spPr/>
      <dgm:t>
        <a:bodyPr/>
        <a:lstStyle/>
        <a:p>
          <a:r>
            <a:rPr lang="en-US"/>
            <a:t>Crisis occurs </a:t>
          </a:r>
        </a:p>
      </dgm:t>
    </dgm:pt>
    <dgm:pt modelId="{F820E844-D0B2-49F5-B7BD-88B468979637}" type="parTrans" cxnId="{8406807C-63D4-4C21-B752-7A9917C34973}">
      <dgm:prSet/>
      <dgm:spPr/>
      <dgm:t>
        <a:bodyPr/>
        <a:lstStyle/>
        <a:p>
          <a:endParaRPr lang="en-US"/>
        </a:p>
      </dgm:t>
    </dgm:pt>
    <dgm:pt modelId="{79E0F9CF-E5C2-43BE-8E1D-C75A72DD4152}" type="sibTrans" cxnId="{8406807C-63D4-4C21-B752-7A9917C34973}">
      <dgm:prSet/>
      <dgm:spPr/>
      <dgm:t>
        <a:bodyPr/>
        <a:lstStyle/>
        <a:p>
          <a:endParaRPr lang="en-US"/>
        </a:p>
      </dgm:t>
    </dgm:pt>
    <dgm:pt modelId="{E971C724-E48B-4DB7-86CA-46017D36D467}">
      <dgm:prSet/>
      <dgm:spPr/>
      <dgm:t>
        <a:bodyPr/>
        <a:lstStyle/>
        <a:p>
          <a:r>
            <a:rPr lang="en-US"/>
            <a:t>Money is requested </a:t>
          </a:r>
        </a:p>
      </dgm:t>
    </dgm:pt>
    <dgm:pt modelId="{C6983EB0-53FD-461B-8634-CCDB26A6880A}" type="parTrans" cxnId="{FF246AD9-A4A9-494A-8F71-0FA98BFF5CF3}">
      <dgm:prSet/>
      <dgm:spPr/>
      <dgm:t>
        <a:bodyPr/>
        <a:lstStyle/>
        <a:p>
          <a:endParaRPr lang="en-US"/>
        </a:p>
      </dgm:t>
    </dgm:pt>
    <dgm:pt modelId="{F4FA6CEF-3B99-49B5-BDAE-4BB6C6F33F90}" type="sibTrans" cxnId="{FF246AD9-A4A9-494A-8F71-0FA98BFF5CF3}">
      <dgm:prSet/>
      <dgm:spPr/>
      <dgm:t>
        <a:bodyPr/>
        <a:lstStyle/>
        <a:p>
          <a:endParaRPr lang="en-US"/>
        </a:p>
      </dgm:t>
    </dgm:pt>
    <dgm:pt modelId="{F7766E1F-E3D3-495C-A9AB-D9DCE0D46835}">
      <dgm:prSet custT="1"/>
      <dgm:spPr/>
      <dgm:t>
        <a:bodyPr/>
        <a:lstStyle/>
        <a:p>
          <a:r>
            <a:rPr lang="en-US" sz="2400" b="1" dirty="0">
              <a:solidFill>
                <a:schemeClr val="tx1"/>
              </a:solidFill>
            </a:rPr>
            <a:t>Common Excuses</a:t>
          </a:r>
          <a:endParaRPr lang="en-US" sz="2400" dirty="0">
            <a:solidFill>
              <a:schemeClr val="tx1"/>
            </a:solidFill>
          </a:endParaRPr>
        </a:p>
      </dgm:t>
    </dgm:pt>
    <dgm:pt modelId="{5A2C5047-312E-493B-A398-69AD81E6D08F}" type="parTrans" cxnId="{B2681CAA-F961-42C1-B8D0-524700BB5577}">
      <dgm:prSet/>
      <dgm:spPr/>
      <dgm:t>
        <a:bodyPr/>
        <a:lstStyle/>
        <a:p>
          <a:endParaRPr lang="en-US"/>
        </a:p>
      </dgm:t>
    </dgm:pt>
    <dgm:pt modelId="{70A58A76-0533-44F9-BA2F-18B69AD83BA4}" type="sibTrans" cxnId="{B2681CAA-F961-42C1-B8D0-524700BB5577}">
      <dgm:prSet/>
      <dgm:spPr/>
      <dgm:t>
        <a:bodyPr/>
        <a:lstStyle/>
        <a:p>
          <a:endParaRPr lang="en-US"/>
        </a:p>
      </dgm:t>
    </dgm:pt>
    <dgm:pt modelId="{6CB86D39-E8E8-46FF-A2FF-85FC5B36E19A}">
      <dgm:prSet/>
      <dgm:spPr/>
      <dgm:t>
        <a:bodyPr/>
        <a:lstStyle/>
        <a:p>
          <a:r>
            <a:rPr lang="en-US"/>
            <a:t>Medical emergency </a:t>
          </a:r>
        </a:p>
      </dgm:t>
    </dgm:pt>
    <dgm:pt modelId="{912738D1-9122-4B39-991B-15ED6EAA613E}" type="parTrans" cxnId="{481AA231-2D57-4D0D-9F70-F89E8E6E6B9E}">
      <dgm:prSet/>
      <dgm:spPr/>
      <dgm:t>
        <a:bodyPr/>
        <a:lstStyle/>
        <a:p>
          <a:endParaRPr lang="en-US"/>
        </a:p>
      </dgm:t>
    </dgm:pt>
    <dgm:pt modelId="{8CA6FE7B-EA2B-423E-A170-086629A4AB47}" type="sibTrans" cxnId="{481AA231-2D57-4D0D-9F70-F89E8E6E6B9E}">
      <dgm:prSet/>
      <dgm:spPr/>
      <dgm:t>
        <a:bodyPr/>
        <a:lstStyle/>
        <a:p>
          <a:endParaRPr lang="en-US"/>
        </a:p>
      </dgm:t>
    </dgm:pt>
    <dgm:pt modelId="{BCF8AAEC-6CC6-48A0-B92C-4BA75C64D831}">
      <dgm:prSet/>
      <dgm:spPr/>
      <dgm:t>
        <a:bodyPr/>
        <a:lstStyle/>
        <a:p>
          <a:r>
            <a:rPr lang="en-US"/>
            <a:t>Travel expenses </a:t>
          </a:r>
        </a:p>
      </dgm:t>
    </dgm:pt>
    <dgm:pt modelId="{053E0B10-F934-4A2C-8097-772018A98697}" type="parTrans" cxnId="{150BD261-F24C-4ED1-9B26-CC0045385569}">
      <dgm:prSet/>
      <dgm:spPr/>
      <dgm:t>
        <a:bodyPr/>
        <a:lstStyle/>
        <a:p>
          <a:endParaRPr lang="en-US"/>
        </a:p>
      </dgm:t>
    </dgm:pt>
    <dgm:pt modelId="{A07621EF-4DC1-45A2-84D1-3136148305D6}" type="sibTrans" cxnId="{150BD261-F24C-4ED1-9B26-CC0045385569}">
      <dgm:prSet/>
      <dgm:spPr/>
      <dgm:t>
        <a:bodyPr/>
        <a:lstStyle/>
        <a:p>
          <a:endParaRPr lang="en-US"/>
        </a:p>
      </dgm:t>
    </dgm:pt>
    <dgm:pt modelId="{4D913068-C852-424E-8444-9D0E7EB19E0E}">
      <dgm:prSet/>
      <dgm:spPr/>
      <dgm:t>
        <a:bodyPr/>
        <a:lstStyle/>
        <a:p>
          <a:r>
            <a:rPr lang="en-US"/>
            <a:t>Business problem </a:t>
          </a:r>
        </a:p>
      </dgm:t>
    </dgm:pt>
    <dgm:pt modelId="{08D8D940-4ACF-4D5F-9AF0-E7CA8722F8AD}" type="parTrans" cxnId="{80159115-B8AB-4079-B315-A4E58F687335}">
      <dgm:prSet/>
      <dgm:spPr/>
      <dgm:t>
        <a:bodyPr/>
        <a:lstStyle/>
        <a:p>
          <a:endParaRPr lang="en-US"/>
        </a:p>
      </dgm:t>
    </dgm:pt>
    <dgm:pt modelId="{BFF3D254-CEE4-44E3-B1BA-FF7173CA96C6}" type="sibTrans" cxnId="{80159115-B8AB-4079-B315-A4E58F687335}">
      <dgm:prSet/>
      <dgm:spPr/>
      <dgm:t>
        <a:bodyPr/>
        <a:lstStyle/>
        <a:p>
          <a:endParaRPr lang="en-US"/>
        </a:p>
      </dgm:t>
    </dgm:pt>
    <dgm:pt modelId="{3451A487-ED81-44CF-A62A-7FD293EC0FDF}">
      <dgm:prSet/>
      <dgm:spPr/>
      <dgm:t>
        <a:bodyPr/>
        <a:lstStyle/>
        <a:p>
          <a:r>
            <a:rPr lang="en-US"/>
            <a:t>Military deployment issue </a:t>
          </a:r>
        </a:p>
      </dgm:t>
    </dgm:pt>
    <dgm:pt modelId="{0F2844F6-6E12-46C3-83EB-9753E630CD25}" type="parTrans" cxnId="{C6B8508E-9902-446E-883E-361765E4C9ED}">
      <dgm:prSet/>
      <dgm:spPr/>
      <dgm:t>
        <a:bodyPr/>
        <a:lstStyle/>
        <a:p>
          <a:endParaRPr lang="en-US"/>
        </a:p>
      </dgm:t>
    </dgm:pt>
    <dgm:pt modelId="{683B49BE-9DBF-4BEF-AF3C-845C51919592}" type="sibTrans" cxnId="{C6B8508E-9902-446E-883E-361765E4C9ED}">
      <dgm:prSet/>
      <dgm:spPr/>
      <dgm:t>
        <a:bodyPr/>
        <a:lstStyle/>
        <a:p>
          <a:endParaRPr lang="en-US"/>
        </a:p>
      </dgm:t>
    </dgm:pt>
    <dgm:pt modelId="{2A2454C6-B1B2-40AF-A9EB-52599BE58353}">
      <dgm:prSet custT="1"/>
      <dgm:spPr/>
      <dgm:t>
        <a:bodyPr/>
        <a:lstStyle/>
        <a:p>
          <a:pPr algn="l"/>
          <a:r>
            <a:rPr lang="en-US" sz="2400" b="1" dirty="0">
              <a:solidFill>
                <a:schemeClr val="tx1"/>
              </a:solidFill>
            </a:rPr>
            <a:t>Reality: </a:t>
          </a:r>
          <a:r>
            <a:rPr lang="en-US" sz="1600" dirty="0"/>
            <a:t>Significant financial loss over time.</a:t>
          </a:r>
        </a:p>
      </dgm:t>
    </dgm:pt>
    <dgm:pt modelId="{288219DC-6BAE-4E29-BFAB-8EAA4F6CF4F7}" type="parTrans" cxnId="{B23F2B36-79EA-4A07-94D5-98C4CFF189CC}">
      <dgm:prSet/>
      <dgm:spPr/>
      <dgm:t>
        <a:bodyPr/>
        <a:lstStyle/>
        <a:p>
          <a:endParaRPr lang="en-US"/>
        </a:p>
      </dgm:t>
    </dgm:pt>
    <dgm:pt modelId="{3F28EFFC-7AF1-43AB-BABC-51D1FDC293DC}" type="sibTrans" cxnId="{B23F2B36-79EA-4A07-94D5-98C4CFF189CC}">
      <dgm:prSet/>
      <dgm:spPr/>
      <dgm:t>
        <a:bodyPr/>
        <a:lstStyle/>
        <a:p>
          <a:endParaRPr lang="en-US"/>
        </a:p>
      </dgm:t>
    </dgm:pt>
    <dgm:pt modelId="{039C4375-7347-3F40-82BE-29E5A5BC118B}" type="pres">
      <dgm:prSet presAssocID="{CE483B10-7403-4A50-8307-BF48C692763A}" presName="Name0" presStyleCnt="0">
        <dgm:presLayoutVars>
          <dgm:dir/>
          <dgm:resizeHandles val="exact"/>
        </dgm:presLayoutVars>
      </dgm:prSet>
      <dgm:spPr/>
    </dgm:pt>
    <dgm:pt modelId="{42E2DF0B-DF75-624B-AC33-F52FC4C2C87A}" type="pres">
      <dgm:prSet presAssocID="{3DC317EC-E75E-4FD8-92EA-83436ECD5140}" presName="node" presStyleLbl="node1" presStyleIdx="0" presStyleCnt="11">
        <dgm:presLayoutVars>
          <dgm:bulletEnabled val="1"/>
        </dgm:presLayoutVars>
      </dgm:prSet>
      <dgm:spPr/>
    </dgm:pt>
    <dgm:pt modelId="{880777B3-83D6-804A-A444-E53504764A60}" type="pres">
      <dgm:prSet presAssocID="{60CAAFEF-5E26-4C88-868C-C7ED6D07EFAB}" presName="sibTrans" presStyleLbl="sibTrans1D1" presStyleIdx="0" presStyleCnt="10"/>
      <dgm:spPr/>
    </dgm:pt>
    <dgm:pt modelId="{D2AF1AA3-4380-FF40-8BA7-D5C282D20D86}" type="pres">
      <dgm:prSet presAssocID="{60CAAFEF-5E26-4C88-868C-C7ED6D07EFAB}" presName="connectorText" presStyleLbl="sibTrans1D1" presStyleIdx="0" presStyleCnt="10"/>
      <dgm:spPr/>
    </dgm:pt>
    <dgm:pt modelId="{4A3755F8-AFC9-5D49-8A54-14C076D28BCD}" type="pres">
      <dgm:prSet presAssocID="{EAE61D62-98C8-4DAB-8AB9-42F3868D2254}" presName="node" presStyleLbl="node1" presStyleIdx="1" presStyleCnt="11">
        <dgm:presLayoutVars>
          <dgm:bulletEnabled val="1"/>
        </dgm:presLayoutVars>
      </dgm:prSet>
      <dgm:spPr/>
    </dgm:pt>
    <dgm:pt modelId="{08AFC87A-512E-1343-B805-025B0A521D43}" type="pres">
      <dgm:prSet presAssocID="{8528A81E-2E3A-4925-85A2-583145CF0B90}" presName="sibTrans" presStyleLbl="sibTrans1D1" presStyleIdx="1" presStyleCnt="10"/>
      <dgm:spPr/>
    </dgm:pt>
    <dgm:pt modelId="{3B789AC3-51F5-D14F-A938-717E6F82DF2E}" type="pres">
      <dgm:prSet presAssocID="{8528A81E-2E3A-4925-85A2-583145CF0B90}" presName="connectorText" presStyleLbl="sibTrans1D1" presStyleIdx="1" presStyleCnt="10"/>
      <dgm:spPr/>
    </dgm:pt>
    <dgm:pt modelId="{CD147DCD-BDBD-FF4E-988F-C377837C60B0}" type="pres">
      <dgm:prSet presAssocID="{58DF04A2-05CE-40FB-95DB-2CE260EE46EA}" presName="node" presStyleLbl="node1" presStyleIdx="2" presStyleCnt="11">
        <dgm:presLayoutVars>
          <dgm:bulletEnabled val="1"/>
        </dgm:presLayoutVars>
      </dgm:prSet>
      <dgm:spPr/>
    </dgm:pt>
    <dgm:pt modelId="{F3486649-B440-4143-9DCE-034386048700}" type="pres">
      <dgm:prSet presAssocID="{C782C0E2-F3EE-4189-A089-4525437289BA}" presName="sibTrans" presStyleLbl="sibTrans1D1" presStyleIdx="2" presStyleCnt="10"/>
      <dgm:spPr/>
    </dgm:pt>
    <dgm:pt modelId="{EC11D5F7-9117-AE42-8E26-108A3BA478DE}" type="pres">
      <dgm:prSet presAssocID="{C782C0E2-F3EE-4189-A089-4525437289BA}" presName="connectorText" presStyleLbl="sibTrans1D1" presStyleIdx="2" presStyleCnt="10"/>
      <dgm:spPr/>
    </dgm:pt>
    <dgm:pt modelId="{893012B3-081A-CF4B-B964-D527E146CD2C}" type="pres">
      <dgm:prSet presAssocID="{E13C1394-60B5-4908-8A41-7B6CEECC9C4E}" presName="node" presStyleLbl="node1" presStyleIdx="3" presStyleCnt="11">
        <dgm:presLayoutVars>
          <dgm:bulletEnabled val="1"/>
        </dgm:presLayoutVars>
      </dgm:prSet>
      <dgm:spPr/>
    </dgm:pt>
    <dgm:pt modelId="{8E19A791-0593-0643-8E15-C38E6B129880}" type="pres">
      <dgm:prSet presAssocID="{79E0F9CF-E5C2-43BE-8E1D-C75A72DD4152}" presName="sibTrans" presStyleLbl="sibTrans1D1" presStyleIdx="3" presStyleCnt="10"/>
      <dgm:spPr/>
    </dgm:pt>
    <dgm:pt modelId="{B0AEC9AA-11FA-FA47-B2FB-DF7EE276951A}" type="pres">
      <dgm:prSet presAssocID="{79E0F9CF-E5C2-43BE-8E1D-C75A72DD4152}" presName="connectorText" presStyleLbl="sibTrans1D1" presStyleIdx="3" presStyleCnt="10"/>
      <dgm:spPr/>
    </dgm:pt>
    <dgm:pt modelId="{B024F0D4-448A-E341-9980-A9163A3FC794}" type="pres">
      <dgm:prSet presAssocID="{E971C724-E48B-4DB7-86CA-46017D36D467}" presName="node" presStyleLbl="node1" presStyleIdx="4" presStyleCnt="11">
        <dgm:presLayoutVars>
          <dgm:bulletEnabled val="1"/>
        </dgm:presLayoutVars>
      </dgm:prSet>
      <dgm:spPr/>
    </dgm:pt>
    <dgm:pt modelId="{1FE1569C-6A46-A34F-9DE6-621C68728783}" type="pres">
      <dgm:prSet presAssocID="{F4FA6CEF-3B99-49B5-BDAE-4BB6C6F33F90}" presName="sibTrans" presStyleLbl="sibTrans1D1" presStyleIdx="4" presStyleCnt="10"/>
      <dgm:spPr/>
    </dgm:pt>
    <dgm:pt modelId="{4FC6D62B-5963-0B49-BF43-1E013626F2C2}" type="pres">
      <dgm:prSet presAssocID="{F4FA6CEF-3B99-49B5-BDAE-4BB6C6F33F90}" presName="connectorText" presStyleLbl="sibTrans1D1" presStyleIdx="4" presStyleCnt="10"/>
      <dgm:spPr/>
    </dgm:pt>
    <dgm:pt modelId="{3F7FB77E-F9F4-3940-ABE7-BA81FDA94AB9}" type="pres">
      <dgm:prSet presAssocID="{F7766E1F-E3D3-495C-A9AB-D9DCE0D46835}" presName="node" presStyleLbl="node1" presStyleIdx="5" presStyleCnt="11">
        <dgm:presLayoutVars>
          <dgm:bulletEnabled val="1"/>
        </dgm:presLayoutVars>
      </dgm:prSet>
      <dgm:spPr/>
    </dgm:pt>
    <dgm:pt modelId="{C91346E4-DA55-A643-AE76-98E105753522}" type="pres">
      <dgm:prSet presAssocID="{70A58A76-0533-44F9-BA2F-18B69AD83BA4}" presName="sibTrans" presStyleLbl="sibTrans1D1" presStyleIdx="5" presStyleCnt="10"/>
      <dgm:spPr/>
    </dgm:pt>
    <dgm:pt modelId="{318FED0C-E17E-C24C-842D-35B30638CBEE}" type="pres">
      <dgm:prSet presAssocID="{70A58A76-0533-44F9-BA2F-18B69AD83BA4}" presName="connectorText" presStyleLbl="sibTrans1D1" presStyleIdx="5" presStyleCnt="10"/>
      <dgm:spPr/>
    </dgm:pt>
    <dgm:pt modelId="{BECDFEAA-E2AE-8C49-87AB-0BC521B2F989}" type="pres">
      <dgm:prSet presAssocID="{6CB86D39-E8E8-46FF-A2FF-85FC5B36E19A}" presName="node" presStyleLbl="node1" presStyleIdx="6" presStyleCnt="11">
        <dgm:presLayoutVars>
          <dgm:bulletEnabled val="1"/>
        </dgm:presLayoutVars>
      </dgm:prSet>
      <dgm:spPr/>
    </dgm:pt>
    <dgm:pt modelId="{CF2FA540-2165-D149-98F2-2DB96EAFD707}" type="pres">
      <dgm:prSet presAssocID="{8CA6FE7B-EA2B-423E-A170-086629A4AB47}" presName="sibTrans" presStyleLbl="sibTrans1D1" presStyleIdx="6" presStyleCnt="10"/>
      <dgm:spPr/>
    </dgm:pt>
    <dgm:pt modelId="{71AF34FD-1178-934C-BD7C-E389363871CA}" type="pres">
      <dgm:prSet presAssocID="{8CA6FE7B-EA2B-423E-A170-086629A4AB47}" presName="connectorText" presStyleLbl="sibTrans1D1" presStyleIdx="6" presStyleCnt="10"/>
      <dgm:spPr/>
    </dgm:pt>
    <dgm:pt modelId="{DCC4C5C9-CF4F-B046-A873-B12379F74529}" type="pres">
      <dgm:prSet presAssocID="{BCF8AAEC-6CC6-48A0-B92C-4BA75C64D831}" presName="node" presStyleLbl="node1" presStyleIdx="7" presStyleCnt="11">
        <dgm:presLayoutVars>
          <dgm:bulletEnabled val="1"/>
        </dgm:presLayoutVars>
      </dgm:prSet>
      <dgm:spPr/>
    </dgm:pt>
    <dgm:pt modelId="{C65D42A7-97F4-BC48-908D-7FB37C1DA057}" type="pres">
      <dgm:prSet presAssocID="{A07621EF-4DC1-45A2-84D1-3136148305D6}" presName="sibTrans" presStyleLbl="sibTrans1D1" presStyleIdx="7" presStyleCnt="10"/>
      <dgm:spPr/>
    </dgm:pt>
    <dgm:pt modelId="{ABB515A9-79F6-2846-A0CE-3E773418A0AE}" type="pres">
      <dgm:prSet presAssocID="{A07621EF-4DC1-45A2-84D1-3136148305D6}" presName="connectorText" presStyleLbl="sibTrans1D1" presStyleIdx="7" presStyleCnt="10"/>
      <dgm:spPr/>
    </dgm:pt>
    <dgm:pt modelId="{8C8B4E33-73C2-9F47-A431-B886A52DB155}" type="pres">
      <dgm:prSet presAssocID="{4D913068-C852-424E-8444-9D0E7EB19E0E}" presName="node" presStyleLbl="node1" presStyleIdx="8" presStyleCnt="11">
        <dgm:presLayoutVars>
          <dgm:bulletEnabled val="1"/>
        </dgm:presLayoutVars>
      </dgm:prSet>
      <dgm:spPr/>
    </dgm:pt>
    <dgm:pt modelId="{77713C07-2225-074C-ABF1-3270058B1EA1}" type="pres">
      <dgm:prSet presAssocID="{BFF3D254-CEE4-44E3-B1BA-FF7173CA96C6}" presName="sibTrans" presStyleLbl="sibTrans1D1" presStyleIdx="8" presStyleCnt="10"/>
      <dgm:spPr/>
    </dgm:pt>
    <dgm:pt modelId="{FFC11849-0C08-2F49-8EFE-1C18C0704F96}" type="pres">
      <dgm:prSet presAssocID="{BFF3D254-CEE4-44E3-B1BA-FF7173CA96C6}" presName="connectorText" presStyleLbl="sibTrans1D1" presStyleIdx="8" presStyleCnt="10"/>
      <dgm:spPr/>
    </dgm:pt>
    <dgm:pt modelId="{80C06165-40FB-B049-AFED-D64CC8EFE0DD}" type="pres">
      <dgm:prSet presAssocID="{3451A487-ED81-44CF-A62A-7FD293EC0FDF}" presName="node" presStyleLbl="node1" presStyleIdx="9" presStyleCnt="11">
        <dgm:presLayoutVars>
          <dgm:bulletEnabled val="1"/>
        </dgm:presLayoutVars>
      </dgm:prSet>
      <dgm:spPr/>
    </dgm:pt>
    <dgm:pt modelId="{F72F0E65-9B8C-DE49-91C2-F1F525ABE3EC}" type="pres">
      <dgm:prSet presAssocID="{683B49BE-9DBF-4BEF-AF3C-845C51919592}" presName="sibTrans" presStyleLbl="sibTrans1D1" presStyleIdx="9" presStyleCnt="10"/>
      <dgm:spPr/>
    </dgm:pt>
    <dgm:pt modelId="{54BD6AB8-6AA9-7949-AE9E-F1E27AFE6E98}" type="pres">
      <dgm:prSet presAssocID="{683B49BE-9DBF-4BEF-AF3C-845C51919592}" presName="connectorText" presStyleLbl="sibTrans1D1" presStyleIdx="9" presStyleCnt="10"/>
      <dgm:spPr/>
    </dgm:pt>
    <dgm:pt modelId="{0F93BAC2-1E2F-8045-BA6A-A87688451B19}" type="pres">
      <dgm:prSet presAssocID="{2A2454C6-B1B2-40AF-A9EB-52599BE58353}" presName="node" presStyleLbl="node1" presStyleIdx="10" presStyleCnt="11">
        <dgm:presLayoutVars>
          <dgm:bulletEnabled val="1"/>
        </dgm:presLayoutVars>
      </dgm:prSet>
      <dgm:spPr/>
    </dgm:pt>
  </dgm:ptLst>
  <dgm:cxnLst>
    <dgm:cxn modelId="{0195D010-220E-CB4F-A691-DADDEE64609C}" type="presOf" srcId="{C782C0E2-F3EE-4189-A089-4525437289BA}" destId="{F3486649-B440-4143-9DCE-034386048700}" srcOrd="0" destOrd="0" presId="urn:microsoft.com/office/officeart/2016/7/layout/RepeatingBendingProcessNew"/>
    <dgm:cxn modelId="{AAECC713-0384-6044-A0F4-B99736D89246}" type="presOf" srcId="{8528A81E-2E3A-4925-85A2-583145CF0B90}" destId="{3B789AC3-51F5-D14F-A938-717E6F82DF2E}" srcOrd="1" destOrd="0" presId="urn:microsoft.com/office/officeart/2016/7/layout/RepeatingBendingProcessNew"/>
    <dgm:cxn modelId="{80159115-B8AB-4079-B315-A4E58F687335}" srcId="{CE483B10-7403-4A50-8307-BF48C692763A}" destId="{4D913068-C852-424E-8444-9D0E7EB19E0E}" srcOrd="8" destOrd="0" parTransId="{08D8D940-4ACF-4D5F-9AF0-E7CA8722F8AD}" sibTransId="{BFF3D254-CEE4-44E3-B1BA-FF7173CA96C6}"/>
    <dgm:cxn modelId="{B04FC222-AEB4-CC48-A31C-3C2AB97F8C28}" type="presOf" srcId="{C782C0E2-F3EE-4189-A089-4525437289BA}" destId="{EC11D5F7-9117-AE42-8E26-108A3BA478DE}" srcOrd="1" destOrd="0" presId="urn:microsoft.com/office/officeart/2016/7/layout/RepeatingBendingProcessNew"/>
    <dgm:cxn modelId="{9C2D2F23-D5B9-2149-AA32-BF3028B93E20}" type="presOf" srcId="{8528A81E-2E3A-4925-85A2-583145CF0B90}" destId="{08AFC87A-512E-1343-B805-025B0A521D43}" srcOrd="0" destOrd="0" presId="urn:microsoft.com/office/officeart/2016/7/layout/RepeatingBendingProcessNew"/>
    <dgm:cxn modelId="{481AA231-2D57-4D0D-9F70-F89E8E6E6B9E}" srcId="{CE483B10-7403-4A50-8307-BF48C692763A}" destId="{6CB86D39-E8E8-46FF-A2FF-85FC5B36E19A}" srcOrd="6" destOrd="0" parTransId="{912738D1-9122-4B39-991B-15ED6EAA613E}" sibTransId="{8CA6FE7B-EA2B-423E-A170-086629A4AB47}"/>
    <dgm:cxn modelId="{B23F2B36-79EA-4A07-94D5-98C4CFF189CC}" srcId="{CE483B10-7403-4A50-8307-BF48C692763A}" destId="{2A2454C6-B1B2-40AF-A9EB-52599BE58353}" srcOrd="10" destOrd="0" parTransId="{288219DC-6BAE-4E29-BFAB-8EAA4F6CF4F7}" sibTransId="{3F28EFFC-7AF1-43AB-BABC-51D1FDC293DC}"/>
    <dgm:cxn modelId="{CA72273B-B7E1-6E48-90FA-05B28ADE9821}" type="presOf" srcId="{70A58A76-0533-44F9-BA2F-18B69AD83BA4}" destId="{C91346E4-DA55-A643-AE76-98E105753522}" srcOrd="0" destOrd="0" presId="urn:microsoft.com/office/officeart/2016/7/layout/RepeatingBendingProcessNew"/>
    <dgm:cxn modelId="{39A92542-0EBA-4F45-B8A7-88246C94BB59}" type="presOf" srcId="{EAE61D62-98C8-4DAB-8AB9-42F3868D2254}" destId="{4A3755F8-AFC9-5D49-8A54-14C076D28BCD}" srcOrd="0" destOrd="0" presId="urn:microsoft.com/office/officeart/2016/7/layout/RepeatingBendingProcessNew"/>
    <dgm:cxn modelId="{43BBA343-02CD-DD4D-A82C-B22EB263B9BB}" type="presOf" srcId="{A07621EF-4DC1-45A2-84D1-3136148305D6}" destId="{ABB515A9-79F6-2846-A0CE-3E773418A0AE}" srcOrd="1" destOrd="0" presId="urn:microsoft.com/office/officeart/2016/7/layout/RepeatingBendingProcessNew"/>
    <dgm:cxn modelId="{FD24365C-BDEA-CA41-9CAF-052CE0D00E4B}" type="presOf" srcId="{F4FA6CEF-3B99-49B5-BDAE-4BB6C6F33F90}" destId="{4FC6D62B-5963-0B49-BF43-1E013626F2C2}" srcOrd="1" destOrd="0" presId="urn:microsoft.com/office/officeart/2016/7/layout/RepeatingBendingProcessNew"/>
    <dgm:cxn modelId="{52EC0F5F-50C1-EF44-9EB6-5CAAC3983DEC}" type="presOf" srcId="{A07621EF-4DC1-45A2-84D1-3136148305D6}" destId="{C65D42A7-97F4-BC48-908D-7FB37C1DA057}" srcOrd="0" destOrd="0" presId="urn:microsoft.com/office/officeart/2016/7/layout/RepeatingBendingProcessNew"/>
    <dgm:cxn modelId="{150BD261-F24C-4ED1-9B26-CC0045385569}" srcId="{CE483B10-7403-4A50-8307-BF48C692763A}" destId="{BCF8AAEC-6CC6-48A0-B92C-4BA75C64D831}" srcOrd="7" destOrd="0" parTransId="{053E0B10-F934-4A2C-8097-772018A98697}" sibTransId="{A07621EF-4DC1-45A2-84D1-3136148305D6}"/>
    <dgm:cxn modelId="{C3BC6065-F9EB-E04F-9EAE-55D44C64785D}" type="presOf" srcId="{8CA6FE7B-EA2B-423E-A170-086629A4AB47}" destId="{71AF34FD-1178-934C-BD7C-E389363871CA}" srcOrd="1" destOrd="0" presId="urn:microsoft.com/office/officeart/2016/7/layout/RepeatingBendingProcessNew"/>
    <dgm:cxn modelId="{1FA6F668-F7B2-9846-A1B7-A11D0B2F861A}" type="presOf" srcId="{F4FA6CEF-3B99-49B5-BDAE-4BB6C6F33F90}" destId="{1FE1569C-6A46-A34F-9DE6-621C68728783}" srcOrd="0" destOrd="0" presId="urn:microsoft.com/office/officeart/2016/7/layout/RepeatingBendingProcessNew"/>
    <dgm:cxn modelId="{BC420874-0EEB-EE46-9DA1-5CA059399541}" type="presOf" srcId="{683B49BE-9DBF-4BEF-AF3C-845C51919592}" destId="{F72F0E65-9B8C-DE49-91C2-F1F525ABE3EC}" srcOrd="0" destOrd="0" presId="urn:microsoft.com/office/officeart/2016/7/layout/RepeatingBendingProcessNew"/>
    <dgm:cxn modelId="{F6786D78-D5C7-894D-A9CE-81178D691940}" type="presOf" srcId="{79E0F9CF-E5C2-43BE-8E1D-C75A72DD4152}" destId="{B0AEC9AA-11FA-FA47-B2FB-DF7EE276951A}" srcOrd="1" destOrd="0" presId="urn:microsoft.com/office/officeart/2016/7/layout/RepeatingBendingProcessNew"/>
    <dgm:cxn modelId="{8406807C-63D4-4C21-B752-7A9917C34973}" srcId="{CE483B10-7403-4A50-8307-BF48C692763A}" destId="{E13C1394-60B5-4908-8A41-7B6CEECC9C4E}" srcOrd="3" destOrd="0" parTransId="{F820E844-D0B2-49F5-B7BD-88B468979637}" sibTransId="{79E0F9CF-E5C2-43BE-8E1D-C75A72DD4152}"/>
    <dgm:cxn modelId="{3C04C886-D941-45DA-BAAA-F40B7D37DBBB}" srcId="{CE483B10-7403-4A50-8307-BF48C692763A}" destId="{58DF04A2-05CE-40FB-95DB-2CE260EE46EA}" srcOrd="2" destOrd="0" parTransId="{1BAF765C-8561-4B08-A2FA-92D0CA5DF0A6}" sibTransId="{C782C0E2-F3EE-4189-A089-4525437289BA}"/>
    <dgm:cxn modelId="{C6B8508E-9902-446E-883E-361765E4C9ED}" srcId="{CE483B10-7403-4A50-8307-BF48C692763A}" destId="{3451A487-ED81-44CF-A62A-7FD293EC0FDF}" srcOrd="9" destOrd="0" parTransId="{0F2844F6-6E12-46C3-83EB-9753E630CD25}" sibTransId="{683B49BE-9DBF-4BEF-AF3C-845C51919592}"/>
    <dgm:cxn modelId="{95457696-097A-45A8-8516-190074364AB5}" srcId="{CE483B10-7403-4A50-8307-BF48C692763A}" destId="{EAE61D62-98C8-4DAB-8AB9-42F3868D2254}" srcOrd="1" destOrd="0" parTransId="{BA6E8148-D8E3-4F16-99DE-AA81C5B47115}" sibTransId="{8528A81E-2E3A-4925-85A2-583145CF0B90}"/>
    <dgm:cxn modelId="{851C529B-A6FB-4518-B02C-F3324182116A}" srcId="{CE483B10-7403-4A50-8307-BF48C692763A}" destId="{3DC317EC-E75E-4FD8-92EA-83436ECD5140}" srcOrd="0" destOrd="0" parTransId="{7540B69D-B6E5-4335-B76D-52B43382BB02}" sibTransId="{60CAAFEF-5E26-4C88-868C-C7ED6D07EFAB}"/>
    <dgm:cxn modelId="{E3E7869E-81DD-0D47-95DA-FA0337CE4874}" type="presOf" srcId="{2A2454C6-B1B2-40AF-A9EB-52599BE58353}" destId="{0F93BAC2-1E2F-8045-BA6A-A87688451B19}" srcOrd="0" destOrd="0" presId="urn:microsoft.com/office/officeart/2016/7/layout/RepeatingBendingProcessNew"/>
    <dgm:cxn modelId="{42E754A0-94FE-7949-B03B-1B30A18B07D1}" type="presOf" srcId="{BFF3D254-CEE4-44E3-B1BA-FF7173CA96C6}" destId="{FFC11849-0C08-2F49-8EFE-1C18C0704F96}" srcOrd="1" destOrd="0" presId="urn:microsoft.com/office/officeart/2016/7/layout/RepeatingBendingProcessNew"/>
    <dgm:cxn modelId="{B2681CAA-F961-42C1-B8D0-524700BB5577}" srcId="{CE483B10-7403-4A50-8307-BF48C692763A}" destId="{F7766E1F-E3D3-495C-A9AB-D9DCE0D46835}" srcOrd="5" destOrd="0" parTransId="{5A2C5047-312E-493B-A398-69AD81E6D08F}" sibTransId="{70A58A76-0533-44F9-BA2F-18B69AD83BA4}"/>
    <dgm:cxn modelId="{FDC55DAE-5936-374E-8025-47B0CDCC8DCD}" type="presOf" srcId="{70A58A76-0533-44F9-BA2F-18B69AD83BA4}" destId="{318FED0C-E17E-C24C-842D-35B30638CBEE}" srcOrd="1" destOrd="0" presId="urn:microsoft.com/office/officeart/2016/7/layout/RepeatingBendingProcessNew"/>
    <dgm:cxn modelId="{D94ED0AE-ABA1-DD44-9F75-74D71A0B52A9}" type="presOf" srcId="{3DC317EC-E75E-4FD8-92EA-83436ECD5140}" destId="{42E2DF0B-DF75-624B-AC33-F52FC4C2C87A}" srcOrd="0" destOrd="0" presId="urn:microsoft.com/office/officeart/2016/7/layout/RepeatingBendingProcessNew"/>
    <dgm:cxn modelId="{4F3DBFB7-43F1-7849-B52E-5500BF7642B5}" type="presOf" srcId="{6CB86D39-E8E8-46FF-A2FF-85FC5B36E19A}" destId="{BECDFEAA-E2AE-8C49-87AB-0BC521B2F989}" srcOrd="0" destOrd="0" presId="urn:microsoft.com/office/officeart/2016/7/layout/RepeatingBendingProcessNew"/>
    <dgm:cxn modelId="{51504EB8-733F-794B-8449-88E18357F6C9}" type="presOf" srcId="{BFF3D254-CEE4-44E3-B1BA-FF7173CA96C6}" destId="{77713C07-2225-074C-ABF1-3270058B1EA1}" srcOrd="0" destOrd="0" presId="urn:microsoft.com/office/officeart/2016/7/layout/RepeatingBendingProcessNew"/>
    <dgm:cxn modelId="{921899BC-4067-604D-9945-D34A7602F980}" type="presOf" srcId="{60CAAFEF-5E26-4C88-868C-C7ED6D07EFAB}" destId="{880777B3-83D6-804A-A444-E53504764A60}" srcOrd="0" destOrd="0" presId="urn:microsoft.com/office/officeart/2016/7/layout/RepeatingBendingProcessNew"/>
    <dgm:cxn modelId="{F71478C3-77BF-434A-93EC-65F00028CABA}" type="presOf" srcId="{F7766E1F-E3D3-495C-A9AB-D9DCE0D46835}" destId="{3F7FB77E-F9F4-3940-ABE7-BA81FDA94AB9}" srcOrd="0" destOrd="0" presId="urn:microsoft.com/office/officeart/2016/7/layout/RepeatingBendingProcessNew"/>
    <dgm:cxn modelId="{3B29F4C3-3A0F-4746-807F-DC3C32DDC7B3}" type="presOf" srcId="{58DF04A2-05CE-40FB-95DB-2CE260EE46EA}" destId="{CD147DCD-BDBD-FF4E-988F-C377837C60B0}" srcOrd="0" destOrd="0" presId="urn:microsoft.com/office/officeart/2016/7/layout/RepeatingBendingProcessNew"/>
    <dgm:cxn modelId="{EAF3ABC4-F557-4E43-B4B8-D0AA6B009E77}" type="presOf" srcId="{3451A487-ED81-44CF-A62A-7FD293EC0FDF}" destId="{80C06165-40FB-B049-AFED-D64CC8EFE0DD}" srcOrd="0" destOrd="0" presId="urn:microsoft.com/office/officeart/2016/7/layout/RepeatingBendingProcessNew"/>
    <dgm:cxn modelId="{AA32B7CA-785D-7443-9363-F7A60C112FD7}" type="presOf" srcId="{79E0F9CF-E5C2-43BE-8E1D-C75A72DD4152}" destId="{8E19A791-0593-0643-8E15-C38E6B129880}" srcOrd="0" destOrd="0" presId="urn:microsoft.com/office/officeart/2016/7/layout/RepeatingBendingProcessNew"/>
    <dgm:cxn modelId="{40D044CB-FCAF-D542-B74A-509F0DE8C83A}" type="presOf" srcId="{E971C724-E48B-4DB7-86CA-46017D36D467}" destId="{B024F0D4-448A-E341-9980-A9163A3FC794}" srcOrd="0" destOrd="0" presId="urn:microsoft.com/office/officeart/2016/7/layout/RepeatingBendingProcessNew"/>
    <dgm:cxn modelId="{8656C1CC-186E-464A-9CCA-D554CAA29616}" type="presOf" srcId="{60CAAFEF-5E26-4C88-868C-C7ED6D07EFAB}" destId="{D2AF1AA3-4380-FF40-8BA7-D5C282D20D86}" srcOrd="1" destOrd="0" presId="urn:microsoft.com/office/officeart/2016/7/layout/RepeatingBendingProcessNew"/>
    <dgm:cxn modelId="{1EB4EECF-96D6-7D46-85B0-B6CCBD6FC65F}" type="presOf" srcId="{BCF8AAEC-6CC6-48A0-B92C-4BA75C64D831}" destId="{DCC4C5C9-CF4F-B046-A873-B12379F74529}" srcOrd="0" destOrd="0" presId="urn:microsoft.com/office/officeart/2016/7/layout/RepeatingBendingProcessNew"/>
    <dgm:cxn modelId="{EFB004D6-C458-5948-87F9-DD123BE7879E}" type="presOf" srcId="{E13C1394-60B5-4908-8A41-7B6CEECC9C4E}" destId="{893012B3-081A-CF4B-B964-D527E146CD2C}" srcOrd="0" destOrd="0" presId="urn:microsoft.com/office/officeart/2016/7/layout/RepeatingBendingProcessNew"/>
    <dgm:cxn modelId="{FF246AD9-A4A9-494A-8F71-0FA98BFF5CF3}" srcId="{CE483B10-7403-4A50-8307-BF48C692763A}" destId="{E971C724-E48B-4DB7-86CA-46017D36D467}" srcOrd="4" destOrd="0" parTransId="{C6983EB0-53FD-461B-8634-CCDB26A6880A}" sibTransId="{F4FA6CEF-3B99-49B5-BDAE-4BB6C6F33F90}"/>
    <dgm:cxn modelId="{221E84E5-A31E-E341-9C3A-09029A7DAA5D}" type="presOf" srcId="{8CA6FE7B-EA2B-423E-A170-086629A4AB47}" destId="{CF2FA540-2165-D149-98F2-2DB96EAFD707}" srcOrd="0" destOrd="0" presId="urn:microsoft.com/office/officeart/2016/7/layout/RepeatingBendingProcessNew"/>
    <dgm:cxn modelId="{DCFF47EE-0042-9F44-B72A-C37C52580916}" type="presOf" srcId="{683B49BE-9DBF-4BEF-AF3C-845C51919592}" destId="{54BD6AB8-6AA9-7949-AE9E-F1E27AFE6E98}" srcOrd="1" destOrd="0" presId="urn:microsoft.com/office/officeart/2016/7/layout/RepeatingBendingProcessNew"/>
    <dgm:cxn modelId="{DB28BBF5-5131-3E49-81E5-55694BE0416C}" type="presOf" srcId="{4D913068-C852-424E-8444-9D0E7EB19E0E}" destId="{8C8B4E33-73C2-9F47-A431-B886A52DB155}" srcOrd="0" destOrd="0" presId="urn:microsoft.com/office/officeart/2016/7/layout/RepeatingBendingProcessNew"/>
    <dgm:cxn modelId="{D50ED2F9-1305-5143-B185-79634F60DC4D}" type="presOf" srcId="{CE483B10-7403-4A50-8307-BF48C692763A}" destId="{039C4375-7347-3F40-82BE-29E5A5BC118B}" srcOrd="0" destOrd="0" presId="urn:microsoft.com/office/officeart/2016/7/layout/RepeatingBendingProcessNew"/>
    <dgm:cxn modelId="{DD137ED7-6C9A-064F-A965-C5A371EC6485}" type="presParOf" srcId="{039C4375-7347-3F40-82BE-29E5A5BC118B}" destId="{42E2DF0B-DF75-624B-AC33-F52FC4C2C87A}" srcOrd="0" destOrd="0" presId="urn:microsoft.com/office/officeart/2016/7/layout/RepeatingBendingProcessNew"/>
    <dgm:cxn modelId="{AFC2A5BB-E792-4F4C-9F77-2036998EFB26}" type="presParOf" srcId="{039C4375-7347-3F40-82BE-29E5A5BC118B}" destId="{880777B3-83D6-804A-A444-E53504764A60}" srcOrd="1" destOrd="0" presId="urn:microsoft.com/office/officeart/2016/7/layout/RepeatingBendingProcessNew"/>
    <dgm:cxn modelId="{E68BFB71-6FF7-AE44-8752-874241AFB3A1}" type="presParOf" srcId="{880777B3-83D6-804A-A444-E53504764A60}" destId="{D2AF1AA3-4380-FF40-8BA7-D5C282D20D86}" srcOrd="0" destOrd="0" presId="urn:microsoft.com/office/officeart/2016/7/layout/RepeatingBendingProcessNew"/>
    <dgm:cxn modelId="{F5E5865E-38BC-384A-AB37-F82693FC94EC}" type="presParOf" srcId="{039C4375-7347-3F40-82BE-29E5A5BC118B}" destId="{4A3755F8-AFC9-5D49-8A54-14C076D28BCD}" srcOrd="2" destOrd="0" presId="urn:microsoft.com/office/officeart/2016/7/layout/RepeatingBendingProcessNew"/>
    <dgm:cxn modelId="{918B7FB9-8C06-E944-BADF-5D7D6969918B}" type="presParOf" srcId="{039C4375-7347-3F40-82BE-29E5A5BC118B}" destId="{08AFC87A-512E-1343-B805-025B0A521D43}" srcOrd="3" destOrd="0" presId="urn:microsoft.com/office/officeart/2016/7/layout/RepeatingBendingProcessNew"/>
    <dgm:cxn modelId="{7A60EBB1-39E2-964F-BE9D-569F57FF7110}" type="presParOf" srcId="{08AFC87A-512E-1343-B805-025B0A521D43}" destId="{3B789AC3-51F5-D14F-A938-717E6F82DF2E}" srcOrd="0" destOrd="0" presId="urn:microsoft.com/office/officeart/2016/7/layout/RepeatingBendingProcessNew"/>
    <dgm:cxn modelId="{EAAF3282-1450-FA4A-9862-9E45619909A4}" type="presParOf" srcId="{039C4375-7347-3F40-82BE-29E5A5BC118B}" destId="{CD147DCD-BDBD-FF4E-988F-C377837C60B0}" srcOrd="4" destOrd="0" presId="urn:microsoft.com/office/officeart/2016/7/layout/RepeatingBendingProcessNew"/>
    <dgm:cxn modelId="{F849BDAF-5B22-4C49-8491-299D12D30A34}" type="presParOf" srcId="{039C4375-7347-3F40-82BE-29E5A5BC118B}" destId="{F3486649-B440-4143-9DCE-034386048700}" srcOrd="5" destOrd="0" presId="urn:microsoft.com/office/officeart/2016/7/layout/RepeatingBendingProcessNew"/>
    <dgm:cxn modelId="{0485C287-0029-8C4F-B1FC-1D16A85BF174}" type="presParOf" srcId="{F3486649-B440-4143-9DCE-034386048700}" destId="{EC11D5F7-9117-AE42-8E26-108A3BA478DE}" srcOrd="0" destOrd="0" presId="urn:microsoft.com/office/officeart/2016/7/layout/RepeatingBendingProcessNew"/>
    <dgm:cxn modelId="{3DC87C77-25D6-1049-AF6B-AC54BA9FBE01}" type="presParOf" srcId="{039C4375-7347-3F40-82BE-29E5A5BC118B}" destId="{893012B3-081A-CF4B-B964-D527E146CD2C}" srcOrd="6" destOrd="0" presId="urn:microsoft.com/office/officeart/2016/7/layout/RepeatingBendingProcessNew"/>
    <dgm:cxn modelId="{F6A62F2B-5F41-E841-936F-353E6BDB8CFA}" type="presParOf" srcId="{039C4375-7347-3F40-82BE-29E5A5BC118B}" destId="{8E19A791-0593-0643-8E15-C38E6B129880}" srcOrd="7" destOrd="0" presId="urn:microsoft.com/office/officeart/2016/7/layout/RepeatingBendingProcessNew"/>
    <dgm:cxn modelId="{B1B7EECD-FA42-1D49-9810-A8E68BC9F7B4}" type="presParOf" srcId="{8E19A791-0593-0643-8E15-C38E6B129880}" destId="{B0AEC9AA-11FA-FA47-B2FB-DF7EE276951A}" srcOrd="0" destOrd="0" presId="urn:microsoft.com/office/officeart/2016/7/layout/RepeatingBendingProcessNew"/>
    <dgm:cxn modelId="{18CFE1F6-F763-1C4E-A4E0-032C146C3F29}" type="presParOf" srcId="{039C4375-7347-3F40-82BE-29E5A5BC118B}" destId="{B024F0D4-448A-E341-9980-A9163A3FC794}" srcOrd="8" destOrd="0" presId="urn:microsoft.com/office/officeart/2016/7/layout/RepeatingBendingProcessNew"/>
    <dgm:cxn modelId="{FDBB81FC-8A03-0444-8507-CC8FCBC67E3D}" type="presParOf" srcId="{039C4375-7347-3F40-82BE-29E5A5BC118B}" destId="{1FE1569C-6A46-A34F-9DE6-621C68728783}" srcOrd="9" destOrd="0" presId="urn:microsoft.com/office/officeart/2016/7/layout/RepeatingBendingProcessNew"/>
    <dgm:cxn modelId="{F1006D85-727F-9B4C-A08E-088FF5C0859D}" type="presParOf" srcId="{1FE1569C-6A46-A34F-9DE6-621C68728783}" destId="{4FC6D62B-5963-0B49-BF43-1E013626F2C2}" srcOrd="0" destOrd="0" presId="urn:microsoft.com/office/officeart/2016/7/layout/RepeatingBendingProcessNew"/>
    <dgm:cxn modelId="{B7765B36-EACA-284D-BFD3-B2CE9433FF55}" type="presParOf" srcId="{039C4375-7347-3F40-82BE-29E5A5BC118B}" destId="{3F7FB77E-F9F4-3940-ABE7-BA81FDA94AB9}" srcOrd="10" destOrd="0" presId="urn:microsoft.com/office/officeart/2016/7/layout/RepeatingBendingProcessNew"/>
    <dgm:cxn modelId="{3975622E-1DE6-E741-BA8F-A461781F751B}" type="presParOf" srcId="{039C4375-7347-3F40-82BE-29E5A5BC118B}" destId="{C91346E4-DA55-A643-AE76-98E105753522}" srcOrd="11" destOrd="0" presId="urn:microsoft.com/office/officeart/2016/7/layout/RepeatingBendingProcessNew"/>
    <dgm:cxn modelId="{3E0B6F4E-AE0D-C147-BC4B-97076BA590A8}" type="presParOf" srcId="{C91346E4-DA55-A643-AE76-98E105753522}" destId="{318FED0C-E17E-C24C-842D-35B30638CBEE}" srcOrd="0" destOrd="0" presId="urn:microsoft.com/office/officeart/2016/7/layout/RepeatingBendingProcessNew"/>
    <dgm:cxn modelId="{3ACD9AA6-9223-2D43-B3DD-3E718A5B59D4}" type="presParOf" srcId="{039C4375-7347-3F40-82BE-29E5A5BC118B}" destId="{BECDFEAA-E2AE-8C49-87AB-0BC521B2F989}" srcOrd="12" destOrd="0" presId="urn:microsoft.com/office/officeart/2016/7/layout/RepeatingBendingProcessNew"/>
    <dgm:cxn modelId="{25193AEE-6449-FB41-87DC-ABBE70089514}" type="presParOf" srcId="{039C4375-7347-3F40-82BE-29E5A5BC118B}" destId="{CF2FA540-2165-D149-98F2-2DB96EAFD707}" srcOrd="13" destOrd="0" presId="urn:microsoft.com/office/officeart/2016/7/layout/RepeatingBendingProcessNew"/>
    <dgm:cxn modelId="{EA558D6F-48EC-614C-A984-BDCF9CC47DE4}" type="presParOf" srcId="{CF2FA540-2165-D149-98F2-2DB96EAFD707}" destId="{71AF34FD-1178-934C-BD7C-E389363871CA}" srcOrd="0" destOrd="0" presId="urn:microsoft.com/office/officeart/2016/7/layout/RepeatingBendingProcessNew"/>
    <dgm:cxn modelId="{6E9DBFF7-84F1-8648-94E9-B4F6A60312F7}" type="presParOf" srcId="{039C4375-7347-3F40-82BE-29E5A5BC118B}" destId="{DCC4C5C9-CF4F-B046-A873-B12379F74529}" srcOrd="14" destOrd="0" presId="urn:microsoft.com/office/officeart/2016/7/layout/RepeatingBendingProcessNew"/>
    <dgm:cxn modelId="{475CA1F0-F2DD-DD49-9EAE-07B669738C47}" type="presParOf" srcId="{039C4375-7347-3F40-82BE-29E5A5BC118B}" destId="{C65D42A7-97F4-BC48-908D-7FB37C1DA057}" srcOrd="15" destOrd="0" presId="urn:microsoft.com/office/officeart/2016/7/layout/RepeatingBendingProcessNew"/>
    <dgm:cxn modelId="{30B5AF1A-7F4A-8341-B8CA-BAE602D4AFF9}" type="presParOf" srcId="{C65D42A7-97F4-BC48-908D-7FB37C1DA057}" destId="{ABB515A9-79F6-2846-A0CE-3E773418A0AE}" srcOrd="0" destOrd="0" presId="urn:microsoft.com/office/officeart/2016/7/layout/RepeatingBendingProcessNew"/>
    <dgm:cxn modelId="{4127A729-73D6-274F-B34A-46239B684735}" type="presParOf" srcId="{039C4375-7347-3F40-82BE-29E5A5BC118B}" destId="{8C8B4E33-73C2-9F47-A431-B886A52DB155}" srcOrd="16" destOrd="0" presId="urn:microsoft.com/office/officeart/2016/7/layout/RepeatingBendingProcessNew"/>
    <dgm:cxn modelId="{EDEEFF0C-1F1B-5B40-B957-5DC5A7DF9BFA}" type="presParOf" srcId="{039C4375-7347-3F40-82BE-29E5A5BC118B}" destId="{77713C07-2225-074C-ABF1-3270058B1EA1}" srcOrd="17" destOrd="0" presId="urn:microsoft.com/office/officeart/2016/7/layout/RepeatingBendingProcessNew"/>
    <dgm:cxn modelId="{E8BC0F89-ADBF-7A49-9864-B201E9F45719}" type="presParOf" srcId="{77713C07-2225-074C-ABF1-3270058B1EA1}" destId="{FFC11849-0C08-2F49-8EFE-1C18C0704F96}" srcOrd="0" destOrd="0" presId="urn:microsoft.com/office/officeart/2016/7/layout/RepeatingBendingProcessNew"/>
    <dgm:cxn modelId="{C227F676-452A-5346-A707-574DCEE3B99C}" type="presParOf" srcId="{039C4375-7347-3F40-82BE-29E5A5BC118B}" destId="{80C06165-40FB-B049-AFED-D64CC8EFE0DD}" srcOrd="18" destOrd="0" presId="urn:microsoft.com/office/officeart/2016/7/layout/RepeatingBendingProcessNew"/>
    <dgm:cxn modelId="{7B94F995-1849-EB4A-B5F1-FC1355AF9360}" type="presParOf" srcId="{039C4375-7347-3F40-82BE-29E5A5BC118B}" destId="{F72F0E65-9B8C-DE49-91C2-F1F525ABE3EC}" srcOrd="19" destOrd="0" presId="urn:microsoft.com/office/officeart/2016/7/layout/RepeatingBendingProcessNew"/>
    <dgm:cxn modelId="{2EACE7B4-DF70-CF4A-AE87-1B6F10467831}" type="presParOf" srcId="{F72F0E65-9B8C-DE49-91C2-F1F525ABE3EC}" destId="{54BD6AB8-6AA9-7949-AE9E-F1E27AFE6E98}" srcOrd="0" destOrd="0" presId="urn:microsoft.com/office/officeart/2016/7/layout/RepeatingBendingProcessNew"/>
    <dgm:cxn modelId="{83882B45-760B-064A-9865-300AA456144C}" type="presParOf" srcId="{039C4375-7347-3F40-82BE-29E5A5BC118B}" destId="{0F93BAC2-1E2F-8045-BA6A-A87688451B19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C5A612F-1025-4E02-9DB4-746CE9D13B2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9DC6D00-BDE8-47D5-9653-C7BEE36A9960}">
      <dgm:prSet/>
      <dgm:spPr/>
      <dgm:t>
        <a:bodyPr/>
        <a:lstStyle/>
        <a:p>
          <a:r>
            <a:rPr lang="en-US" b="1"/>
            <a:t>Abuse Can Come from Someone Known</a:t>
          </a:r>
          <a:endParaRPr lang="en-US"/>
        </a:p>
      </dgm:t>
    </dgm:pt>
    <dgm:pt modelId="{D5E929D7-182D-4676-868E-2DEB2803A674}" type="parTrans" cxnId="{0ECCB988-E6BD-40A8-A10B-AA21A8A6AFB6}">
      <dgm:prSet/>
      <dgm:spPr/>
      <dgm:t>
        <a:bodyPr/>
        <a:lstStyle/>
        <a:p>
          <a:endParaRPr lang="en-US"/>
        </a:p>
      </dgm:t>
    </dgm:pt>
    <dgm:pt modelId="{5AD78FA8-28DB-44FE-9E15-CD242D15C5C4}" type="sibTrans" cxnId="{0ECCB988-E6BD-40A8-A10B-AA21A8A6AFB6}">
      <dgm:prSet/>
      <dgm:spPr/>
      <dgm:t>
        <a:bodyPr/>
        <a:lstStyle/>
        <a:p>
          <a:endParaRPr lang="en-US"/>
        </a:p>
      </dgm:t>
    </dgm:pt>
    <dgm:pt modelId="{6134118E-F970-4946-AB97-7BE7AF064A4F}">
      <dgm:prSet/>
      <dgm:spPr/>
      <dgm:t>
        <a:bodyPr/>
        <a:lstStyle/>
        <a:p>
          <a:r>
            <a:rPr lang="en-US" b="1" dirty="0"/>
            <a:t>Examples: </a:t>
          </a:r>
          <a:r>
            <a:rPr lang="en-US" dirty="0"/>
            <a:t>Unauthorized use of credit cards, misuse of power of attorney, theft from bank accounts, pressure to change wills or beneficiaries </a:t>
          </a:r>
        </a:p>
      </dgm:t>
    </dgm:pt>
    <dgm:pt modelId="{4257AAAD-754B-4432-81B9-0F8E69768414}" type="parTrans" cxnId="{EC46C782-D1A3-4E87-BAEE-067FA24B2571}">
      <dgm:prSet/>
      <dgm:spPr/>
      <dgm:t>
        <a:bodyPr/>
        <a:lstStyle/>
        <a:p>
          <a:endParaRPr lang="en-US"/>
        </a:p>
      </dgm:t>
    </dgm:pt>
    <dgm:pt modelId="{94CAA8C3-7AA8-4DDD-80E3-A1729EEFBF04}" type="sibTrans" cxnId="{EC46C782-D1A3-4E87-BAEE-067FA24B2571}">
      <dgm:prSet/>
      <dgm:spPr/>
      <dgm:t>
        <a:bodyPr/>
        <a:lstStyle/>
        <a:p>
          <a:endParaRPr lang="en-US"/>
        </a:p>
      </dgm:t>
    </dgm:pt>
    <dgm:pt modelId="{758571F7-531A-43BE-B5BF-066EE546B8DE}">
      <dgm:prSet/>
      <dgm:spPr/>
      <dgm:t>
        <a:bodyPr/>
        <a:lstStyle/>
        <a:p>
          <a:r>
            <a:rPr lang="en-US" b="1" dirty="0"/>
            <a:t>Why It Is Difficult: </a:t>
          </a:r>
          <a:r>
            <a:rPr lang="en-US" dirty="0"/>
            <a:t>Victim trusts the individual, emotional attachment exists, victim may fear family conflict</a:t>
          </a:r>
        </a:p>
      </dgm:t>
    </dgm:pt>
    <dgm:pt modelId="{EECFBEBA-B154-4F1D-89E7-6A3A6AA75388}" type="parTrans" cxnId="{3A8EBC6A-64D1-4A07-8553-24956D537422}">
      <dgm:prSet/>
      <dgm:spPr/>
      <dgm:t>
        <a:bodyPr/>
        <a:lstStyle/>
        <a:p>
          <a:endParaRPr lang="en-US"/>
        </a:p>
      </dgm:t>
    </dgm:pt>
    <dgm:pt modelId="{8B43D860-0582-430D-8252-6AF9EEC39A18}" type="sibTrans" cxnId="{3A8EBC6A-64D1-4A07-8553-24956D537422}">
      <dgm:prSet/>
      <dgm:spPr/>
      <dgm:t>
        <a:bodyPr/>
        <a:lstStyle/>
        <a:p>
          <a:endParaRPr lang="en-US"/>
        </a:p>
      </dgm:t>
    </dgm:pt>
    <dgm:pt modelId="{5D59F068-9FD3-394F-93D8-A10A4783545D}" type="pres">
      <dgm:prSet presAssocID="{6C5A612F-1025-4E02-9DB4-746CE9D13B20}" presName="linear" presStyleCnt="0">
        <dgm:presLayoutVars>
          <dgm:animLvl val="lvl"/>
          <dgm:resizeHandles val="exact"/>
        </dgm:presLayoutVars>
      </dgm:prSet>
      <dgm:spPr/>
    </dgm:pt>
    <dgm:pt modelId="{B30F5B45-4968-B04B-91B6-CC8DEF8AD2D9}" type="pres">
      <dgm:prSet presAssocID="{B9DC6D00-BDE8-47D5-9653-C7BEE36A996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E65AB0-AFF3-584E-989A-3C428DC2AD83}" type="pres">
      <dgm:prSet presAssocID="{5AD78FA8-28DB-44FE-9E15-CD242D15C5C4}" presName="spacer" presStyleCnt="0"/>
      <dgm:spPr/>
    </dgm:pt>
    <dgm:pt modelId="{24227E6B-A204-4C4B-9427-CC5EB7217D3B}" type="pres">
      <dgm:prSet presAssocID="{6134118E-F970-4946-AB97-7BE7AF064A4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5AC46F0-7A79-A446-B808-6B925303568A}" type="pres">
      <dgm:prSet presAssocID="{94CAA8C3-7AA8-4DDD-80E3-A1729EEFBF04}" presName="spacer" presStyleCnt="0"/>
      <dgm:spPr/>
    </dgm:pt>
    <dgm:pt modelId="{305CACD6-0EB6-0C4C-8E1F-99D81F28196B}" type="pres">
      <dgm:prSet presAssocID="{758571F7-531A-43BE-B5BF-066EE546B8D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A8EBC6A-64D1-4A07-8553-24956D537422}" srcId="{6C5A612F-1025-4E02-9DB4-746CE9D13B20}" destId="{758571F7-531A-43BE-B5BF-066EE546B8DE}" srcOrd="2" destOrd="0" parTransId="{EECFBEBA-B154-4F1D-89E7-6A3A6AA75388}" sibTransId="{8B43D860-0582-430D-8252-6AF9EEC39A18}"/>
    <dgm:cxn modelId="{0A7B0279-E12B-9B4A-9DF7-3FF5C6A8659D}" type="presOf" srcId="{B9DC6D00-BDE8-47D5-9653-C7BEE36A9960}" destId="{B30F5B45-4968-B04B-91B6-CC8DEF8AD2D9}" srcOrd="0" destOrd="0" presId="urn:microsoft.com/office/officeart/2005/8/layout/vList2"/>
    <dgm:cxn modelId="{EC46C782-D1A3-4E87-BAEE-067FA24B2571}" srcId="{6C5A612F-1025-4E02-9DB4-746CE9D13B20}" destId="{6134118E-F970-4946-AB97-7BE7AF064A4F}" srcOrd="1" destOrd="0" parTransId="{4257AAAD-754B-4432-81B9-0F8E69768414}" sibTransId="{94CAA8C3-7AA8-4DDD-80E3-A1729EEFBF04}"/>
    <dgm:cxn modelId="{0ECCB988-E6BD-40A8-A10B-AA21A8A6AFB6}" srcId="{6C5A612F-1025-4E02-9DB4-746CE9D13B20}" destId="{B9DC6D00-BDE8-47D5-9653-C7BEE36A9960}" srcOrd="0" destOrd="0" parTransId="{D5E929D7-182D-4676-868E-2DEB2803A674}" sibTransId="{5AD78FA8-28DB-44FE-9E15-CD242D15C5C4}"/>
    <dgm:cxn modelId="{BB8923AE-033E-CE41-BE4D-42F0662B75C2}" type="presOf" srcId="{758571F7-531A-43BE-B5BF-066EE546B8DE}" destId="{305CACD6-0EB6-0C4C-8E1F-99D81F28196B}" srcOrd="0" destOrd="0" presId="urn:microsoft.com/office/officeart/2005/8/layout/vList2"/>
    <dgm:cxn modelId="{FD0401B9-28FF-3941-AA7B-5612F3EFDB86}" type="presOf" srcId="{6134118E-F970-4946-AB97-7BE7AF064A4F}" destId="{24227E6B-A204-4C4B-9427-CC5EB7217D3B}" srcOrd="0" destOrd="0" presId="urn:microsoft.com/office/officeart/2005/8/layout/vList2"/>
    <dgm:cxn modelId="{07309BC5-0A38-A748-9381-4A71FE785ECC}" type="presOf" srcId="{6C5A612F-1025-4E02-9DB4-746CE9D13B20}" destId="{5D59F068-9FD3-394F-93D8-A10A4783545D}" srcOrd="0" destOrd="0" presId="urn:microsoft.com/office/officeart/2005/8/layout/vList2"/>
    <dgm:cxn modelId="{A0A6C7D0-20DD-594C-9821-984381E42517}" type="presParOf" srcId="{5D59F068-9FD3-394F-93D8-A10A4783545D}" destId="{B30F5B45-4968-B04B-91B6-CC8DEF8AD2D9}" srcOrd="0" destOrd="0" presId="urn:microsoft.com/office/officeart/2005/8/layout/vList2"/>
    <dgm:cxn modelId="{3C875B90-B430-D344-A80F-F8C69D81BD2F}" type="presParOf" srcId="{5D59F068-9FD3-394F-93D8-A10A4783545D}" destId="{E9E65AB0-AFF3-584E-989A-3C428DC2AD83}" srcOrd="1" destOrd="0" presId="urn:microsoft.com/office/officeart/2005/8/layout/vList2"/>
    <dgm:cxn modelId="{7A2FB268-9D90-3D47-97A4-5739D5F323A0}" type="presParOf" srcId="{5D59F068-9FD3-394F-93D8-A10A4783545D}" destId="{24227E6B-A204-4C4B-9427-CC5EB7217D3B}" srcOrd="2" destOrd="0" presId="urn:microsoft.com/office/officeart/2005/8/layout/vList2"/>
    <dgm:cxn modelId="{A718462C-C69F-1F4E-A3D4-E044128D2D1A}" type="presParOf" srcId="{5D59F068-9FD3-394F-93D8-A10A4783545D}" destId="{B5AC46F0-7A79-A446-B808-6B925303568A}" srcOrd="3" destOrd="0" presId="urn:microsoft.com/office/officeart/2005/8/layout/vList2"/>
    <dgm:cxn modelId="{737FB049-A32E-9746-99F9-40B3479D3765}" type="presParOf" srcId="{5D59F068-9FD3-394F-93D8-A10A4783545D}" destId="{305CACD6-0EB6-0C4C-8E1F-99D81F28196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2DF08B7-8056-4037-BB6F-0EB085B2CB3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4623485-70FA-43CF-B1EA-EDEA9041BAE6}">
      <dgm:prSet/>
      <dgm:spPr/>
      <dgm:t>
        <a:bodyPr/>
        <a:lstStyle/>
        <a:p>
          <a:r>
            <a:rPr lang="en-US" b="1"/>
            <a:t>How It Works: </a:t>
          </a:r>
          <a:r>
            <a:rPr lang="en-US"/>
            <a:t>Fraudsters obtain voice samples online, Generate realistic voice clones, Create fake emergency situations </a:t>
          </a:r>
        </a:p>
      </dgm:t>
    </dgm:pt>
    <dgm:pt modelId="{CC3A1569-EB39-42F8-B02D-8F1AE8C6582B}" type="parTrans" cxnId="{B1676992-5A92-442A-8302-96FADF2371D2}">
      <dgm:prSet/>
      <dgm:spPr/>
      <dgm:t>
        <a:bodyPr/>
        <a:lstStyle/>
        <a:p>
          <a:endParaRPr lang="en-US"/>
        </a:p>
      </dgm:t>
    </dgm:pt>
    <dgm:pt modelId="{39A41E77-B4C4-42C3-B475-F2CDE0E6E880}" type="sibTrans" cxnId="{B1676992-5A92-442A-8302-96FADF2371D2}">
      <dgm:prSet/>
      <dgm:spPr/>
      <dgm:t>
        <a:bodyPr/>
        <a:lstStyle/>
        <a:p>
          <a:endParaRPr lang="en-US"/>
        </a:p>
      </dgm:t>
    </dgm:pt>
    <dgm:pt modelId="{C7226A39-ED9E-4034-A309-3E7D1A496B89}">
      <dgm:prSet/>
      <dgm:spPr/>
      <dgm:t>
        <a:bodyPr/>
        <a:lstStyle/>
        <a:p>
          <a:r>
            <a:rPr lang="en-US" b="1" dirty="0"/>
            <a:t>Example: </a:t>
          </a:r>
          <a:r>
            <a:rPr lang="en-US" dirty="0"/>
            <a:t>A victim receives a call that sounds exactly like a grandchild asking for urgent money</a:t>
          </a:r>
        </a:p>
      </dgm:t>
    </dgm:pt>
    <dgm:pt modelId="{0EC7974F-D667-4053-9210-8763E10EEAA6}" type="parTrans" cxnId="{633F8053-3ECF-484B-B815-0E04C0398BFB}">
      <dgm:prSet/>
      <dgm:spPr/>
      <dgm:t>
        <a:bodyPr/>
        <a:lstStyle/>
        <a:p>
          <a:endParaRPr lang="en-US"/>
        </a:p>
      </dgm:t>
    </dgm:pt>
    <dgm:pt modelId="{7639A611-2109-4D9B-BFED-80AF726B0CE6}" type="sibTrans" cxnId="{633F8053-3ECF-484B-B815-0E04C0398BFB}">
      <dgm:prSet/>
      <dgm:spPr/>
      <dgm:t>
        <a:bodyPr/>
        <a:lstStyle/>
        <a:p>
          <a:endParaRPr lang="en-US"/>
        </a:p>
      </dgm:t>
    </dgm:pt>
    <dgm:pt modelId="{591DC3D1-67A5-4AB6-A195-3E08181F5D8F}">
      <dgm:prSet/>
      <dgm:spPr/>
      <dgm:t>
        <a:bodyPr/>
        <a:lstStyle/>
        <a:p>
          <a:r>
            <a:rPr lang="en-US" b="1" dirty="0"/>
            <a:t>Protection: </a:t>
          </a:r>
          <a:r>
            <a:rPr lang="en-US" dirty="0"/>
            <a:t>Always verify through a separate phone call to a known number or use a ‘Safe Word/ Code Word’</a:t>
          </a:r>
        </a:p>
      </dgm:t>
    </dgm:pt>
    <dgm:pt modelId="{6F7AC666-8A3B-41A5-B4E1-EB8976F7308B}" type="parTrans" cxnId="{C5FE24B2-46B4-415C-A5A9-0D94FF557EC4}">
      <dgm:prSet/>
      <dgm:spPr/>
      <dgm:t>
        <a:bodyPr/>
        <a:lstStyle/>
        <a:p>
          <a:endParaRPr lang="en-US"/>
        </a:p>
      </dgm:t>
    </dgm:pt>
    <dgm:pt modelId="{A96C8143-51D7-45BC-9CC3-E9A5A54A0D0D}" type="sibTrans" cxnId="{C5FE24B2-46B4-415C-A5A9-0D94FF557EC4}">
      <dgm:prSet/>
      <dgm:spPr/>
      <dgm:t>
        <a:bodyPr/>
        <a:lstStyle/>
        <a:p>
          <a:endParaRPr lang="en-US"/>
        </a:p>
      </dgm:t>
    </dgm:pt>
    <dgm:pt modelId="{461E7B58-7E63-8F4B-AC5B-0021F48D809F}" type="pres">
      <dgm:prSet presAssocID="{F2DF08B7-8056-4037-BB6F-0EB085B2CB31}" presName="linear" presStyleCnt="0">
        <dgm:presLayoutVars>
          <dgm:animLvl val="lvl"/>
          <dgm:resizeHandles val="exact"/>
        </dgm:presLayoutVars>
      </dgm:prSet>
      <dgm:spPr/>
    </dgm:pt>
    <dgm:pt modelId="{FBEEAB61-3F71-A445-B5B4-A2947E9ABC3D}" type="pres">
      <dgm:prSet presAssocID="{14623485-70FA-43CF-B1EA-EDEA9041BAE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782B78-7978-404C-B4F3-79062AD7880B}" type="pres">
      <dgm:prSet presAssocID="{39A41E77-B4C4-42C3-B475-F2CDE0E6E880}" presName="spacer" presStyleCnt="0"/>
      <dgm:spPr/>
    </dgm:pt>
    <dgm:pt modelId="{A064FA69-DDFB-2540-B178-ACA1871ED2BC}" type="pres">
      <dgm:prSet presAssocID="{C7226A39-ED9E-4034-A309-3E7D1A496B8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3678254-E103-3D45-9882-2D68E34E74A6}" type="pres">
      <dgm:prSet presAssocID="{7639A611-2109-4D9B-BFED-80AF726B0CE6}" presName="spacer" presStyleCnt="0"/>
      <dgm:spPr/>
    </dgm:pt>
    <dgm:pt modelId="{D2219B7F-848B-494A-A4EC-9DEA1E21E6C3}" type="pres">
      <dgm:prSet presAssocID="{591DC3D1-67A5-4AB6-A195-3E08181F5D8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6397946-4C9C-7145-B1E6-D1959EC98DB7}" type="presOf" srcId="{14623485-70FA-43CF-B1EA-EDEA9041BAE6}" destId="{FBEEAB61-3F71-A445-B5B4-A2947E9ABC3D}" srcOrd="0" destOrd="0" presId="urn:microsoft.com/office/officeart/2005/8/layout/vList2"/>
    <dgm:cxn modelId="{633F8053-3ECF-484B-B815-0E04C0398BFB}" srcId="{F2DF08B7-8056-4037-BB6F-0EB085B2CB31}" destId="{C7226A39-ED9E-4034-A309-3E7D1A496B89}" srcOrd="1" destOrd="0" parTransId="{0EC7974F-D667-4053-9210-8763E10EEAA6}" sibTransId="{7639A611-2109-4D9B-BFED-80AF726B0CE6}"/>
    <dgm:cxn modelId="{B1676992-5A92-442A-8302-96FADF2371D2}" srcId="{F2DF08B7-8056-4037-BB6F-0EB085B2CB31}" destId="{14623485-70FA-43CF-B1EA-EDEA9041BAE6}" srcOrd="0" destOrd="0" parTransId="{CC3A1569-EB39-42F8-B02D-8F1AE8C6582B}" sibTransId="{39A41E77-B4C4-42C3-B475-F2CDE0E6E880}"/>
    <dgm:cxn modelId="{C5FE24B2-46B4-415C-A5A9-0D94FF557EC4}" srcId="{F2DF08B7-8056-4037-BB6F-0EB085B2CB31}" destId="{591DC3D1-67A5-4AB6-A195-3E08181F5D8F}" srcOrd="2" destOrd="0" parTransId="{6F7AC666-8A3B-41A5-B4E1-EB8976F7308B}" sibTransId="{A96C8143-51D7-45BC-9CC3-E9A5A54A0D0D}"/>
    <dgm:cxn modelId="{0611C8DE-A22E-3E46-8933-56300083FC01}" type="presOf" srcId="{591DC3D1-67A5-4AB6-A195-3E08181F5D8F}" destId="{D2219B7F-848B-494A-A4EC-9DEA1E21E6C3}" srcOrd="0" destOrd="0" presId="urn:microsoft.com/office/officeart/2005/8/layout/vList2"/>
    <dgm:cxn modelId="{8DC4DCF1-27C0-254D-8D08-589AF35E2936}" type="presOf" srcId="{C7226A39-ED9E-4034-A309-3E7D1A496B89}" destId="{A064FA69-DDFB-2540-B178-ACA1871ED2BC}" srcOrd="0" destOrd="0" presId="urn:microsoft.com/office/officeart/2005/8/layout/vList2"/>
    <dgm:cxn modelId="{E807A3FC-987D-F541-806E-59722304D3AE}" type="presOf" srcId="{F2DF08B7-8056-4037-BB6F-0EB085B2CB31}" destId="{461E7B58-7E63-8F4B-AC5B-0021F48D809F}" srcOrd="0" destOrd="0" presId="urn:microsoft.com/office/officeart/2005/8/layout/vList2"/>
    <dgm:cxn modelId="{9E49A9EA-3B77-1740-A3E0-0438CA006B82}" type="presParOf" srcId="{461E7B58-7E63-8F4B-AC5B-0021F48D809F}" destId="{FBEEAB61-3F71-A445-B5B4-A2947E9ABC3D}" srcOrd="0" destOrd="0" presId="urn:microsoft.com/office/officeart/2005/8/layout/vList2"/>
    <dgm:cxn modelId="{135A37A5-4A7C-FB47-B46B-2866BF5837C1}" type="presParOf" srcId="{461E7B58-7E63-8F4B-AC5B-0021F48D809F}" destId="{3D782B78-7978-404C-B4F3-79062AD7880B}" srcOrd="1" destOrd="0" presId="urn:microsoft.com/office/officeart/2005/8/layout/vList2"/>
    <dgm:cxn modelId="{749E5FE1-FA4D-3346-B9CD-DA693FE679ED}" type="presParOf" srcId="{461E7B58-7E63-8F4B-AC5B-0021F48D809F}" destId="{A064FA69-DDFB-2540-B178-ACA1871ED2BC}" srcOrd="2" destOrd="0" presId="urn:microsoft.com/office/officeart/2005/8/layout/vList2"/>
    <dgm:cxn modelId="{92B76B44-E6DB-A044-BD26-9816F0C8C5C6}" type="presParOf" srcId="{461E7B58-7E63-8F4B-AC5B-0021F48D809F}" destId="{03678254-E103-3D45-9882-2D68E34E74A6}" srcOrd="3" destOrd="0" presId="urn:microsoft.com/office/officeart/2005/8/layout/vList2"/>
    <dgm:cxn modelId="{F6F7214A-A362-A941-8708-92FDE7205B02}" type="presParOf" srcId="{461E7B58-7E63-8F4B-AC5B-0021F48D809F}" destId="{D2219B7F-848B-494A-A4EC-9DEA1E21E6C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FC6419E-1799-447B-87C9-CE2ADDDDF0C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AF9DBFD-B43E-41E1-9BA0-63F92278B910}">
      <dgm:prSet/>
      <dgm:spPr/>
      <dgm:t>
        <a:bodyPr/>
        <a:lstStyle/>
        <a:p>
          <a:r>
            <a:rPr lang="en-US" b="1"/>
            <a:t>Common Promises: </a:t>
          </a:r>
          <a:r>
            <a:rPr lang="en-US"/>
            <a:t>High returns, Little or no risk, Exclusive opportunity, Limited-time offer </a:t>
          </a:r>
        </a:p>
      </dgm:t>
    </dgm:pt>
    <dgm:pt modelId="{3EB72314-E96D-436D-9286-0FB3F742ABD9}" type="parTrans" cxnId="{FB0CFD71-851F-4EAC-899E-5B88ACFE67BD}">
      <dgm:prSet/>
      <dgm:spPr/>
      <dgm:t>
        <a:bodyPr/>
        <a:lstStyle/>
        <a:p>
          <a:endParaRPr lang="en-US"/>
        </a:p>
      </dgm:t>
    </dgm:pt>
    <dgm:pt modelId="{2042E928-BC6F-4C3C-9E5A-F1F4E39CC248}" type="sibTrans" cxnId="{FB0CFD71-851F-4EAC-899E-5B88ACFE67BD}">
      <dgm:prSet/>
      <dgm:spPr/>
      <dgm:t>
        <a:bodyPr/>
        <a:lstStyle/>
        <a:p>
          <a:endParaRPr lang="en-US"/>
        </a:p>
      </dgm:t>
    </dgm:pt>
    <dgm:pt modelId="{7152E610-F6CD-458F-8E9B-C33A90363AC2}">
      <dgm:prSet/>
      <dgm:spPr/>
      <dgm:t>
        <a:bodyPr/>
        <a:lstStyle/>
        <a:p>
          <a:r>
            <a:rPr lang="en-US" b="1"/>
            <a:t>Examples: </a:t>
          </a:r>
          <a:r>
            <a:rPr lang="en-US"/>
            <a:t>Fake cryptocurrency investments, Ponzi schemes, Real estate investment fraud, Precious metals scams </a:t>
          </a:r>
        </a:p>
      </dgm:t>
    </dgm:pt>
    <dgm:pt modelId="{536C6BFF-0B49-4A31-9E37-0B54928E1D6E}" type="parTrans" cxnId="{ED22AC51-6878-4E82-93B2-8273753A61D4}">
      <dgm:prSet/>
      <dgm:spPr/>
      <dgm:t>
        <a:bodyPr/>
        <a:lstStyle/>
        <a:p>
          <a:endParaRPr lang="en-US"/>
        </a:p>
      </dgm:t>
    </dgm:pt>
    <dgm:pt modelId="{F4E5FA7B-80B9-40A8-9463-1EC33CF7A6A1}" type="sibTrans" cxnId="{ED22AC51-6878-4E82-93B2-8273753A61D4}">
      <dgm:prSet/>
      <dgm:spPr/>
      <dgm:t>
        <a:bodyPr/>
        <a:lstStyle/>
        <a:p>
          <a:endParaRPr lang="en-US"/>
        </a:p>
      </dgm:t>
    </dgm:pt>
    <dgm:pt modelId="{B41C09B0-1853-417C-8587-47F8964F62FD}">
      <dgm:prSet/>
      <dgm:spPr/>
      <dgm:t>
        <a:bodyPr/>
        <a:lstStyle/>
        <a:p>
          <a:r>
            <a:rPr lang="en-US" b="1"/>
            <a:t>Warning Sign: </a:t>
          </a:r>
          <a:r>
            <a:rPr lang="en-US"/>
            <a:t>Legitimate investments always involve risk.</a:t>
          </a:r>
        </a:p>
      </dgm:t>
    </dgm:pt>
    <dgm:pt modelId="{96DAA36D-DD1E-481B-B95D-A7C0CCD7E4D7}" type="parTrans" cxnId="{DF50AF78-1C96-4598-8F04-699C339AF8B5}">
      <dgm:prSet/>
      <dgm:spPr/>
      <dgm:t>
        <a:bodyPr/>
        <a:lstStyle/>
        <a:p>
          <a:endParaRPr lang="en-US"/>
        </a:p>
      </dgm:t>
    </dgm:pt>
    <dgm:pt modelId="{1DA7374D-B084-4F84-8A7A-7670ED4AC9BA}" type="sibTrans" cxnId="{DF50AF78-1C96-4598-8F04-699C339AF8B5}">
      <dgm:prSet/>
      <dgm:spPr/>
      <dgm:t>
        <a:bodyPr/>
        <a:lstStyle/>
        <a:p>
          <a:endParaRPr lang="en-US"/>
        </a:p>
      </dgm:t>
    </dgm:pt>
    <dgm:pt modelId="{E4B5C54C-417D-C34B-B555-9E5E295A59BB}" type="pres">
      <dgm:prSet presAssocID="{6FC6419E-1799-447B-87C9-CE2ADDDDF0CA}" presName="linear" presStyleCnt="0">
        <dgm:presLayoutVars>
          <dgm:animLvl val="lvl"/>
          <dgm:resizeHandles val="exact"/>
        </dgm:presLayoutVars>
      </dgm:prSet>
      <dgm:spPr/>
    </dgm:pt>
    <dgm:pt modelId="{77E433E2-1032-D845-A61D-36F5BC284DEE}" type="pres">
      <dgm:prSet presAssocID="{EAF9DBFD-B43E-41E1-9BA0-63F92278B91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E710E36-FC64-A74F-9018-1D75A5974D9C}" type="pres">
      <dgm:prSet presAssocID="{2042E928-BC6F-4C3C-9E5A-F1F4E39CC248}" presName="spacer" presStyleCnt="0"/>
      <dgm:spPr/>
    </dgm:pt>
    <dgm:pt modelId="{27A83C67-F545-2347-9F3F-EC19B03BD089}" type="pres">
      <dgm:prSet presAssocID="{7152E610-F6CD-458F-8E9B-C33A90363AC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DCC188C-2A95-B34B-A1A1-9C17E979ED61}" type="pres">
      <dgm:prSet presAssocID="{F4E5FA7B-80B9-40A8-9463-1EC33CF7A6A1}" presName="spacer" presStyleCnt="0"/>
      <dgm:spPr/>
    </dgm:pt>
    <dgm:pt modelId="{88CAA858-3328-474D-91F3-7B66B4224B0F}" type="pres">
      <dgm:prSet presAssocID="{B41C09B0-1853-417C-8587-47F8964F62F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32C0A19-6141-EC40-AAE1-6BC6FF087804}" type="presOf" srcId="{EAF9DBFD-B43E-41E1-9BA0-63F92278B910}" destId="{77E433E2-1032-D845-A61D-36F5BC284DEE}" srcOrd="0" destOrd="0" presId="urn:microsoft.com/office/officeart/2005/8/layout/vList2"/>
    <dgm:cxn modelId="{ED22AC51-6878-4E82-93B2-8273753A61D4}" srcId="{6FC6419E-1799-447B-87C9-CE2ADDDDF0CA}" destId="{7152E610-F6CD-458F-8E9B-C33A90363AC2}" srcOrd="1" destOrd="0" parTransId="{536C6BFF-0B49-4A31-9E37-0B54928E1D6E}" sibTransId="{F4E5FA7B-80B9-40A8-9463-1EC33CF7A6A1}"/>
    <dgm:cxn modelId="{FB0CFD71-851F-4EAC-899E-5B88ACFE67BD}" srcId="{6FC6419E-1799-447B-87C9-CE2ADDDDF0CA}" destId="{EAF9DBFD-B43E-41E1-9BA0-63F92278B910}" srcOrd="0" destOrd="0" parTransId="{3EB72314-E96D-436D-9286-0FB3F742ABD9}" sibTransId="{2042E928-BC6F-4C3C-9E5A-F1F4E39CC248}"/>
    <dgm:cxn modelId="{DF50AF78-1C96-4598-8F04-699C339AF8B5}" srcId="{6FC6419E-1799-447B-87C9-CE2ADDDDF0CA}" destId="{B41C09B0-1853-417C-8587-47F8964F62FD}" srcOrd="2" destOrd="0" parTransId="{96DAA36D-DD1E-481B-B95D-A7C0CCD7E4D7}" sibTransId="{1DA7374D-B084-4F84-8A7A-7670ED4AC9BA}"/>
    <dgm:cxn modelId="{943681C4-321F-8541-9034-4FD0F2A453C5}" type="presOf" srcId="{B41C09B0-1853-417C-8587-47F8964F62FD}" destId="{88CAA858-3328-474D-91F3-7B66B4224B0F}" srcOrd="0" destOrd="0" presId="urn:microsoft.com/office/officeart/2005/8/layout/vList2"/>
    <dgm:cxn modelId="{87CB04D3-2CDF-BE40-BB05-CAAAAF520768}" type="presOf" srcId="{7152E610-F6CD-458F-8E9B-C33A90363AC2}" destId="{27A83C67-F545-2347-9F3F-EC19B03BD089}" srcOrd="0" destOrd="0" presId="urn:microsoft.com/office/officeart/2005/8/layout/vList2"/>
    <dgm:cxn modelId="{322B14E3-8A63-3640-872E-2F0D39207EBC}" type="presOf" srcId="{6FC6419E-1799-447B-87C9-CE2ADDDDF0CA}" destId="{E4B5C54C-417D-C34B-B555-9E5E295A59BB}" srcOrd="0" destOrd="0" presId="urn:microsoft.com/office/officeart/2005/8/layout/vList2"/>
    <dgm:cxn modelId="{4C29420C-B6D9-824B-966F-831D4079807E}" type="presParOf" srcId="{E4B5C54C-417D-C34B-B555-9E5E295A59BB}" destId="{77E433E2-1032-D845-A61D-36F5BC284DEE}" srcOrd="0" destOrd="0" presId="urn:microsoft.com/office/officeart/2005/8/layout/vList2"/>
    <dgm:cxn modelId="{B088D540-9A90-8F43-9D55-FD6F20E7171A}" type="presParOf" srcId="{E4B5C54C-417D-C34B-B555-9E5E295A59BB}" destId="{0E710E36-FC64-A74F-9018-1D75A5974D9C}" srcOrd="1" destOrd="0" presId="urn:microsoft.com/office/officeart/2005/8/layout/vList2"/>
    <dgm:cxn modelId="{8F0DB0B4-70EE-1D4A-90F4-1DFB63E70664}" type="presParOf" srcId="{E4B5C54C-417D-C34B-B555-9E5E295A59BB}" destId="{27A83C67-F545-2347-9F3F-EC19B03BD089}" srcOrd="2" destOrd="0" presId="urn:microsoft.com/office/officeart/2005/8/layout/vList2"/>
    <dgm:cxn modelId="{5973D42A-023E-3043-8C9C-41DF41357736}" type="presParOf" srcId="{E4B5C54C-417D-C34B-B555-9E5E295A59BB}" destId="{ADCC188C-2A95-B34B-A1A1-9C17E979ED61}" srcOrd="3" destOrd="0" presId="urn:microsoft.com/office/officeart/2005/8/layout/vList2"/>
    <dgm:cxn modelId="{FB28E999-375A-9542-BE2C-6DAD2A3C49E0}" type="presParOf" srcId="{E4B5C54C-417D-C34B-B555-9E5E295A59BB}" destId="{88CAA858-3328-474D-91F3-7B66B4224B0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4D59FD-8FDB-488E-8F5F-3F4F07857636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087DBDC6-940E-4196-B8FC-24EF2D2BD369}">
      <dgm:prSet/>
      <dgm:spPr/>
      <dgm:t>
        <a:bodyPr/>
        <a:lstStyle/>
        <a:p>
          <a:r>
            <a:rPr lang="en-US" b="1"/>
            <a:t>Why It Matters: </a:t>
          </a:r>
          <a:r>
            <a:rPr lang="en-US"/>
            <a:t>Many victims were, retirees, seniors and individuals relying on retirement savings </a:t>
          </a:r>
        </a:p>
      </dgm:t>
    </dgm:pt>
    <dgm:pt modelId="{058AEEE4-5533-47FA-8720-38956B346997}" type="parTrans" cxnId="{D3392F45-954F-4EA0-8B72-CA0F7181A81D}">
      <dgm:prSet/>
      <dgm:spPr/>
      <dgm:t>
        <a:bodyPr/>
        <a:lstStyle/>
        <a:p>
          <a:endParaRPr lang="en-US"/>
        </a:p>
      </dgm:t>
    </dgm:pt>
    <dgm:pt modelId="{A0355386-0B19-4D01-AC73-D3AC1180BDB2}" type="sibTrans" cxnId="{D3392F45-954F-4EA0-8B72-CA0F7181A81D}">
      <dgm:prSet/>
      <dgm:spPr/>
      <dgm:t>
        <a:bodyPr/>
        <a:lstStyle/>
        <a:p>
          <a:endParaRPr lang="en-US"/>
        </a:p>
      </dgm:t>
    </dgm:pt>
    <dgm:pt modelId="{1F07C4AD-32E8-462E-9F62-B23E3564A375}">
      <dgm:prSet/>
      <dgm:spPr/>
      <dgm:t>
        <a:bodyPr/>
        <a:lstStyle/>
        <a:p>
          <a:r>
            <a:rPr lang="en-US" b="1"/>
            <a:t>Warning Signs: </a:t>
          </a:r>
          <a:r>
            <a:rPr lang="en-US"/>
            <a:t>Consistently positive returns, lack of transparency, exclusive reputation </a:t>
          </a:r>
        </a:p>
      </dgm:t>
    </dgm:pt>
    <dgm:pt modelId="{6CB1EF7F-216A-4D98-B9BC-ECF825F39CBD}" type="parTrans" cxnId="{D21B0984-86BB-4559-9CC0-898BEA634654}">
      <dgm:prSet/>
      <dgm:spPr/>
      <dgm:t>
        <a:bodyPr/>
        <a:lstStyle/>
        <a:p>
          <a:endParaRPr lang="en-US"/>
        </a:p>
      </dgm:t>
    </dgm:pt>
    <dgm:pt modelId="{E0737BC6-7F30-4B49-80F5-B6DD0E87172C}" type="sibTrans" cxnId="{D21B0984-86BB-4559-9CC0-898BEA634654}">
      <dgm:prSet/>
      <dgm:spPr/>
      <dgm:t>
        <a:bodyPr/>
        <a:lstStyle/>
        <a:p>
          <a:endParaRPr lang="en-US"/>
        </a:p>
      </dgm:t>
    </dgm:pt>
    <dgm:pt modelId="{797E85F8-E487-43E3-99F5-B986C72D6D3E}">
      <dgm:prSet/>
      <dgm:spPr/>
      <dgm:t>
        <a:bodyPr/>
        <a:lstStyle/>
        <a:p>
          <a:r>
            <a:rPr lang="en-US" b="1"/>
            <a:t>Lesson: </a:t>
          </a:r>
          <a:r>
            <a:rPr lang="en-US"/>
            <a:t>Even experienced investors can be deceived.</a:t>
          </a:r>
        </a:p>
      </dgm:t>
    </dgm:pt>
    <dgm:pt modelId="{6FAA9FA0-9A9D-4D2C-908D-53BB0220FF85}" type="parTrans" cxnId="{1908D6DB-FFAB-4379-A01B-82FEB422B12A}">
      <dgm:prSet/>
      <dgm:spPr/>
      <dgm:t>
        <a:bodyPr/>
        <a:lstStyle/>
        <a:p>
          <a:endParaRPr lang="en-US"/>
        </a:p>
      </dgm:t>
    </dgm:pt>
    <dgm:pt modelId="{F2A992E4-FBAD-4785-9528-F5D6757F91F7}" type="sibTrans" cxnId="{1908D6DB-FFAB-4379-A01B-82FEB422B12A}">
      <dgm:prSet/>
      <dgm:spPr/>
      <dgm:t>
        <a:bodyPr/>
        <a:lstStyle/>
        <a:p>
          <a:endParaRPr lang="en-US"/>
        </a:p>
      </dgm:t>
    </dgm:pt>
    <dgm:pt modelId="{DB8ABD69-5BDB-9743-8C05-102EB3EA2FCD}" type="pres">
      <dgm:prSet presAssocID="{474D59FD-8FDB-488E-8F5F-3F4F07857636}" presName="vert0" presStyleCnt="0">
        <dgm:presLayoutVars>
          <dgm:dir/>
          <dgm:animOne val="branch"/>
          <dgm:animLvl val="lvl"/>
        </dgm:presLayoutVars>
      </dgm:prSet>
      <dgm:spPr/>
    </dgm:pt>
    <dgm:pt modelId="{4DE19C19-7E56-344F-ACCB-BB3A5BC7B8A8}" type="pres">
      <dgm:prSet presAssocID="{087DBDC6-940E-4196-B8FC-24EF2D2BD369}" presName="thickLine" presStyleLbl="alignNode1" presStyleIdx="0" presStyleCnt="3"/>
      <dgm:spPr/>
    </dgm:pt>
    <dgm:pt modelId="{A49BD872-36A1-F347-93DB-40E101C621C2}" type="pres">
      <dgm:prSet presAssocID="{087DBDC6-940E-4196-B8FC-24EF2D2BD369}" presName="horz1" presStyleCnt="0"/>
      <dgm:spPr/>
    </dgm:pt>
    <dgm:pt modelId="{B1059BF3-7205-AA43-8C6F-02ABFDA86516}" type="pres">
      <dgm:prSet presAssocID="{087DBDC6-940E-4196-B8FC-24EF2D2BD369}" presName="tx1" presStyleLbl="revTx" presStyleIdx="0" presStyleCnt="3"/>
      <dgm:spPr/>
    </dgm:pt>
    <dgm:pt modelId="{9C6E1C48-2044-504A-B03F-1483D23D12D7}" type="pres">
      <dgm:prSet presAssocID="{087DBDC6-940E-4196-B8FC-24EF2D2BD369}" presName="vert1" presStyleCnt="0"/>
      <dgm:spPr/>
    </dgm:pt>
    <dgm:pt modelId="{AED15C34-4150-464D-8982-E8E514BB56E4}" type="pres">
      <dgm:prSet presAssocID="{1F07C4AD-32E8-462E-9F62-B23E3564A375}" presName="thickLine" presStyleLbl="alignNode1" presStyleIdx="1" presStyleCnt="3"/>
      <dgm:spPr/>
    </dgm:pt>
    <dgm:pt modelId="{76C78357-21A7-D845-A76D-5739BC8B2CD5}" type="pres">
      <dgm:prSet presAssocID="{1F07C4AD-32E8-462E-9F62-B23E3564A375}" presName="horz1" presStyleCnt="0"/>
      <dgm:spPr/>
    </dgm:pt>
    <dgm:pt modelId="{7929DF00-6B39-9A49-BE2A-7B7B9CCB85CA}" type="pres">
      <dgm:prSet presAssocID="{1F07C4AD-32E8-462E-9F62-B23E3564A375}" presName="tx1" presStyleLbl="revTx" presStyleIdx="1" presStyleCnt="3"/>
      <dgm:spPr/>
    </dgm:pt>
    <dgm:pt modelId="{0D6E8B9F-FB7E-C248-BB9F-7E20489174AC}" type="pres">
      <dgm:prSet presAssocID="{1F07C4AD-32E8-462E-9F62-B23E3564A375}" presName="vert1" presStyleCnt="0"/>
      <dgm:spPr/>
    </dgm:pt>
    <dgm:pt modelId="{A3E45658-6B0F-984E-AC46-194D3FEA4BB5}" type="pres">
      <dgm:prSet presAssocID="{797E85F8-E487-43E3-99F5-B986C72D6D3E}" presName="thickLine" presStyleLbl="alignNode1" presStyleIdx="2" presStyleCnt="3"/>
      <dgm:spPr/>
    </dgm:pt>
    <dgm:pt modelId="{AE821807-31E1-A34F-A11D-46D5CCE3A032}" type="pres">
      <dgm:prSet presAssocID="{797E85F8-E487-43E3-99F5-B986C72D6D3E}" presName="horz1" presStyleCnt="0"/>
      <dgm:spPr/>
    </dgm:pt>
    <dgm:pt modelId="{AF7DC78E-E5B8-C24C-A072-0D7768DB3519}" type="pres">
      <dgm:prSet presAssocID="{797E85F8-E487-43E3-99F5-B986C72D6D3E}" presName="tx1" presStyleLbl="revTx" presStyleIdx="2" presStyleCnt="3"/>
      <dgm:spPr/>
    </dgm:pt>
    <dgm:pt modelId="{7AEDA085-760C-5C46-A724-068F57D36EF5}" type="pres">
      <dgm:prSet presAssocID="{797E85F8-E487-43E3-99F5-B986C72D6D3E}" presName="vert1" presStyleCnt="0"/>
      <dgm:spPr/>
    </dgm:pt>
  </dgm:ptLst>
  <dgm:cxnLst>
    <dgm:cxn modelId="{9168A101-4526-974C-B225-B8477B4E4351}" type="presOf" srcId="{087DBDC6-940E-4196-B8FC-24EF2D2BD369}" destId="{B1059BF3-7205-AA43-8C6F-02ABFDA86516}" srcOrd="0" destOrd="0" presId="urn:microsoft.com/office/officeart/2008/layout/LinedList"/>
    <dgm:cxn modelId="{94A0A505-69C7-5A41-AEDA-0523BB81477F}" type="presOf" srcId="{474D59FD-8FDB-488E-8F5F-3F4F07857636}" destId="{DB8ABD69-5BDB-9743-8C05-102EB3EA2FCD}" srcOrd="0" destOrd="0" presId="urn:microsoft.com/office/officeart/2008/layout/LinedList"/>
    <dgm:cxn modelId="{D3392F45-954F-4EA0-8B72-CA0F7181A81D}" srcId="{474D59FD-8FDB-488E-8F5F-3F4F07857636}" destId="{087DBDC6-940E-4196-B8FC-24EF2D2BD369}" srcOrd="0" destOrd="0" parTransId="{058AEEE4-5533-47FA-8720-38956B346997}" sibTransId="{A0355386-0B19-4D01-AC73-D3AC1180BDB2}"/>
    <dgm:cxn modelId="{CF123B58-EBC4-B64B-8D68-35A27B823BB6}" type="presOf" srcId="{797E85F8-E487-43E3-99F5-B986C72D6D3E}" destId="{AF7DC78E-E5B8-C24C-A072-0D7768DB3519}" srcOrd="0" destOrd="0" presId="urn:microsoft.com/office/officeart/2008/layout/LinedList"/>
    <dgm:cxn modelId="{669B8170-AED1-B549-9ABD-4C15E34845C3}" type="presOf" srcId="{1F07C4AD-32E8-462E-9F62-B23E3564A375}" destId="{7929DF00-6B39-9A49-BE2A-7B7B9CCB85CA}" srcOrd="0" destOrd="0" presId="urn:microsoft.com/office/officeart/2008/layout/LinedList"/>
    <dgm:cxn modelId="{D21B0984-86BB-4559-9CC0-898BEA634654}" srcId="{474D59FD-8FDB-488E-8F5F-3F4F07857636}" destId="{1F07C4AD-32E8-462E-9F62-B23E3564A375}" srcOrd="1" destOrd="0" parTransId="{6CB1EF7F-216A-4D98-B9BC-ECF825F39CBD}" sibTransId="{E0737BC6-7F30-4B49-80F5-B6DD0E87172C}"/>
    <dgm:cxn modelId="{1908D6DB-FFAB-4379-A01B-82FEB422B12A}" srcId="{474D59FD-8FDB-488E-8F5F-3F4F07857636}" destId="{797E85F8-E487-43E3-99F5-B986C72D6D3E}" srcOrd="2" destOrd="0" parTransId="{6FAA9FA0-9A9D-4D2C-908D-53BB0220FF85}" sibTransId="{F2A992E4-FBAD-4785-9528-F5D6757F91F7}"/>
    <dgm:cxn modelId="{2280FE6F-EA88-AF4E-834B-E4C52117A9C9}" type="presParOf" srcId="{DB8ABD69-5BDB-9743-8C05-102EB3EA2FCD}" destId="{4DE19C19-7E56-344F-ACCB-BB3A5BC7B8A8}" srcOrd="0" destOrd="0" presId="urn:microsoft.com/office/officeart/2008/layout/LinedList"/>
    <dgm:cxn modelId="{0002AAEE-B833-D74D-BBA4-3C2D96CDDE86}" type="presParOf" srcId="{DB8ABD69-5BDB-9743-8C05-102EB3EA2FCD}" destId="{A49BD872-36A1-F347-93DB-40E101C621C2}" srcOrd="1" destOrd="0" presId="urn:microsoft.com/office/officeart/2008/layout/LinedList"/>
    <dgm:cxn modelId="{D9A35A45-8F01-AF4D-8A52-1D1E747C744B}" type="presParOf" srcId="{A49BD872-36A1-F347-93DB-40E101C621C2}" destId="{B1059BF3-7205-AA43-8C6F-02ABFDA86516}" srcOrd="0" destOrd="0" presId="urn:microsoft.com/office/officeart/2008/layout/LinedList"/>
    <dgm:cxn modelId="{1849EE8D-C52E-F74F-AAC7-373F046FE2C5}" type="presParOf" srcId="{A49BD872-36A1-F347-93DB-40E101C621C2}" destId="{9C6E1C48-2044-504A-B03F-1483D23D12D7}" srcOrd="1" destOrd="0" presId="urn:microsoft.com/office/officeart/2008/layout/LinedList"/>
    <dgm:cxn modelId="{721DABFF-BAF8-7F41-9E40-C4B3EF340AEC}" type="presParOf" srcId="{DB8ABD69-5BDB-9743-8C05-102EB3EA2FCD}" destId="{AED15C34-4150-464D-8982-E8E514BB56E4}" srcOrd="2" destOrd="0" presId="urn:microsoft.com/office/officeart/2008/layout/LinedList"/>
    <dgm:cxn modelId="{539C91C4-C39F-324B-8032-CF6E495AD230}" type="presParOf" srcId="{DB8ABD69-5BDB-9743-8C05-102EB3EA2FCD}" destId="{76C78357-21A7-D845-A76D-5739BC8B2CD5}" srcOrd="3" destOrd="0" presId="urn:microsoft.com/office/officeart/2008/layout/LinedList"/>
    <dgm:cxn modelId="{9939616F-1572-C344-A93B-C19A26E75977}" type="presParOf" srcId="{76C78357-21A7-D845-A76D-5739BC8B2CD5}" destId="{7929DF00-6B39-9A49-BE2A-7B7B9CCB85CA}" srcOrd="0" destOrd="0" presId="urn:microsoft.com/office/officeart/2008/layout/LinedList"/>
    <dgm:cxn modelId="{8C18B635-0F5E-E144-82F1-3FA8251192EB}" type="presParOf" srcId="{76C78357-21A7-D845-A76D-5739BC8B2CD5}" destId="{0D6E8B9F-FB7E-C248-BB9F-7E20489174AC}" srcOrd="1" destOrd="0" presId="urn:microsoft.com/office/officeart/2008/layout/LinedList"/>
    <dgm:cxn modelId="{34DE46C3-B48E-D546-B77B-156F53058C3E}" type="presParOf" srcId="{DB8ABD69-5BDB-9743-8C05-102EB3EA2FCD}" destId="{A3E45658-6B0F-984E-AC46-194D3FEA4BB5}" srcOrd="4" destOrd="0" presId="urn:microsoft.com/office/officeart/2008/layout/LinedList"/>
    <dgm:cxn modelId="{B71F61DE-EA82-2740-A928-3B5C7B61E37F}" type="presParOf" srcId="{DB8ABD69-5BDB-9743-8C05-102EB3EA2FCD}" destId="{AE821807-31E1-A34F-A11D-46D5CCE3A032}" srcOrd="5" destOrd="0" presId="urn:microsoft.com/office/officeart/2008/layout/LinedList"/>
    <dgm:cxn modelId="{59025A6A-8741-BE4D-98FC-37EB008966D1}" type="presParOf" srcId="{AE821807-31E1-A34F-A11D-46D5CCE3A032}" destId="{AF7DC78E-E5B8-C24C-A072-0D7768DB3519}" srcOrd="0" destOrd="0" presId="urn:microsoft.com/office/officeart/2008/layout/LinedList"/>
    <dgm:cxn modelId="{2B588235-09BB-8D4A-B0F8-D822C8898C11}" type="presParOf" srcId="{AE821807-31E1-A34F-A11D-46D5CCE3A032}" destId="{7AEDA085-760C-5C46-A724-068F57D36EF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83B3F17-DDC1-4218-90DB-1EB126B1CF8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EB2589C-0B60-48FA-842B-E82AF0B0258E}">
      <dgm:prSet/>
      <dgm:spPr/>
      <dgm:t>
        <a:bodyPr/>
        <a:lstStyle/>
        <a:p>
          <a:r>
            <a:rPr lang="en-US"/>
            <a:t>Phone</a:t>
          </a:r>
        </a:p>
      </dgm:t>
    </dgm:pt>
    <dgm:pt modelId="{7A8EF86F-F839-481C-A501-27BEEAA1FF86}" type="parTrans" cxnId="{420A4207-CF5E-46E5-BFB7-85A6DD513DDF}">
      <dgm:prSet/>
      <dgm:spPr/>
      <dgm:t>
        <a:bodyPr/>
        <a:lstStyle/>
        <a:p>
          <a:endParaRPr lang="en-US"/>
        </a:p>
      </dgm:t>
    </dgm:pt>
    <dgm:pt modelId="{57C29262-80DC-478D-9EEC-FDB15A645428}" type="sibTrans" cxnId="{420A4207-CF5E-46E5-BFB7-85A6DD513DDF}">
      <dgm:prSet/>
      <dgm:spPr/>
      <dgm:t>
        <a:bodyPr/>
        <a:lstStyle/>
        <a:p>
          <a:endParaRPr lang="en-US"/>
        </a:p>
      </dgm:t>
    </dgm:pt>
    <dgm:pt modelId="{0EE2F70C-88DF-4CAC-96B4-4E72F4C98501}">
      <dgm:prSet/>
      <dgm:spPr/>
      <dgm:t>
        <a:bodyPr/>
        <a:lstStyle/>
        <a:p>
          <a:r>
            <a:rPr lang="en-US"/>
            <a:t>Email</a:t>
          </a:r>
        </a:p>
      </dgm:t>
    </dgm:pt>
    <dgm:pt modelId="{93D29F0F-7096-4031-8218-E28A58C2A958}" type="parTrans" cxnId="{CB33906F-F203-46EB-94A1-A3A0352430F2}">
      <dgm:prSet/>
      <dgm:spPr/>
      <dgm:t>
        <a:bodyPr/>
        <a:lstStyle/>
        <a:p>
          <a:endParaRPr lang="en-US"/>
        </a:p>
      </dgm:t>
    </dgm:pt>
    <dgm:pt modelId="{8F62F406-E994-4FFB-AAE2-CE0202E3DE92}" type="sibTrans" cxnId="{CB33906F-F203-46EB-94A1-A3A0352430F2}">
      <dgm:prSet/>
      <dgm:spPr/>
      <dgm:t>
        <a:bodyPr/>
        <a:lstStyle/>
        <a:p>
          <a:endParaRPr lang="en-US"/>
        </a:p>
      </dgm:t>
    </dgm:pt>
    <dgm:pt modelId="{176CFFB5-770D-47B2-A81C-11F2FD572CA0}">
      <dgm:prSet/>
      <dgm:spPr/>
      <dgm:t>
        <a:bodyPr/>
        <a:lstStyle/>
        <a:p>
          <a:r>
            <a:rPr lang="en-US"/>
            <a:t>Text</a:t>
          </a:r>
        </a:p>
      </dgm:t>
    </dgm:pt>
    <dgm:pt modelId="{EE213E6F-C805-4FF6-BE3B-2019B1D3562A}" type="parTrans" cxnId="{FCB2EB4C-EB3D-4807-9199-9CC28268861F}">
      <dgm:prSet/>
      <dgm:spPr/>
      <dgm:t>
        <a:bodyPr/>
        <a:lstStyle/>
        <a:p>
          <a:endParaRPr lang="en-US"/>
        </a:p>
      </dgm:t>
    </dgm:pt>
    <dgm:pt modelId="{9EB79662-B02F-4988-8EDC-6F1A85391C29}" type="sibTrans" cxnId="{FCB2EB4C-EB3D-4807-9199-9CC28268861F}">
      <dgm:prSet/>
      <dgm:spPr/>
      <dgm:t>
        <a:bodyPr/>
        <a:lstStyle/>
        <a:p>
          <a:endParaRPr lang="en-US"/>
        </a:p>
      </dgm:t>
    </dgm:pt>
    <dgm:pt modelId="{8C561CCF-73B6-4D42-8DBF-A00280755ECD}">
      <dgm:prSet/>
      <dgm:spPr/>
      <dgm:t>
        <a:bodyPr/>
        <a:lstStyle/>
        <a:p>
          <a:r>
            <a:rPr lang="en-US"/>
            <a:t>Door-to-door</a:t>
          </a:r>
        </a:p>
      </dgm:t>
    </dgm:pt>
    <dgm:pt modelId="{CB5E20D1-4E9B-41F9-B8BF-185BCAEEFF0A}" type="parTrans" cxnId="{703EE58C-5A57-4EEF-9032-681E6C49407D}">
      <dgm:prSet/>
      <dgm:spPr/>
      <dgm:t>
        <a:bodyPr/>
        <a:lstStyle/>
        <a:p>
          <a:endParaRPr lang="en-US"/>
        </a:p>
      </dgm:t>
    </dgm:pt>
    <dgm:pt modelId="{21436068-F031-4A9B-B1C2-0C0FC3C03A07}" type="sibTrans" cxnId="{703EE58C-5A57-4EEF-9032-681E6C49407D}">
      <dgm:prSet/>
      <dgm:spPr/>
      <dgm:t>
        <a:bodyPr/>
        <a:lstStyle/>
        <a:p>
          <a:endParaRPr lang="en-US"/>
        </a:p>
      </dgm:t>
    </dgm:pt>
    <dgm:pt modelId="{3C11F77F-87BF-44B1-BFC7-7CE824F68B3D}">
      <dgm:prSet/>
      <dgm:spPr/>
      <dgm:t>
        <a:bodyPr/>
        <a:lstStyle/>
        <a:p>
          <a:r>
            <a:rPr lang="en-US"/>
            <a:t>Social Media</a:t>
          </a:r>
        </a:p>
      </dgm:t>
    </dgm:pt>
    <dgm:pt modelId="{941FD07F-A8B7-4371-A58F-E303A8B2233C}" type="parTrans" cxnId="{F98EACA0-DDFF-4A1E-9F3B-C8956FF1CF66}">
      <dgm:prSet/>
      <dgm:spPr/>
      <dgm:t>
        <a:bodyPr/>
        <a:lstStyle/>
        <a:p>
          <a:endParaRPr lang="en-US"/>
        </a:p>
      </dgm:t>
    </dgm:pt>
    <dgm:pt modelId="{3CD8A215-2367-44B3-8054-532778FA8ECF}" type="sibTrans" cxnId="{F98EACA0-DDFF-4A1E-9F3B-C8956FF1CF66}">
      <dgm:prSet/>
      <dgm:spPr/>
      <dgm:t>
        <a:bodyPr/>
        <a:lstStyle/>
        <a:p>
          <a:endParaRPr lang="en-US"/>
        </a:p>
      </dgm:t>
    </dgm:pt>
    <dgm:pt modelId="{95E77FB7-ECC9-4529-B2A3-93BE581E052A}">
      <dgm:prSet/>
      <dgm:spPr/>
      <dgm:t>
        <a:bodyPr/>
        <a:lstStyle/>
        <a:p>
          <a:r>
            <a:rPr lang="en-US"/>
            <a:t>Internet</a:t>
          </a:r>
        </a:p>
      </dgm:t>
    </dgm:pt>
    <dgm:pt modelId="{A215F65F-085D-424B-B52C-A81F3D15E17C}" type="parTrans" cxnId="{94A4577D-E354-41CA-8D02-0DF9D2FB7005}">
      <dgm:prSet/>
      <dgm:spPr/>
      <dgm:t>
        <a:bodyPr/>
        <a:lstStyle/>
        <a:p>
          <a:endParaRPr lang="en-US"/>
        </a:p>
      </dgm:t>
    </dgm:pt>
    <dgm:pt modelId="{FB041867-BF3F-475A-8208-F6BBAD6F1644}" type="sibTrans" cxnId="{94A4577D-E354-41CA-8D02-0DF9D2FB7005}">
      <dgm:prSet/>
      <dgm:spPr/>
      <dgm:t>
        <a:bodyPr/>
        <a:lstStyle/>
        <a:p>
          <a:endParaRPr lang="en-US"/>
        </a:p>
      </dgm:t>
    </dgm:pt>
    <dgm:pt modelId="{AB8D85E5-B8F3-43F3-9471-C5A8833DDAB6}">
      <dgm:prSet/>
      <dgm:spPr/>
      <dgm:t>
        <a:bodyPr/>
        <a:lstStyle/>
        <a:p>
          <a:r>
            <a:rPr lang="en-US"/>
            <a:t>Community Centers</a:t>
          </a:r>
        </a:p>
      </dgm:t>
    </dgm:pt>
    <dgm:pt modelId="{57782233-6B1C-47A5-B06F-63DB2A129203}" type="parTrans" cxnId="{F24F1612-6D19-4DFD-B4CE-6D9A7610BF5D}">
      <dgm:prSet/>
      <dgm:spPr/>
      <dgm:t>
        <a:bodyPr/>
        <a:lstStyle/>
        <a:p>
          <a:endParaRPr lang="en-US"/>
        </a:p>
      </dgm:t>
    </dgm:pt>
    <dgm:pt modelId="{12133593-BBEC-4CF6-AC67-BBAEA9CCFB23}" type="sibTrans" cxnId="{F24F1612-6D19-4DFD-B4CE-6D9A7610BF5D}">
      <dgm:prSet/>
      <dgm:spPr/>
      <dgm:t>
        <a:bodyPr/>
        <a:lstStyle/>
        <a:p>
          <a:endParaRPr lang="en-US"/>
        </a:p>
      </dgm:t>
    </dgm:pt>
    <dgm:pt modelId="{EBE79B7E-4D2A-4882-867B-A457AA6584B9}">
      <dgm:prSet/>
      <dgm:spPr/>
      <dgm:t>
        <a:bodyPr/>
        <a:lstStyle/>
        <a:p>
          <a:r>
            <a:rPr lang="en-US"/>
            <a:t>Places of Warship</a:t>
          </a:r>
        </a:p>
      </dgm:t>
    </dgm:pt>
    <dgm:pt modelId="{F46ECBB5-FBA2-4A3C-8D97-512CFA66CD85}" type="parTrans" cxnId="{193BECB6-C263-4101-9973-D22017CF4107}">
      <dgm:prSet/>
      <dgm:spPr/>
      <dgm:t>
        <a:bodyPr/>
        <a:lstStyle/>
        <a:p>
          <a:endParaRPr lang="en-US"/>
        </a:p>
      </dgm:t>
    </dgm:pt>
    <dgm:pt modelId="{5D69A487-35AF-4C27-A2D9-71AD32310497}" type="sibTrans" cxnId="{193BECB6-C263-4101-9973-D22017CF4107}">
      <dgm:prSet/>
      <dgm:spPr/>
      <dgm:t>
        <a:bodyPr/>
        <a:lstStyle/>
        <a:p>
          <a:endParaRPr lang="en-US"/>
        </a:p>
      </dgm:t>
    </dgm:pt>
    <dgm:pt modelId="{DF2A2556-E002-7745-B291-F3B3653A2AE8}" type="pres">
      <dgm:prSet presAssocID="{E83B3F17-DDC1-4218-90DB-1EB126B1CF86}" presName="diagram" presStyleCnt="0">
        <dgm:presLayoutVars>
          <dgm:dir/>
          <dgm:resizeHandles val="exact"/>
        </dgm:presLayoutVars>
      </dgm:prSet>
      <dgm:spPr/>
    </dgm:pt>
    <dgm:pt modelId="{5049F47C-8AD6-9C48-9BC5-3BB83FF7D2CA}" type="pres">
      <dgm:prSet presAssocID="{CEB2589C-0B60-48FA-842B-E82AF0B0258E}" presName="node" presStyleLbl="node1" presStyleIdx="0" presStyleCnt="8">
        <dgm:presLayoutVars>
          <dgm:bulletEnabled val="1"/>
        </dgm:presLayoutVars>
      </dgm:prSet>
      <dgm:spPr/>
    </dgm:pt>
    <dgm:pt modelId="{FABBF3A1-7D3B-6B49-8895-443CE2FBDB04}" type="pres">
      <dgm:prSet presAssocID="{57C29262-80DC-478D-9EEC-FDB15A645428}" presName="sibTrans" presStyleCnt="0"/>
      <dgm:spPr/>
    </dgm:pt>
    <dgm:pt modelId="{FAF335CD-63F8-7B4E-831E-588D20F286B8}" type="pres">
      <dgm:prSet presAssocID="{0EE2F70C-88DF-4CAC-96B4-4E72F4C98501}" presName="node" presStyleLbl="node1" presStyleIdx="1" presStyleCnt="8">
        <dgm:presLayoutVars>
          <dgm:bulletEnabled val="1"/>
        </dgm:presLayoutVars>
      </dgm:prSet>
      <dgm:spPr/>
    </dgm:pt>
    <dgm:pt modelId="{32F22A88-449E-8449-974A-08387CFE14D5}" type="pres">
      <dgm:prSet presAssocID="{8F62F406-E994-4FFB-AAE2-CE0202E3DE92}" presName="sibTrans" presStyleCnt="0"/>
      <dgm:spPr/>
    </dgm:pt>
    <dgm:pt modelId="{3408778B-1119-E440-B7FB-43E9F95336A6}" type="pres">
      <dgm:prSet presAssocID="{176CFFB5-770D-47B2-A81C-11F2FD572CA0}" presName="node" presStyleLbl="node1" presStyleIdx="2" presStyleCnt="8">
        <dgm:presLayoutVars>
          <dgm:bulletEnabled val="1"/>
        </dgm:presLayoutVars>
      </dgm:prSet>
      <dgm:spPr/>
    </dgm:pt>
    <dgm:pt modelId="{2971CE96-425A-4744-A43F-D2871E338E6E}" type="pres">
      <dgm:prSet presAssocID="{9EB79662-B02F-4988-8EDC-6F1A85391C29}" presName="sibTrans" presStyleCnt="0"/>
      <dgm:spPr/>
    </dgm:pt>
    <dgm:pt modelId="{4D8B1185-BE18-1444-83AC-ED28E10EAF62}" type="pres">
      <dgm:prSet presAssocID="{8C561CCF-73B6-4D42-8DBF-A00280755ECD}" presName="node" presStyleLbl="node1" presStyleIdx="3" presStyleCnt="8">
        <dgm:presLayoutVars>
          <dgm:bulletEnabled val="1"/>
        </dgm:presLayoutVars>
      </dgm:prSet>
      <dgm:spPr/>
    </dgm:pt>
    <dgm:pt modelId="{02C80F19-6019-1A47-A80A-BC973CED1815}" type="pres">
      <dgm:prSet presAssocID="{21436068-F031-4A9B-B1C2-0C0FC3C03A07}" presName="sibTrans" presStyleCnt="0"/>
      <dgm:spPr/>
    </dgm:pt>
    <dgm:pt modelId="{0B248D07-F7B6-EA49-AC0E-0B3981E33351}" type="pres">
      <dgm:prSet presAssocID="{3C11F77F-87BF-44B1-BFC7-7CE824F68B3D}" presName="node" presStyleLbl="node1" presStyleIdx="4" presStyleCnt="8">
        <dgm:presLayoutVars>
          <dgm:bulletEnabled val="1"/>
        </dgm:presLayoutVars>
      </dgm:prSet>
      <dgm:spPr/>
    </dgm:pt>
    <dgm:pt modelId="{72AA501B-5172-7E46-B88F-65AB509B1F15}" type="pres">
      <dgm:prSet presAssocID="{3CD8A215-2367-44B3-8054-532778FA8ECF}" presName="sibTrans" presStyleCnt="0"/>
      <dgm:spPr/>
    </dgm:pt>
    <dgm:pt modelId="{9CB8774C-CAAE-8647-B4F3-523739EF84DA}" type="pres">
      <dgm:prSet presAssocID="{95E77FB7-ECC9-4529-B2A3-93BE581E052A}" presName="node" presStyleLbl="node1" presStyleIdx="5" presStyleCnt="8">
        <dgm:presLayoutVars>
          <dgm:bulletEnabled val="1"/>
        </dgm:presLayoutVars>
      </dgm:prSet>
      <dgm:spPr/>
    </dgm:pt>
    <dgm:pt modelId="{4DEB9D25-4266-6248-BFD7-7B59062F04DD}" type="pres">
      <dgm:prSet presAssocID="{FB041867-BF3F-475A-8208-F6BBAD6F1644}" presName="sibTrans" presStyleCnt="0"/>
      <dgm:spPr/>
    </dgm:pt>
    <dgm:pt modelId="{1B129D02-0C21-F04C-A34C-F8B5C1727389}" type="pres">
      <dgm:prSet presAssocID="{AB8D85E5-B8F3-43F3-9471-C5A8833DDAB6}" presName="node" presStyleLbl="node1" presStyleIdx="6" presStyleCnt="8">
        <dgm:presLayoutVars>
          <dgm:bulletEnabled val="1"/>
        </dgm:presLayoutVars>
      </dgm:prSet>
      <dgm:spPr/>
    </dgm:pt>
    <dgm:pt modelId="{96370436-9ED2-C54A-893F-2B67351E8FCA}" type="pres">
      <dgm:prSet presAssocID="{12133593-BBEC-4CF6-AC67-BBAEA9CCFB23}" presName="sibTrans" presStyleCnt="0"/>
      <dgm:spPr/>
    </dgm:pt>
    <dgm:pt modelId="{B6B7A6A8-73E2-0F4D-9DDE-E87BF61279B0}" type="pres">
      <dgm:prSet presAssocID="{EBE79B7E-4D2A-4882-867B-A457AA6584B9}" presName="node" presStyleLbl="node1" presStyleIdx="7" presStyleCnt="8">
        <dgm:presLayoutVars>
          <dgm:bulletEnabled val="1"/>
        </dgm:presLayoutVars>
      </dgm:prSet>
      <dgm:spPr/>
    </dgm:pt>
  </dgm:ptLst>
  <dgm:cxnLst>
    <dgm:cxn modelId="{420A4207-CF5E-46E5-BFB7-85A6DD513DDF}" srcId="{E83B3F17-DDC1-4218-90DB-1EB126B1CF86}" destId="{CEB2589C-0B60-48FA-842B-E82AF0B0258E}" srcOrd="0" destOrd="0" parTransId="{7A8EF86F-F839-481C-A501-27BEEAA1FF86}" sibTransId="{57C29262-80DC-478D-9EEC-FDB15A645428}"/>
    <dgm:cxn modelId="{F24F1612-6D19-4DFD-B4CE-6D9A7610BF5D}" srcId="{E83B3F17-DDC1-4218-90DB-1EB126B1CF86}" destId="{AB8D85E5-B8F3-43F3-9471-C5A8833DDAB6}" srcOrd="6" destOrd="0" parTransId="{57782233-6B1C-47A5-B06F-63DB2A129203}" sibTransId="{12133593-BBEC-4CF6-AC67-BBAEA9CCFB23}"/>
    <dgm:cxn modelId="{65D20B19-4CC2-3548-8115-4DEB22FB27AC}" type="presOf" srcId="{3C11F77F-87BF-44B1-BFC7-7CE824F68B3D}" destId="{0B248D07-F7B6-EA49-AC0E-0B3981E33351}" srcOrd="0" destOrd="0" presId="urn:microsoft.com/office/officeart/2005/8/layout/default"/>
    <dgm:cxn modelId="{FCB2EB4C-EB3D-4807-9199-9CC28268861F}" srcId="{E83B3F17-DDC1-4218-90DB-1EB126B1CF86}" destId="{176CFFB5-770D-47B2-A81C-11F2FD572CA0}" srcOrd="2" destOrd="0" parTransId="{EE213E6F-C805-4FF6-BE3B-2019B1D3562A}" sibTransId="{9EB79662-B02F-4988-8EDC-6F1A85391C29}"/>
    <dgm:cxn modelId="{E986CC5A-75EA-C544-BCF8-1062D119B512}" type="presOf" srcId="{0EE2F70C-88DF-4CAC-96B4-4E72F4C98501}" destId="{FAF335CD-63F8-7B4E-831E-588D20F286B8}" srcOrd="0" destOrd="0" presId="urn:microsoft.com/office/officeart/2005/8/layout/default"/>
    <dgm:cxn modelId="{670C1D64-1697-7743-B1C1-3CCC177F4A5F}" type="presOf" srcId="{CEB2589C-0B60-48FA-842B-E82AF0B0258E}" destId="{5049F47C-8AD6-9C48-9BC5-3BB83FF7D2CA}" srcOrd="0" destOrd="0" presId="urn:microsoft.com/office/officeart/2005/8/layout/default"/>
    <dgm:cxn modelId="{CB33906F-F203-46EB-94A1-A3A0352430F2}" srcId="{E83B3F17-DDC1-4218-90DB-1EB126B1CF86}" destId="{0EE2F70C-88DF-4CAC-96B4-4E72F4C98501}" srcOrd="1" destOrd="0" parTransId="{93D29F0F-7096-4031-8218-E28A58C2A958}" sibTransId="{8F62F406-E994-4FFB-AAE2-CE0202E3DE92}"/>
    <dgm:cxn modelId="{94A4577D-E354-41CA-8D02-0DF9D2FB7005}" srcId="{E83B3F17-DDC1-4218-90DB-1EB126B1CF86}" destId="{95E77FB7-ECC9-4529-B2A3-93BE581E052A}" srcOrd="5" destOrd="0" parTransId="{A215F65F-085D-424B-B52C-A81F3D15E17C}" sibTransId="{FB041867-BF3F-475A-8208-F6BBAD6F1644}"/>
    <dgm:cxn modelId="{703EE58C-5A57-4EEF-9032-681E6C49407D}" srcId="{E83B3F17-DDC1-4218-90DB-1EB126B1CF86}" destId="{8C561CCF-73B6-4D42-8DBF-A00280755ECD}" srcOrd="3" destOrd="0" parTransId="{CB5E20D1-4E9B-41F9-B8BF-185BCAEEFF0A}" sibTransId="{21436068-F031-4A9B-B1C2-0C0FC3C03A07}"/>
    <dgm:cxn modelId="{F98EACA0-DDFF-4A1E-9F3B-C8956FF1CF66}" srcId="{E83B3F17-DDC1-4218-90DB-1EB126B1CF86}" destId="{3C11F77F-87BF-44B1-BFC7-7CE824F68B3D}" srcOrd="4" destOrd="0" parTransId="{941FD07F-A8B7-4371-A58F-E303A8B2233C}" sibTransId="{3CD8A215-2367-44B3-8054-532778FA8ECF}"/>
    <dgm:cxn modelId="{FA42B0A6-4122-004C-A5BC-7B0A9D1A52BF}" type="presOf" srcId="{EBE79B7E-4D2A-4882-867B-A457AA6584B9}" destId="{B6B7A6A8-73E2-0F4D-9DDE-E87BF61279B0}" srcOrd="0" destOrd="0" presId="urn:microsoft.com/office/officeart/2005/8/layout/default"/>
    <dgm:cxn modelId="{6E9885AD-D82A-5D4D-B0B0-5BC5B57B3497}" type="presOf" srcId="{95E77FB7-ECC9-4529-B2A3-93BE581E052A}" destId="{9CB8774C-CAAE-8647-B4F3-523739EF84DA}" srcOrd="0" destOrd="0" presId="urn:microsoft.com/office/officeart/2005/8/layout/default"/>
    <dgm:cxn modelId="{8E6D8AB2-ED8B-EA41-B365-62C27747F10F}" type="presOf" srcId="{AB8D85E5-B8F3-43F3-9471-C5A8833DDAB6}" destId="{1B129D02-0C21-F04C-A34C-F8B5C1727389}" srcOrd="0" destOrd="0" presId="urn:microsoft.com/office/officeart/2005/8/layout/default"/>
    <dgm:cxn modelId="{193BECB6-C263-4101-9973-D22017CF4107}" srcId="{E83B3F17-DDC1-4218-90DB-1EB126B1CF86}" destId="{EBE79B7E-4D2A-4882-867B-A457AA6584B9}" srcOrd="7" destOrd="0" parTransId="{F46ECBB5-FBA2-4A3C-8D97-512CFA66CD85}" sibTransId="{5D69A487-35AF-4C27-A2D9-71AD32310497}"/>
    <dgm:cxn modelId="{16659EBC-629A-654C-969E-E1B8DA75FDD4}" type="presOf" srcId="{E83B3F17-DDC1-4218-90DB-1EB126B1CF86}" destId="{DF2A2556-E002-7745-B291-F3B3653A2AE8}" srcOrd="0" destOrd="0" presId="urn:microsoft.com/office/officeart/2005/8/layout/default"/>
    <dgm:cxn modelId="{97F5B8C7-5B96-6849-8A66-23258645F13C}" type="presOf" srcId="{176CFFB5-770D-47B2-A81C-11F2FD572CA0}" destId="{3408778B-1119-E440-B7FB-43E9F95336A6}" srcOrd="0" destOrd="0" presId="urn:microsoft.com/office/officeart/2005/8/layout/default"/>
    <dgm:cxn modelId="{F97AAFDD-2E74-DC4D-9312-F103DE3A81D5}" type="presOf" srcId="{8C561CCF-73B6-4D42-8DBF-A00280755ECD}" destId="{4D8B1185-BE18-1444-83AC-ED28E10EAF62}" srcOrd="0" destOrd="0" presId="urn:microsoft.com/office/officeart/2005/8/layout/default"/>
    <dgm:cxn modelId="{89ACD8AA-37B2-B249-9C09-76A28DEE90A7}" type="presParOf" srcId="{DF2A2556-E002-7745-B291-F3B3653A2AE8}" destId="{5049F47C-8AD6-9C48-9BC5-3BB83FF7D2CA}" srcOrd="0" destOrd="0" presId="urn:microsoft.com/office/officeart/2005/8/layout/default"/>
    <dgm:cxn modelId="{12097B90-4293-384E-B51B-B1BFE8EF83C1}" type="presParOf" srcId="{DF2A2556-E002-7745-B291-F3B3653A2AE8}" destId="{FABBF3A1-7D3B-6B49-8895-443CE2FBDB04}" srcOrd="1" destOrd="0" presId="urn:microsoft.com/office/officeart/2005/8/layout/default"/>
    <dgm:cxn modelId="{3AC2D3F4-95D1-9041-A052-62733173F016}" type="presParOf" srcId="{DF2A2556-E002-7745-B291-F3B3653A2AE8}" destId="{FAF335CD-63F8-7B4E-831E-588D20F286B8}" srcOrd="2" destOrd="0" presId="urn:microsoft.com/office/officeart/2005/8/layout/default"/>
    <dgm:cxn modelId="{74BF8898-B3C6-EB44-B3FE-AF37D1BDB20F}" type="presParOf" srcId="{DF2A2556-E002-7745-B291-F3B3653A2AE8}" destId="{32F22A88-449E-8449-974A-08387CFE14D5}" srcOrd="3" destOrd="0" presId="urn:microsoft.com/office/officeart/2005/8/layout/default"/>
    <dgm:cxn modelId="{A246AEA6-D3F7-1044-89D0-DB1185D5ED00}" type="presParOf" srcId="{DF2A2556-E002-7745-B291-F3B3653A2AE8}" destId="{3408778B-1119-E440-B7FB-43E9F95336A6}" srcOrd="4" destOrd="0" presId="urn:microsoft.com/office/officeart/2005/8/layout/default"/>
    <dgm:cxn modelId="{4D68B767-E761-3444-B85B-892275C81AAF}" type="presParOf" srcId="{DF2A2556-E002-7745-B291-F3B3653A2AE8}" destId="{2971CE96-425A-4744-A43F-D2871E338E6E}" srcOrd="5" destOrd="0" presId="urn:microsoft.com/office/officeart/2005/8/layout/default"/>
    <dgm:cxn modelId="{903BDA57-F0B3-AA4F-A5A1-AFDA8F45C528}" type="presParOf" srcId="{DF2A2556-E002-7745-B291-F3B3653A2AE8}" destId="{4D8B1185-BE18-1444-83AC-ED28E10EAF62}" srcOrd="6" destOrd="0" presId="urn:microsoft.com/office/officeart/2005/8/layout/default"/>
    <dgm:cxn modelId="{FEA0D022-83F4-EB41-9534-DBBE740D1E85}" type="presParOf" srcId="{DF2A2556-E002-7745-B291-F3B3653A2AE8}" destId="{02C80F19-6019-1A47-A80A-BC973CED1815}" srcOrd="7" destOrd="0" presId="urn:microsoft.com/office/officeart/2005/8/layout/default"/>
    <dgm:cxn modelId="{2B78F322-8D93-294A-B142-5E6F763C389C}" type="presParOf" srcId="{DF2A2556-E002-7745-B291-F3B3653A2AE8}" destId="{0B248D07-F7B6-EA49-AC0E-0B3981E33351}" srcOrd="8" destOrd="0" presId="urn:microsoft.com/office/officeart/2005/8/layout/default"/>
    <dgm:cxn modelId="{5B7C59EF-B896-644A-8907-105D8DB1E087}" type="presParOf" srcId="{DF2A2556-E002-7745-B291-F3B3653A2AE8}" destId="{72AA501B-5172-7E46-B88F-65AB509B1F15}" srcOrd="9" destOrd="0" presId="urn:microsoft.com/office/officeart/2005/8/layout/default"/>
    <dgm:cxn modelId="{36F0CFAA-530E-DA41-A181-C97D6E202833}" type="presParOf" srcId="{DF2A2556-E002-7745-B291-F3B3653A2AE8}" destId="{9CB8774C-CAAE-8647-B4F3-523739EF84DA}" srcOrd="10" destOrd="0" presId="urn:microsoft.com/office/officeart/2005/8/layout/default"/>
    <dgm:cxn modelId="{AB0A5FB5-28CA-3446-BB20-EAC1D8188FF5}" type="presParOf" srcId="{DF2A2556-E002-7745-B291-F3B3653A2AE8}" destId="{4DEB9D25-4266-6248-BFD7-7B59062F04DD}" srcOrd="11" destOrd="0" presId="urn:microsoft.com/office/officeart/2005/8/layout/default"/>
    <dgm:cxn modelId="{9A8FD484-0AFF-BA49-B435-28A48E306A1A}" type="presParOf" srcId="{DF2A2556-E002-7745-B291-F3B3653A2AE8}" destId="{1B129D02-0C21-F04C-A34C-F8B5C1727389}" srcOrd="12" destOrd="0" presId="urn:microsoft.com/office/officeart/2005/8/layout/default"/>
    <dgm:cxn modelId="{C0B6A103-D156-AC43-93E5-9EE9EF8C58B9}" type="presParOf" srcId="{DF2A2556-E002-7745-B291-F3B3653A2AE8}" destId="{96370436-9ED2-C54A-893F-2B67351E8FCA}" srcOrd="13" destOrd="0" presId="urn:microsoft.com/office/officeart/2005/8/layout/default"/>
    <dgm:cxn modelId="{67E637B5-1DBB-044C-ABB3-968936F6185D}" type="presParOf" srcId="{DF2A2556-E002-7745-B291-F3B3653A2AE8}" destId="{B6B7A6A8-73E2-0F4D-9DDE-E87BF61279B0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05E876F-A022-4732-84C3-26B1C2ED28D2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67AE138-16EC-4F88-99CE-F519AC0F0A92}">
      <dgm:prSet/>
      <dgm:spPr/>
      <dgm:t>
        <a:bodyPr/>
        <a:lstStyle/>
        <a:p>
          <a:r>
            <a:rPr lang="en-US" b="1" dirty="0"/>
            <a:t>Fear (“</a:t>
          </a:r>
          <a:r>
            <a:rPr lang="en-US" dirty="0"/>
            <a:t>Your account has been compromised”) </a:t>
          </a:r>
        </a:p>
      </dgm:t>
    </dgm:pt>
    <dgm:pt modelId="{52CE4B0D-6038-4AC8-A555-648B91745F7C}" type="parTrans" cxnId="{B2E33374-CB6D-4EF0-B1A3-A350C90B1A1F}">
      <dgm:prSet/>
      <dgm:spPr/>
      <dgm:t>
        <a:bodyPr/>
        <a:lstStyle/>
        <a:p>
          <a:endParaRPr lang="en-US"/>
        </a:p>
      </dgm:t>
    </dgm:pt>
    <dgm:pt modelId="{3F17BEBA-429B-4732-BF7A-B5F9269C4B74}" type="sibTrans" cxnId="{B2E33374-CB6D-4EF0-B1A3-A350C90B1A1F}">
      <dgm:prSet/>
      <dgm:spPr/>
      <dgm:t>
        <a:bodyPr/>
        <a:lstStyle/>
        <a:p>
          <a:endParaRPr lang="en-US"/>
        </a:p>
      </dgm:t>
    </dgm:pt>
    <dgm:pt modelId="{EB9C013F-2808-4DD2-9854-CFBBEAEE04C1}">
      <dgm:prSet/>
      <dgm:spPr/>
      <dgm:t>
        <a:bodyPr/>
        <a:lstStyle/>
        <a:p>
          <a:r>
            <a:rPr lang="en-US" b="1" dirty="0"/>
            <a:t>Urgency </a:t>
          </a:r>
          <a:r>
            <a:rPr lang="en-US" dirty="0"/>
            <a:t>(“Act immediately”) </a:t>
          </a:r>
        </a:p>
      </dgm:t>
    </dgm:pt>
    <dgm:pt modelId="{CDF2C888-70B0-4A1F-B1C8-805564AC602A}" type="parTrans" cxnId="{284CFCFD-6A85-42FE-9640-956A65716FA1}">
      <dgm:prSet/>
      <dgm:spPr/>
      <dgm:t>
        <a:bodyPr/>
        <a:lstStyle/>
        <a:p>
          <a:endParaRPr lang="en-US"/>
        </a:p>
      </dgm:t>
    </dgm:pt>
    <dgm:pt modelId="{08CA5A41-D1EE-4523-90D1-98C5FDB38CF0}" type="sibTrans" cxnId="{284CFCFD-6A85-42FE-9640-956A65716FA1}">
      <dgm:prSet/>
      <dgm:spPr/>
      <dgm:t>
        <a:bodyPr/>
        <a:lstStyle/>
        <a:p>
          <a:endParaRPr lang="en-US"/>
        </a:p>
      </dgm:t>
    </dgm:pt>
    <dgm:pt modelId="{E8811328-A549-42FF-A4A9-B1D23C8B91AF}">
      <dgm:prSet/>
      <dgm:spPr/>
      <dgm:t>
        <a:bodyPr/>
        <a:lstStyle/>
        <a:p>
          <a:r>
            <a:rPr lang="en-US" b="1" dirty="0"/>
            <a:t>Trust (</a:t>
          </a:r>
          <a:r>
            <a:rPr lang="en-US" dirty="0"/>
            <a:t>Pretending to be family, government, banks) </a:t>
          </a:r>
        </a:p>
      </dgm:t>
    </dgm:pt>
    <dgm:pt modelId="{2299371C-3BBC-40E0-A9C3-2D2AE75134F0}" type="parTrans" cxnId="{0192DB68-2B14-46D6-AD43-D74B0BF81F91}">
      <dgm:prSet/>
      <dgm:spPr/>
      <dgm:t>
        <a:bodyPr/>
        <a:lstStyle/>
        <a:p>
          <a:endParaRPr lang="en-US"/>
        </a:p>
      </dgm:t>
    </dgm:pt>
    <dgm:pt modelId="{A3E95E46-8B9D-4683-8F16-92998C242E35}" type="sibTrans" cxnId="{0192DB68-2B14-46D6-AD43-D74B0BF81F91}">
      <dgm:prSet/>
      <dgm:spPr/>
      <dgm:t>
        <a:bodyPr/>
        <a:lstStyle/>
        <a:p>
          <a:endParaRPr lang="en-US"/>
        </a:p>
      </dgm:t>
    </dgm:pt>
    <dgm:pt modelId="{76DE19DD-4C9F-43F7-8063-D77646D9083D}">
      <dgm:prSet/>
      <dgm:spPr/>
      <dgm:t>
        <a:bodyPr/>
        <a:lstStyle/>
        <a:p>
          <a:r>
            <a:rPr lang="en-US" b="1" dirty="0"/>
            <a:t>Love and Companionship (</a:t>
          </a:r>
          <a:r>
            <a:rPr lang="en-US" dirty="0"/>
            <a:t>Building emotional relationships before requesting money)</a:t>
          </a:r>
        </a:p>
      </dgm:t>
    </dgm:pt>
    <dgm:pt modelId="{CA05D8C3-04A3-4E23-96B6-6EA51C038C27}" type="parTrans" cxnId="{F8F9F95B-EDA9-4C7B-9A77-1FF16D20E86A}">
      <dgm:prSet/>
      <dgm:spPr/>
      <dgm:t>
        <a:bodyPr/>
        <a:lstStyle/>
        <a:p>
          <a:endParaRPr lang="en-US"/>
        </a:p>
      </dgm:t>
    </dgm:pt>
    <dgm:pt modelId="{88ABDE09-BC88-4F2D-9B5D-7F50053C1315}" type="sibTrans" cxnId="{F8F9F95B-EDA9-4C7B-9A77-1FF16D20E86A}">
      <dgm:prSet/>
      <dgm:spPr/>
      <dgm:t>
        <a:bodyPr/>
        <a:lstStyle/>
        <a:p>
          <a:endParaRPr lang="en-US"/>
        </a:p>
      </dgm:t>
    </dgm:pt>
    <dgm:pt modelId="{F58AFC1F-B891-42FF-86EE-4B658124F4D0}">
      <dgm:prSet/>
      <dgm:spPr/>
      <dgm:t>
        <a:bodyPr/>
        <a:lstStyle/>
        <a:p>
          <a:r>
            <a:rPr lang="en-US" b="1" dirty="0"/>
            <a:t>Opportunity (</a:t>
          </a:r>
          <a:r>
            <a:rPr lang="en-US" dirty="0"/>
            <a:t>Promising unusually high returns)</a:t>
          </a:r>
        </a:p>
      </dgm:t>
    </dgm:pt>
    <dgm:pt modelId="{3F37A015-CC69-4351-A567-EB4653F76785}" type="parTrans" cxnId="{8E9FB44C-2C04-4116-B87B-CDD04458FE5C}">
      <dgm:prSet/>
      <dgm:spPr/>
      <dgm:t>
        <a:bodyPr/>
        <a:lstStyle/>
        <a:p>
          <a:endParaRPr lang="en-US"/>
        </a:p>
      </dgm:t>
    </dgm:pt>
    <dgm:pt modelId="{71BEEC02-21EE-4C9A-87E9-9867F7C29935}" type="sibTrans" cxnId="{8E9FB44C-2C04-4116-B87B-CDD04458FE5C}">
      <dgm:prSet/>
      <dgm:spPr/>
      <dgm:t>
        <a:bodyPr/>
        <a:lstStyle/>
        <a:p>
          <a:endParaRPr lang="en-US"/>
        </a:p>
      </dgm:t>
    </dgm:pt>
    <dgm:pt modelId="{8CB66BE8-1A4B-1947-BA2A-C6E5152B5F43}" type="pres">
      <dgm:prSet presAssocID="{505E876F-A022-4732-84C3-26B1C2ED28D2}" presName="vert0" presStyleCnt="0">
        <dgm:presLayoutVars>
          <dgm:dir/>
          <dgm:animOne val="branch"/>
          <dgm:animLvl val="lvl"/>
        </dgm:presLayoutVars>
      </dgm:prSet>
      <dgm:spPr/>
    </dgm:pt>
    <dgm:pt modelId="{AB115B8E-490E-8240-B683-3D73097268CC}" type="pres">
      <dgm:prSet presAssocID="{867AE138-16EC-4F88-99CE-F519AC0F0A92}" presName="thickLine" presStyleLbl="alignNode1" presStyleIdx="0" presStyleCnt="5"/>
      <dgm:spPr/>
    </dgm:pt>
    <dgm:pt modelId="{D4E5F4F1-FB30-EC40-A5F7-6C370CA9D863}" type="pres">
      <dgm:prSet presAssocID="{867AE138-16EC-4F88-99CE-F519AC0F0A92}" presName="horz1" presStyleCnt="0"/>
      <dgm:spPr/>
    </dgm:pt>
    <dgm:pt modelId="{092ED9CF-D9B3-5241-8305-12CB90F706A1}" type="pres">
      <dgm:prSet presAssocID="{867AE138-16EC-4F88-99CE-F519AC0F0A92}" presName="tx1" presStyleLbl="revTx" presStyleIdx="0" presStyleCnt="5"/>
      <dgm:spPr/>
    </dgm:pt>
    <dgm:pt modelId="{2FA3FFAE-E9F3-F644-8572-78D8582440FB}" type="pres">
      <dgm:prSet presAssocID="{867AE138-16EC-4F88-99CE-F519AC0F0A92}" presName="vert1" presStyleCnt="0"/>
      <dgm:spPr/>
    </dgm:pt>
    <dgm:pt modelId="{97B4A24D-3FF1-ED46-A8B3-00C38AEB1228}" type="pres">
      <dgm:prSet presAssocID="{EB9C013F-2808-4DD2-9854-CFBBEAEE04C1}" presName="thickLine" presStyleLbl="alignNode1" presStyleIdx="1" presStyleCnt="5"/>
      <dgm:spPr/>
    </dgm:pt>
    <dgm:pt modelId="{86F9260C-EB1A-7444-8AFE-CEB4BBAD60A3}" type="pres">
      <dgm:prSet presAssocID="{EB9C013F-2808-4DD2-9854-CFBBEAEE04C1}" presName="horz1" presStyleCnt="0"/>
      <dgm:spPr/>
    </dgm:pt>
    <dgm:pt modelId="{20074D4D-7FED-A746-9D15-7834D27B68C7}" type="pres">
      <dgm:prSet presAssocID="{EB9C013F-2808-4DD2-9854-CFBBEAEE04C1}" presName="tx1" presStyleLbl="revTx" presStyleIdx="1" presStyleCnt="5"/>
      <dgm:spPr/>
    </dgm:pt>
    <dgm:pt modelId="{793E2738-DDE1-B64B-944D-8D4712AB8673}" type="pres">
      <dgm:prSet presAssocID="{EB9C013F-2808-4DD2-9854-CFBBEAEE04C1}" presName="vert1" presStyleCnt="0"/>
      <dgm:spPr/>
    </dgm:pt>
    <dgm:pt modelId="{F2A3A447-D13B-5643-B58C-D614EB4267A4}" type="pres">
      <dgm:prSet presAssocID="{E8811328-A549-42FF-A4A9-B1D23C8B91AF}" presName="thickLine" presStyleLbl="alignNode1" presStyleIdx="2" presStyleCnt="5"/>
      <dgm:spPr/>
    </dgm:pt>
    <dgm:pt modelId="{60D1F8B7-EA1A-6341-BEEF-2194562871BC}" type="pres">
      <dgm:prSet presAssocID="{E8811328-A549-42FF-A4A9-B1D23C8B91AF}" presName="horz1" presStyleCnt="0"/>
      <dgm:spPr/>
    </dgm:pt>
    <dgm:pt modelId="{B2A8922F-012B-9F43-8522-0549BC70D957}" type="pres">
      <dgm:prSet presAssocID="{E8811328-A549-42FF-A4A9-B1D23C8B91AF}" presName="tx1" presStyleLbl="revTx" presStyleIdx="2" presStyleCnt="5"/>
      <dgm:spPr/>
    </dgm:pt>
    <dgm:pt modelId="{9E95B56C-3338-F64E-8602-C124926B049F}" type="pres">
      <dgm:prSet presAssocID="{E8811328-A549-42FF-A4A9-B1D23C8B91AF}" presName="vert1" presStyleCnt="0"/>
      <dgm:spPr/>
    </dgm:pt>
    <dgm:pt modelId="{1018A493-2D1D-0148-A76D-D9D858F940FE}" type="pres">
      <dgm:prSet presAssocID="{76DE19DD-4C9F-43F7-8063-D77646D9083D}" presName="thickLine" presStyleLbl="alignNode1" presStyleIdx="3" presStyleCnt="5"/>
      <dgm:spPr/>
    </dgm:pt>
    <dgm:pt modelId="{F0E352D3-2F94-664E-BCBA-A28D2B90D837}" type="pres">
      <dgm:prSet presAssocID="{76DE19DD-4C9F-43F7-8063-D77646D9083D}" presName="horz1" presStyleCnt="0"/>
      <dgm:spPr/>
    </dgm:pt>
    <dgm:pt modelId="{EA01FC07-312E-C049-A523-D608A6A54CFF}" type="pres">
      <dgm:prSet presAssocID="{76DE19DD-4C9F-43F7-8063-D77646D9083D}" presName="tx1" presStyleLbl="revTx" presStyleIdx="3" presStyleCnt="5"/>
      <dgm:spPr/>
    </dgm:pt>
    <dgm:pt modelId="{F9B39FCF-0293-FC42-B305-5D3256283960}" type="pres">
      <dgm:prSet presAssocID="{76DE19DD-4C9F-43F7-8063-D77646D9083D}" presName="vert1" presStyleCnt="0"/>
      <dgm:spPr/>
    </dgm:pt>
    <dgm:pt modelId="{AE35623E-5A3F-D549-A7E1-EFE0B584EA6F}" type="pres">
      <dgm:prSet presAssocID="{F58AFC1F-B891-42FF-86EE-4B658124F4D0}" presName="thickLine" presStyleLbl="alignNode1" presStyleIdx="4" presStyleCnt="5"/>
      <dgm:spPr/>
    </dgm:pt>
    <dgm:pt modelId="{1480ECBA-D3DC-8841-A43D-F9B9E4457360}" type="pres">
      <dgm:prSet presAssocID="{F58AFC1F-B891-42FF-86EE-4B658124F4D0}" presName="horz1" presStyleCnt="0"/>
      <dgm:spPr/>
    </dgm:pt>
    <dgm:pt modelId="{0ADC2F75-EF90-9E4A-802F-2730C58CEE86}" type="pres">
      <dgm:prSet presAssocID="{F58AFC1F-B891-42FF-86EE-4B658124F4D0}" presName="tx1" presStyleLbl="revTx" presStyleIdx="4" presStyleCnt="5"/>
      <dgm:spPr/>
    </dgm:pt>
    <dgm:pt modelId="{D5391A74-2DCB-0B49-A534-2E66E64290A3}" type="pres">
      <dgm:prSet presAssocID="{F58AFC1F-B891-42FF-86EE-4B658124F4D0}" presName="vert1" presStyleCnt="0"/>
      <dgm:spPr/>
    </dgm:pt>
  </dgm:ptLst>
  <dgm:cxnLst>
    <dgm:cxn modelId="{F33A2B21-8927-7B44-BE4F-965C840D507A}" type="presOf" srcId="{505E876F-A022-4732-84C3-26B1C2ED28D2}" destId="{8CB66BE8-1A4B-1947-BA2A-C6E5152B5F43}" srcOrd="0" destOrd="0" presId="urn:microsoft.com/office/officeart/2008/layout/LinedList"/>
    <dgm:cxn modelId="{434F9C40-C971-DB4E-8C9E-6DD7CD11C6E2}" type="presOf" srcId="{E8811328-A549-42FF-A4A9-B1D23C8B91AF}" destId="{B2A8922F-012B-9F43-8522-0549BC70D957}" srcOrd="0" destOrd="0" presId="urn:microsoft.com/office/officeart/2008/layout/LinedList"/>
    <dgm:cxn modelId="{8E9FB44C-2C04-4116-B87B-CDD04458FE5C}" srcId="{505E876F-A022-4732-84C3-26B1C2ED28D2}" destId="{F58AFC1F-B891-42FF-86EE-4B658124F4D0}" srcOrd="4" destOrd="0" parTransId="{3F37A015-CC69-4351-A567-EB4653F76785}" sibTransId="{71BEEC02-21EE-4C9A-87E9-9867F7C29935}"/>
    <dgm:cxn modelId="{F8F9F95B-EDA9-4C7B-9A77-1FF16D20E86A}" srcId="{505E876F-A022-4732-84C3-26B1C2ED28D2}" destId="{76DE19DD-4C9F-43F7-8063-D77646D9083D}" srcOrd="3" destOrd="0" parTransId="{CA05D8C3-04A3-4E23-96B6-6EA51C038C27}" sibTransId="{88ABDE09-BC88-4F2D-9B5D-7F50053C1315}"/>
    <dgm:cxn modelId="{7D6ADF60-D955-BF44-8FE7-164E9CD0F3B5}" type="presOf" srcId="{EB9C013F-2808-4DD2-9854-CFBBEAEE04C1}" destId="{20074D4D-7FED-A746-9D15-7834D27B68C7}" srcOrd="0" destOrd="0" presId="urn:microsoft.com/office/officeart/2008/layout/LinedList"/>
    <dgm:cxn modelId="{0192DB68-2B14-46D6-AD43-D74B0BF81F91}" srcId="{505E876F-A022-4732-84C3-26B1C2ED28D2}" destId="{E8811328-A549-42FF-A4A9-B1D23C8B91AF}" srcOrd="2" destOrd="0" parTransId="{2299371C-3BBC-40E0-A9C3-2D2AE75134F0}" sibTransId="{A3E95E46-8B9D-4683-8F16-92998C242E35}"/>
    <dgm:cxn modelId="{B2E33374-CB6D-4EF0-B1A3-A350C90B1A1F}" srcId="{505E876F-A022-4732-84C3-26B1C2ED28D2}" destId="{867AE138-16EC-4F88-99CE-F519AC0F0A92}" srcOrd="0" destOrd="0" parTransId="{52CE4B0D-6038-4AC8-A555-648B91745F7C}" sibTransId="{3F17BEBA-429B-4732-BF7A-B5F9269C4B74}"/>
    <dgm:cxn modelId="{7D470CD8-FA63-4141-9636-D0F72351A5C4}" type="presOf" srcId="{867AE138-16EC-4F88-99CE-F519AC0F0A92}" destId="{092ED9CF-D9B3-5241-8305-12CB90F706A1}" srcOrd="0" destOrd="0" presId="urn:microsoft.com/office/officeart/2008/layout/LinedList"/>
    <dgm:cxn modelId="{39408ADF-67D3-7147-AD23-97A86EEBB628}" type="presOf" srcId="{F58AFC1F-B891-42FF-86EE-4B658124F4D0}" destId="{0ADC2F75-EF90-9E4A-802F-2730C58CEE86}" srcOrd="0" destOrd="0" presId="urn:microsoft.com/office/officeart/2008/layout/LinedList"/>
    <dgm:cxn modelId="{73FF20FA-7D45-8E44-A7A5-7EB7677DED79}" type="presOf" srcId="{76DE19DD-4C9F-43F7-8063-D77646D9083D}" destId="{EA01FC07-312E-C049-A523-D608A6A54CFF}" srcOrd="0" destOrd="0" presId="urn:microsoft.com/office/officeart/2008/layout/LinedList"/>
    <dgm:cxn modelId="{284CFCFD-6A85-42FE-9640-956A65716FA1}" srcId="{505E876F-A022-4732-84C3-26B1C2ED28D2}" destId="{EB9C013F-2808-4DD2-9854-CFBBEAEE04C1}" srcOrd="1" destOrd="0" parTransId="{CDF2C888-70B0-4A1F-B1C8-805564AC602A}" sibTransId="{08CA5A41-D1EE-4523-90D1-98C5FDB38CF0}"/>
    <dgm:cxn modelId="{0B8D413C-5778-7044-AD65-85A9374A89B6}" type="presParOf" srcId="{8CB66BE8-1A4B-1947-BA2A-C6E5152B5F43}" destId="{AB115B8E-490E-8240-B683-3D73097268CC}" srcOrd="0" destOrd="0" presId="urn:microsoft.com/office/officeart/2008/layout/LinedList"/>
    <dgm:cxn modelId="{6B2B6290-0960-F24D-B13E-6EFC764C69C8}" type="presParOf" srcId="{8CB66BE8-1A4B-1947-BA2A-C6E5152B5F43}" destId="{D4E5F4F1-FB30-EC40-A5F7-6C370CA9D863}" srcOrd="1" destOrd="0" presId="urn:microsoft.com/office/officeart/2008/layout/LinedList"/>
    <dgm:cxn modelId="{CD7BE079-C414-1546-AC2D-0A1F9F6AEAE8}" type="presParOf" srcId="{D4E5F4F1-FB30-EC40-A5F7-6C370CA9D863}" destId="{092ED9CF-D9B3-5241-8305-12CB90F706A1}" srcOrd="0" destOrd="0" presId="urn:microsoft.com/office/officeart/2008/layout/LinedList"/>
    <dgm:cxn modelId="{1D273C9E-A65D-984F-8CC5-CD8DDCE358A4}" type="presParOf" srcId="{D4E5F4F1-FB30-EC40-A5F7-6C370CA9D863}" destId="{2FA3FFAE-E9F3-F644-8572-78D8582440FB}" srcOrd="1" destOrd="0" presId="urn:microsoft.com/office/officeart/2008/layout/LinedList"/>
    <dgm:cxn modelId="{C37670ED-C9D5-5842-AE93-0C3FF83314BB}" type="presParOf" srcId="{8CB66BE8-1A4B-1947-BA2A-C6E5152B5F43}" destId="{97B4A24D-3FF1-ED46-A8B3-00C38AEB1228}" srcOrd="2" destOrd="0" presId="urn:microsoft.com/office/officeart/2008/layout/LinedList"/>
    <dgm:cxn modelId="{A5927780-5B14-CA4E-A046-A6A8F8632700}" type="presParOf" srcId="{8CB66BE8-1A4B-1947-BA2A-C6E5152B5F43}" destId="{86F9260C-EB1A-7444-8AFE-CEB4BBAD60A3}" srcOrd="3" destOrd="0" presId="urn:microsoft.com/office/officeart/2008/layout/LinedList"/>
    <dgm:cxn modelId="{0A5486CC-EFDF-8449-B733-FF17F89250F4}" type="presParOf" srcId="{86F9260C-EB1A-7444-8AFE-CEB4BBAD60A3}" destId="{20074D4D-7FED-A746-9D15-7834D27B68C7}" srcOrd="0" destOrd="0" presId="urn:microsoft.com/office/officeart/2008/layout/LinedList"/>
    <dgm:cxn modelId="{EE13B487-1ADF-964F-9ABA-7BA709BAA88C}" type="presParOf" srcId="{86F9260C-EB1A-7444-8AFE-CEB4BBAD60A3}" destId="{793E2738-DDE1-B64B-944D-8D4712AB8673}" srcOrd="1" destOrd="0" presId="urn:microsoft.com/office/officeart/2008/layout/LinedList"/>
    <dgm:cxn modelId="{319CA1A2-4F88-2042-BBC2-21CE025A20E9}" type="presParOf" srcId="{8CB66BE8-1A4B-1947-BA2A-C6E5152B5F43}" destId="{F2A3A447-D13B-5643-B58C-D614EB4267A4}" srcOrd="4" destOrd="0" presId="urn:microsoft.com/office/officeart/2008/layout/LinedList"/>
    <dgm:cxn modelId="{2D277F27-44FE-5643-A0F3-F99323B9E16A}" type="presParOf" srcId="{8CB66BE8-1A4B-1947-BA2A-C6E5152B5F43}" destId="{60D1F8B7-EA1A-6341-BEEF-2194562871BC}" srcOrd="5" destOrd="0" presId="urn:microsoft.com/office/officeart/2008/layout/LinedList"/>
    <dgm:cxn modelId="{2D623461-1E80-5D4D-B4F5-24F7836EAB1C}" type="presParOf" srcId="{60D1F8B7-EA1A-6341-BEEF-2194562871BC}" destId="{B2A8922F-012B-9F43-8522-0549BC70D957}" srcOrd="0" destOrd="0" presId="urn:microsoft.com/office/officeart/2008/layout/LinedList"/>
    <dgm:cxn modelId="{7EB2D19E-5D5D-6E45-91DC-542470D59571}" type="presParOf" srcId="{60D1F8B7-EA1A-6341-BEEF-2194562871BC}" destId="{9E95B56C-3338-F64E-8602-C124926B049F}" srcOrd="1" destOrd="0" presId="urn:microsoft.com/office/officeart/2008/layout/LinedList"/>
    <dgm:cxn modelId="{E0F830B4-6172-BF41-98BB-4637A5CD2AB9}" type="presParOf" srcId="{8CB66BE8-1A4B-1947-BA2A-C6E5152B5F43}" destId="{1018A493-2D1D-0148-A76D-D9D858F940FE}" srcOrd="6" destOrd="0" presId="urn:microsoft.com/office/officeart/2008/layout/LinedList"/>
    <dgm:cxn modelId="{668C91AE-3A88-9243-8997-856B96403578}" type="presParOf" srcId="{8CB66BE8-1A4B-1947-BA2A-C6E5152B5F43}" destId="{F0E352D3-2F94-664E-BCBA-A28D2B90D837}" srcOrd="7" destOrd="0" presId="urn:microsoft.com/office/officeart/2008/layout/LinedList"/>
    <dgm:cxn modelId="{A71A58D5-87B3-0E43-B14A-64815253CD7C}" type="presParOf" srcId="{F0E352D3-2F94-664E-BCBA-A28D2B90D837}" destId="{EA01FC07-312E-C049-A523-D608A6A54CFF}" srcOrd="0" destOrd="0" presId="urn:microsoft.com/office/officeart/2008/layout/LinedList"/>
    <dgm:cxn modelId="{1F601A2B-0E72-7044-83A8-EC68C389D27C}" type="presParOf" srcId="{F0E352D3-2F94-664E-BCBA-A28D2B90D837}" destId="{F9B39FCF-0293-FC42-B305-5D3256283960}" srcOrd="1" destOrd="0" presId="urn:microsoft.com/office/officeart/2008/layout/LinedList"/>
    <dgm:cxn modelId="{09E92C68-34AE-D449-A606-36BC9D534C82}" type="presParOf" srcId="{8CB66BE8-1A4B-1947-BA2A-C6E5152B5F43}" destId="{AE35623E-5A3F-D549-A7E1-EFE0B584EA6F}" srcOrd="8" destOrd="0" presId="urn:microsoft.com/office/officeart/2008/layout/LinedList"/>
    <dgm:cxn modelId="{EADF604E-BB83-3744-9469-7993EC4CE40B}" type="presParOf" srcId="{8CB66BE8-1A4B-1947-BA2A-C6E5152B5F43}" destId="{1480ECBA-D3DC-8841-A43D-F9B9E4457360}" srcOrd="9" destOrd="0" presId="urn:microsoft.com/office/officeart/2008/layout/LinedList"/>
    <dgm:cxn modelId="{40510BBC-BE6F-9A4F-985A-2509F74DD59C}" type="presParOf" srcId="{1480ECBA-D3DC-8841-A43D-F9B9E4457360}" destId="{0ADC2F75-EF90-9E4A-802F-2730C58CEE86}" srcOrd="0" destOrd="0" presId="urn:microsoft.com/office/officeart/2008/layout/LinedList"/>
    <dgm:cxn modelId="{7845AD1A-F09E-F140-BE67-ABB5C049FC26}" type="presParOf" srcId="{1480ECBA-D3DC-8841-A43D-F9B9E4457360}" destId="{D5391A74-2DCB-0B49-A534-2E66E64290A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6BADE00-D920-4A69-90EE-D8369BC986F3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2A271FE-D4BB-40AF-AE7B-27FDED9CB64C}">
      <dgm:prSet/>
      <dgm:spPr/>
      <dgm:t>
        <a:bodyPr/>
        <a:lstStyle/>
        <a:p>
          <a:r>
            <a:rPr lang="en-US" b="1" dirty="0"/>
            <a:t>FINANCIAL DECISIONS ARE NOT URGENT</a:t>
          </a:r>
          <a:endParaRPr lang="en-US" dirty="0"/>
        </a:p>
      </dgm:t>
    </dgm:pt>
    <dgm:pt modelId="{8ADB2189-B37A-41D7-AC6D-50A4149E533A}" type="parTrans" cxnId="{5F87F1C7-B8B7-4C12-9601-5E52DB045EE2}">
      <dgm:prSet/>
      <dgm:spPr/>
      <dgm:t>
        <a:bodyPr/>
        <a:lstStyle/>
        <a:p>
          <a:endParaRPr lang="en-US"/>
        </a:p>
      </dgm:t>
    </dgm:pt>
    <dgm:pt modelId="{2E788FB4-D7FB-4500-BF2E-4EDAECC472E1}" type="sibTrans" cxnId="{5F87F1C7-B8B7-4C12-9601-5E52DB045EE2}">
      <dgm:prSet/>
      <dgm:spPr/>
      <dgm:t>
        <a:bodyPr/>
        <a:lstStyle/>
        <a:p>
          <a:endParaRPr lang="en-US"/>
        </a:p>
      </dgm:t>
    </dgm:pt>
    <dgm:pt modelId="{72F326FC-0A15-444D-BD6E-985B620A8BCC}">
      <dgm:prSet/>
      <dgm:spPr/>
      <dgm:t>
        <a:bodyPr/>
        <a:lstStyle/>
        <a:p>
          <a:r>
            <a:rPr lang="en-US" b="1" dirty="0"/>
            <a:t>Pause before making a financial transaction or sharing personal information</a:t>
          </a:r>
          <a:endParaRPr lang="en-US" dirty="0"/>
        </a:p>
      </dgm:t>
    </dgm:pt>
    <dgm:pt modelId="{2ED42132-7615-499F-8D22-E9BE2CE9095B}" type="parTrans" cxnId="{51530BFE-D5DC-4348-9841-9EB7B92F799D}">
      <dgm:prSet/>
      <dgm:spPr/>
      <dgm:t>
        <a:bodyPr/>
        <a:lstStyle/>
        <a:p>
          <a:endParaRPr lang="en-US"/>
        </a:p>
      </dgm:t>
    </dgm:pt>
    <dgm:pt modelId="{25CE6FFA-BA7B-48CE-B4FA-D097DA664461}" type="sibTrans" cxnId="{51530BFE-D5DC-4348-9841-9EB7B92F799D}">
      <dgm:prSet/>
      <dgm:spPr/>
      <dgm:t>
        <a:bodyPr/>
        <a:lstStyle/>
        <a:p>
          <a:endParaRPr lang="en-US"/>
        </a:p>
      </dgm:t>
    </dgm:pt>
    <dgm:pt modelId="{6F75E6EB-24B4-4404-8E62-6008F47C4776}">
      <dgm:prSet/>
      <dgm:spPr/>
      <dgm:t>
        <a:bodyPr/>
        <a:lstStyle/>
        <a:p>
          <a:r>
            <a:rPr lang="en-US" b="1"/>
            <a:t>Always Verify Independently</a:t>
          </a:r>
          <a:endParaRPr lang="en-US"/>
        </a:p>
      </dgm:t>
    </dgm:pt>
    <dgm:pt modelId="{F2A9D35C-FD10-4E69-86E6-6D14E20F687F}" type="parTrans" cxnId="{C65AAC15-2DD3-4343-AAD4-1C1D26123EB2}">
      <dgm:prSet/>
      <dgm:spPr/>
      <dgm:t>
        <a:bodyPr/>
        <a:lstStyle/>
        <a:p>
          <a:endParaRPr lang="en-US"/>
        </a:p>
      </dgm:t>
    </dgm:pt>
    <dgm:pt modelId="{5F61D1C0-2187-43CA-B32F-D9AC9BC94A82}" type="sibTrans" cxnId="{C65AAC15-2DD3-4343-AAD4-1C1D26123EB2}">
      <dgm:prSet/>
      <dgm:spPr/>
      <dgm:t>
        <a:bodyPr/>
        <a:lstStyle/>
        <a:p>
          <a:endParaRPr lang="en-US"/>
        </a:p>
      </dgm:t>
    </dgm:pt>
    <dgm:pt modelId="{10C8C232-4E39-4D3A-8C03-AF7656FF691C}">
      <dgm:prSet/>
      <dgm:spPr/>
      <dgm:t>
        <a:bodyPr/>
        <a:lstStyle/>
        <a:p>
          <a:r>
            <a:rPr lang="en-US" dirty="0"/>
            <a:t>Contact organizations using official numbers (</a:t>
          </a:r>
          <a:r>
            <a:rPr lang="en-US" dirty="0" err="1"/>
            <a:t>ie</a:t>
          </a:r>
          <a:r>
            <a:rPr lang="en-US" dirty="0"/>
            <a:t>: on the back of your bank/credit card)</a:t>
          </a:r>
        </a:p>
      </dgm:t>
    </dgm:pt>
    <dgm:pt modelId="{1E4A8CF4-1A52-4FDF-87B5-F8CF497D7E7A}" type="parTrans" cxnId="{EA98BAC7-A1B0-4F62-B8A3-58234C20915E}">
      <dgm:prSet/>
      <dgm:spPr/>
      <dgm:t>
        <a:bodyPr/>
        <a:lstStyle/>
        <a:p>
          <a:endParaRPr lang="en-US"/>
        </a:p>
      </dgm:t>
    </dgm:pt>
    <dgm:pt modelId="{416CF357-1C4A-4E24-9DD0-859E67D25533}" type="sibTrans" cxnId="{EA98BAC7-A1B0-4F62-B8A3-58234C20915E}">
      <dgm:prSet/>
      <dgm:spPr/>
      <dgm:t>
        <a:bodyPr/>
        <a:lstStyle/>
        <a:p>
          <a:endParaRPr lang="en-US"/>
        </a:p>
      </dgm:t>
    </dgm:pt>
    <dgm:pt modelId="{DB9C89D9-19C1-4E50-AD94-09D31244152E}">
      <dgm:prSet/>
      <dgm:spPr/>
      <dgm:t>
        <a:bodyPr/>
        <a:lstStyle/>
        <a:p>
          <a:r>
            <a:rPr lang="en-US"/>
            <a:t>Discuss major financial decisions with your </a:t>
          </a:r>
          <a:r>
            <a:rPr lang="en-US" b="1"/>
            <a:t>Financial Protective Team</a:t>
          </a:r>
          <a:r>
            <a:rPr lang="en-US"/>
            <a:t>, fiduciary financial advisors etc</a:t>
          </a:r>
        </a:p>
      </dgm:t>
    </dgm:pt>
    <dgm:pt modelId="{D7C74E4B-F239-4EFB-ACCD-4BEE16B0B1A7}" type="parTrans" cxnId="{CCD634AF-B405-43A7-8CAE-E839ADD657D7}">
      <dgm:prSet/>
      <dgm:spPr/>
      <dgm:t>
        <a:bodyPr/>
        <a:lstStyle/>
        <a:p>
          <a:endParaRPr lang="en-US"/>
        </a:p>
      </dgm:t>
    </dgm:pt>
    <dgm:pt modelId="{2C0527CA-F757-4A23-B021-054F04B10AB3}" type="sibTrans" cxnId="{CCD634AF-B405-43A7-8CAE-E839ADD657D7}">
      <dgm:prSet/>
      <dgm:spPr/>
      <dgm:t>
        <a:bodyPr/>
        <a:lstStyle/>
        <a:p>
          <a:endParaRPr lang="en-US"/>
        </a:p>
      </dgm:t>
    </dgm:pt>
    <dgm:pt modelId="{2E4F3A46-DA4F-4B37-8E30-F822BFE2D160}">
      <dgm:prSet/>
      <dgm:spPr/>
      <dgm:t>
        <a:bodyPr/>
        <a:lstStyle/>
        <a:p>
          <a:r>
            <a:rPr lang="en-US" b="1" dirty="0"/>
            <a:t>Use Account Protections: </a:t>
          </a:r>
          <a:r>
            <a:rPr lang="en-US" dirty="0"/>
            <a:t>Multi-factor authentication, account alerts, credit monitoring</a:t>
          </a:r>
        </a:p>
      </dgm:t>
    </dgm:pt>
    <dgm:pt modelId="{0ED9C910-5261-4F98-80A5-A305B3DA5747}" type="parTrans" cxnId="{C93C67E1-F6F9-44D0-BF04-3420B86E37AD}">
      <dgm:prSet/>
      <dgm:spPr/>
      <dgm:t>
        <a:bodyPr/>
        <a:lstStyle/>
        <a:p>
          <a:endParaRPr lang="en-US"/>
        </a:p>
      </dgm:t>
    </dgm:pt>
    <dgm:pt modelId="{5D497465-1BC3-4854-8AC8-BDE3395C4E9E}" type="sibTrans" cxnId="{C93C67E1-F6F9-44D0-BF04-3420B86E37AD}">
      <dgm:prSet/>
      <dgm:spPr/>
      <dgm:t>
        <a:bodyPr/>
        <a:lstStyle/>
        <a:p>
          <a:endParaRPr lang="en-US"/>
        </a:p>
      </dgm:t>
    </dgm:pt>
    <dgm:pt modelId="{BAC43748-28DC-B847-9122-08C3948A1854}" type="pres">
      <dgm:prSet presAssocID="{F6BADE00-D920-4A69-90EE-D8369BC986F3}" presName="linear" presStyleCnt="0">
        <dgm:presLayoutVars>
          <dgm:animLvl val="lvl"/>
          <dgm:resizeHandles val="exact"/>
        </dgm:presLayoutVars>
      </dgm:prSet>
      <dgm:spPr/>
    </dgm:pt>
    <dgm:pt modelId="{9125B974-406A-444C-91E7-A16563D68EDF}" type="pres">
      <dgm:prSet presAssocID="{92A271FE-D4BB-40AF-AE7B-27FDED9CB64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39B05B4-84C1-5C4E-A972-E33B6DC0C951}" type="pres">
      <dgm:prSet presAssocID="{2E788FB4-D7FB-4500-BF2E-4EDAECC472E1}" presName="spacer" presStyleCnt="0"/>
      <dgm:spPr/>
    </dgm:pt>
    <dgm:pt modelId="{EAB76E3D-2317-E643-A7AF-ECE66994788D}" type="pres">
      <dgm:prSet presAssocID="{72F326FC-0A15-444D-BD6E-985B620A8BC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31EEB23-3430-8248-8FAE-9D7E608043EF}" type="pres">
      <dgm:prSet presAssocID="{25CE6FFA-BA7B-48CE-B4FA-D097DA664461}" presName="spacer" presStyleCnt="0"/>
      <dgm:spPr/>
    </dgm:pt>
    <dgm:pt modelId="{7BF858C1-5B96-634B-B4E8-D3EB12541DE5}" type="pres">
      <dgm:prSet presAssocID="{6F75E6EB-24B4-4404-8E62-6008F47C477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F7F68D3-E5DC-274D-BABB-71A3FA64D5AE}" type="pres">
      <dgm:prSet presAssocID="{5F61D1C0-2187-43CA-B32F-D9AC9BC94A82}" presName="spacer" presStyleCnt="0"/>
      <dgm:spPr/>
    </dgm:pt>
    <dgm:pt modelId="{CFC87A50-B101-E048-9754-994B28DE437A}" type="pres">
      <dgm:prSet presAssocID="{10C8C232-4E39-4D3A-8C03-AF7656FF691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1A7495A-5A7F-D540-A5B2-6EDD2F7311F0}" type="pres">
      <dgm:prSet presAssocID="{416CF357-1C4A-4E24-9DD0-859E67D25533}" presName="spacer" presStyleCnt="0"/>
      <dgm:spPr/>
    </dgm:pt>
    <dgm:pt modelId="{E7351369-53D8-FD46-AF86-8250F1CDED2B}" type="pres">
      <dgm:prSet presAssocID="{DB9C89D9-19C1-4E50-AD94-09D31244152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3B08A71-5AF2-B842-9FFD-38F7AD78E4D2}" type="pres">
      <dgm:prSet presAssocID="{2C0527CA-F757-4A23-B021-054F04B10AB3}" presName="spacer" presStyleCnt="0"/>
      <dgm:spPr/>
    </dgm:pt>
    <dgm:pt modelId="{5E3D7EAC-EBAE-B44E-8803-9B66854E9787}" type="pres">
      <dgm:prSet presAssocID="{2E4F3A46-DA4F-4B37-8E30-F822BFE2D160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65AAC15-2DD3-4343-AAD4-1C1D26123EB2}" srcId="{F6BADE00-D920-4A69-90EE-D8369BC986F3}" destId="{6F75E6EB-24B4-4404-8E62-6008F47C4776}" srcOrd="2" destOrd="0" parTransId="{F2A9D35C-FD10-4E69-86E6-6D14E20F687F}" sibTransId="{5F61D1C0-2187-43CA-B32F-D9AC9BC94A82}"/>
    <dgm:cxn modelId="{F089F37B-7EA1-9F48-AB5A-335840BCBEEF}" type="presOf" srcId="{92A271FE-D4BB-40AF-AE7B-27FDED9CB64C}" destId="{9125B974-406A-444C-91E7-A16563D68EDF}" srcOrd="0" destOrd="0" presId="urn:microsoft.com/office/officeart/2005/8/layout/vList2"/>
    <dgm:cxn modelId="{144FD87E-2AB2-3C46-8B66-7CFC70500BE0}" type="presOf" srcId="{F6BADE00-D920-4A69-90EE-D8369BC986F3}" destId="{BAC43748-28DC-B847-9122-08C3948A1854}" srcOrd="0" destOrd="0" presId="urn:microsoft.com/office/officeart/2005/8/layout/vList2"/>
    <dgm:cxn modelId="{AA8B1E8D-4C88-B443-A522-FD671BAC0B4C}" type="presOf" srcId="{2E4F3A46-DA4F-4B37-8E30-F822BFE2D160}" destId="{5E3D7EAC-EBAE-B44E-8803-9B66854E9787}" srcOrd="0" destOrd="0" presId="urn:microsoft.com/office/officeart/2005/8/layout/vList2"/>
    <dgm:cxn modelId="{CCD634AF-B405-43A7-8CAE-E839ADD657D7}" srcId="{F6BADE00-D920-4A69-90EE-D8369BC986F3}" destId="{DB9C89D9-19C1-4E50-AD94-09D31244152E}" srcOrd="4" destOrd="0" parTransId="{D7C74E4B-F239-4EFB-ACCD-4BEE16B0B1A7}" sibTransId="{2C0527CA-F757-4A23-B021-054F04B10AB3}"/>
    <dgm:cxn modelId="{EF3D3FB1-77A5-0A46-86C0-81E72EBE9DB8}" type="presOf" srcId="{10C8C232-4E39-4D3A-8C03-AF7656FF691C}" destId="{CFC87A50-B101-E048-9754-994B28DE437A}" srcOrd="0" destOrd="0" presId="urn:microsoft.com/office/officeart/2005/8/layout/vList2"/>
    <dgm:cxn modelId="{FECC99BB-10D2-0644-A1FD-00F9A5CD21C9}" type="presOf" srcId="{6F75E6EB-24B4-4404-8E62-6008F47C4776}" destId="{7BF858C1-5B96-634B-B4E8-D3EB12541DE5}" srcOrd="0" destOrd="0" presId="urn:microsoft.com/office/officeart/2005/8/layout/vList2"/>
    <dgm:cxn modelId="{EA98BAC7-A1B0-4F62-B8A3-58234C20915E}" srcId="{F6BADE00-D920-4A69-90EE-D8369BC986F3}" destId="{10C8C232-4E39-4D3A-8C03-AF7656FF691C}" srcOrd="3" destOrd="0" parTransId="{1E4A8CF4-1A52-4FDF-87B5-F8CF497D7E7A}" sibTransId="{416CF357-1C4A-4E24-9DD0-859E67D25533}"/>
    <dgm:cxn modelId="{5F87F1C7-B8B7-4C12-9601-5E52DB045EE2}" srcId="{F6BADE00-D920-4A69-90EE-D8369BC986F3}" destId="{92A271FE-D4BB-40AF-AE7B-27FDED9CB64C}" srcOrd="0" destOrd="0" parTransId="{8ADB2189-B37A-41D7-AC6D-50A4149E533A}" sibTransId="{2E788FB4-D7FB-4500-BF2E-4EDAECC472E1}"/>
    <dgm:cxn modelId="{6733A9C9-AA6B-5E4F-9FA1-45F4D06F9DEE}" type="presOf" srcId="{DB9C89D9-19C1-4E50-AD94-09D31244152E}" destId="{E7351369-53D8-FD46-AF86-8250F1CDED2B}" srcOrd="0" destOrd="0" presId="urn:microsoft.com/office/officeart/2005/8/layout/vList2"/>
    <dgm:cxn modelId="{1BC5AEDD-1AC5-F044-A2F3-6DC56E714CC4}" type="presOf" srcId="{72F326FC-0A15-444D-BD6E-985B620A8BCC}" destId="{EAB76E3D-2317-E643-A7AF-ECE66994788D}" srcOrd="0" destOrd="0" presId="urn:microsoft.com/office/officeart/2005/8/layout/vList2"/>
    <dgm:cxn modelId="{C93C67E1-F6F9-44D0-BF04-3420B86E37AD}" srcId="{F6BADE00-D920-4A69-90EE-D8369BC986F3}" destId="{2E4F3A46-DA4F-4B37-8E30-F822BFE2D160}" srcOrd="5" destOrd="0" parTransId="{0ED9C910-5261-4F98-80A5-A305B3DA5747}" sibTransId="{5D497465-1BC3-4854-8AC8-BDE3395C4E9E}"/>
    <dgm:cxn modelId="{51530BFE-D5DC-4348-9841-9EB7B92F799D}" srcId="{F6BADE00-D920-4A69-90EE-D8369BC986F3}" destId="{72F326FC-0A15-444D-BD6E-985B620A8BCC}" srcOrd="1" destOrd="0" parTransId="{2ED42132-7615-499F-8D22-E9BE2CE9095B}" sibTransId="{25CE6FFA-BA7B-48CE-B4FA-D097DA664461}"/>
    <dgm:cxn modelId="{32341E6C-106F-C144-9C9F-7FF3122387E4}" type="presParOf" srcId="{BAC43748-28DC-B847-9122-08C3948A1854}" destId="{9125B974-406A-444C-91E7-A16563D68EDF}" srcOrd="0" destOrd="0" presId="urn:microsoft.com/office/officeart/2005/8/layout/vList2"/>
    <dgm:cxn modelId="{0B0EC615-ED30-9D4A-A500-449B6AE90007}" type="presParOf" srcId="{BAC43748-28DC-B847-9122-08C3948A1854}" destId="{E39B05B4-84C1-5C4E-A972-E33B6DC0C951}" srcOrd="1" destOrd="0" presId="urn:microsoft.com/office/officeart/2005/8/layout/vList2"/>
    <dgm:cxn modelId="{A6973F42-6616-C140-A357-77BE09957B3C}" type="presParOf" srcId="{BAC43748-28DC-B847-9122-08C3948A1854}" destId="{EAB76E3D-2317-E643-A7AF-ECE66994788D}" srcOrd="2" destOrd="0" presId="urn:microsoft.com/office/officeart/2005/8/layout/vList2"/>
    <dgm:cxn modelId="{93A49DF7-E858-0543-8756-C45742092BAE}" type="presParOf" srcId="{BAC43748-28DC-B847-9122-08C3948A1854}" destId="{531EEB23-3430-8248-8FAE-9D7E608043EF}" srcOrd="3" destOrd="0" presId="urn:microsoft.com/office/officeart/2005/8/layout/vList2"/>
    <dgm:cxn modelId="{C4B4131C-B162-7C42-9344-DE376ED92146}" type="presParOf" srcId="{BAC43748-28DC-B847-9122-08C3948A1854}" destId="{7BF858C1-5B96-634B-B4E8-D3EB12541DE5}" srcOrd="4" destOrd="0" presId="urn:microsoft.com/office/officeart/2005/8/layout/vList2"/>
    <dgm:cxn modelId="{AD676145-87F4-E644-B144-F6245B57182C}" type="presParOf" srcId="{BAC43748-28DC-B847-9122-08C3948A1854}" destId="{1F7F68D3-E5DC-274D-BABB-71A3FA64D5AE}" srcOrd="5" destOrd="0" presId="urn:microsoft.com/office/officeart/2005/8/layout/vList2"/>
    <dgm:cxn modelId="{D9509012-A72A-3042-AF20-F465A2FE7ED1}" type="presParOf" srcId="{BAC43748-28DC-B847-9122-08C3948A1854}" destId="{CFC87A50-B101-E048-9754-994B28DE437A}" srcOrd="6" destOrd="0" presId="urn:microsoft.com/office/officeart/2005/8/layout/vList2"/>
    <dgm:cxn modelId="{B6F83627-EFD5-C74F-BEB3-B81143879BF6}" type="presParOf" srcId="{BAC43748-28DC-B847-9122-08C3948A1854}" destId="{01A7495A-5A7F-D540-A5B2-6EDD2F7311F0}" srcOrd="7" destOrd="0" presId="urn:microsoft.com/office/officeart/2005/8/layout/vList2"/>
    <dgm:cxn modelId="{2090F34E-CC8C-6745-86E4-F9AAAF83925C}" type="presParOf" srcId="{BAC43748-28DC-B847-9122-08C3948A1854}" destId="{E7351369-53D8-FD46-AF86-8250F1CDED2B}" srcOrd="8" destOrd="0" presId="urn:microsoft.com/office/officeart/2005/8/layout/vList2"/>
    <dgm:cxn modelId="{FB3A077B-1828-8C49-91E6-2D5EB78D8A05}" type="presParOf" srcId="{BAC43748-28DC-B847-9122-08C3948A1854}" destId="{E3B08A71-5AF2-B842-9FFD-38F7AD78E4D2}" srcOrd="9" destOrd="0" presId="urn:microsoft.com/office/officeart/2005/8/layout/vList2"/>
    <dgm:cxn modelId="{C12ECA9F-F8EE-9040-AB98-F799073A1DE1}" type="presParOf" srcId="{BAC43748-28DC-B847-9122-08C3948A1854}" destId="{5E3D7EAC-EBAE-B44E-8803-9B66854E978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C25997F-B3EE-48BA-9328-E4089CB775C6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307C38D-5687-452F-81CE-97A9A2D6F6AF}">
      <dgm:prSet/>
      <dgm:spPr/>
      <dgm:t>
        <a:bodyPr/>
        <a:lstStyle/>
        <a:p>
          <a:r>
            <a:rPr lang="en-US"/>
            <a:t>Stop all communication/engagement with the (suspected) scammer </a:t>
          </a:r>
        </a:p>
      </dgm:t>
    </dgm:pt>
    <dgm:pt modelId="{0E2445EB-A126-498D-89EE-BDB1DCC2CCC1}" type="parTrans" cxnId="{A0EFC293-B990-4E71-89EA-3487FE7ABA24}">
      <dgm:prSet/>
      <dgm:spPr/>
      <dgm:t>
        <a:bodyPr/>
        <a:lstStyle/>
        <a:p>
          <a:endParaRPr lang="en-US"/>
        </a:p>
      </dgm:t>
    </dgm:pt>
    <dgm:pt modelId="{E8DB69CD-01F5-4DE9-A541-FED5071CEDE0}" type="sibTrans" cxnId="{A0EFC293-B990-4E71-89EA-3487FE7ABA24}">
      <dgm:prSet/>
      <dgm:spPr/>
      <dgm:t>
        <a:bodyPr/>
        <a:lstStyle/>
        <a:p>
          <a:endParaRPr lang="en-US"/>
        </a:p>
      </dgm:t>
    </dgm:pt>
    <dgm:pt modelId="{2CCC9C58-3B96-4977-9C3B-01765A1A7632}">
      <dgm:prSet/>
      <dgm:spPr/>
      <dgm:t>
        <a:bodyPr/>
        <a:lstStyle/>
        <a:p>
          <a:r>
            <a:rPr lang="en-US"/>
            <a:t>Slow down and </a:t>
          </a:r>
          <a:r>
            <a:rPr lang="en-US" b="1"/>
            <a:t>engage your Financial Protective Team </a:t>
          </a:r>
          <a:r>
            <a:rPr lang="en-US"/>
            <a:t>and thoughtfully decide on next steps.</a:t>
          </a:r>
        </a:p>
      </dgm:t>
    </dgm:pt>
    <dgm:pt modelId="{2CB963F4-42F4-4A4D-9171-4243C2FDC9BE}" type="parTrans" cxnId="{E1DEE5DA-AEC8-4CF8-9ECE-26F2AF5F7D14}">
      <dgm:prSet/>
      <dgm:spPr/>
      <dgm:t>
        <a:bodyPr/>
        <a:lstStyle/>
        <a:p>
          <a:endParaRPr lang="en-US"/>
        </a:p>
      </dgm:t>
    </dgm:pt>
    <dgm:pt modelId="{9EB6C669-1A16-45F8-A9DC-A8C63C7FF1E4}" type="sibTrans" cxnId="{E1DEE5DA-AEC8-4CF8-9ECE-26F2AF5F7D14}">
      <dgm:prSet/>
      <dgm:spPr/>
      <dgm:t>
        <a:bodyPr/>
        <a:lstStyle/>
        <a:p>
          <a:endParaRPr lang="en-US"/>
        </a:p>
      </dgm:t>
    </dgm:pt>
    <dgm:pt modelId="{CE7104A3-E0E2-4FD5-B214-76DCE0B90F60}">
      <dgm:prSet/>
      <dgm:spPr/>
      <dgm:t>
        <a:bodyPr/>
        <a:lstStyle/>
        <a:p>
          <a:r>
            <a:rPr lang="en-US"/>
            <a:t>Depending on the situation, you may need to:</a:t>
          </a:r>
        </a:p>
      </dgm:t>
    </dgm:pt>
    <dgm:pt modelId="{F41A4190-3FAF-4405-B752-F30757DF0803}" type="parTrans" cxnId="{F2C92B6A-7FA2-4B19-B2F3-A06BE459763D}">
      <dgm:prSet/>
      <dgm:spPr/>
      <dgm:t>
        <a:bodyPr/>
        <a:lstStyle/>
        <a:p>
          <a:endParaRPr lang="en-US"/>
        </a:p>
      </dgm:t>
    </dgm:pt>
    <dgm:pt modelId="{5225BB22-A2DA-49CB-9577-E1665A66A833}" type="sibTrans" cxnId="{F2C92B6A-7FA2-4B19-B2F3-A06BE459763D}">
      <dgm:prSet/>
      <dgm:spPr/>
      <dgm:t>
        <a:bodyPr/>
        <a:lstStyle/>
        <a:p>
          <a:endParaRPr lang="en-US"/>
        </a:p>
      </dgm:t>
    </dgm:pt>
    <dgm:pt modelId="{C4D2DBD9-057B-49BE-9F8C-85706F1D5AB3}">
      <dgm:prSet/>
      <dgm:spPr/>
      <dgm:t>
        <a:bodyPr/>
        <a:lstStyle/>
        <a:p>
          <a:r>
            <a:rPr lang="en-US"/>
            <a:t>Report the incident</a:t>
          </a:r>
        </a:p>
      </dgm:t>
    </dgm:pt>
    <dgm:pt modelId="{10368568-81BD-4FDB-B6B6-49843E7753F9}" type="parTrans" cxnId="{F91EF9C5-F17B-47F8-BFE1-C70C3BC57C40}">
      <dgm:prSet/>
      <dgm:spPr/>
      <dgm:t>
        <a:bodyPr/>
        <a:lstStyle/>
        <a:p>
          <a:endParaRPr lang="en-US"/>
        </a:p>
      </dgm:t>
    </dgm:pt>
    <dgm:pt modelId="{7546177D-FEED-4543-926A-0BB67A2FF9F5}" type="sibTrans" cxnId="{F91EF9C5-F17B-47F8-BFE1-C70C3BC57C40}">
      <dgm:prSet/>
      <dgm:spPr/>
      <dgm:t>
        <a:bodyPr/>
        <a:lstStyle/>
        <a:p>
          <a:endParaRPr lang="en-US"/>
        </a:p>
      </dgm:t>
    </dgm:pt>
    <dgm:pt modelId="{BCB806BB-F116-4FD1-9DBB-DA56AEA40855}">
      <dgm:prSet/>
      <dgm:spPr/>
      <dgm:t>
        <a:bodyPr/>
        <a:lstStyle/>
        <a:p>
          <a:r>
            <a:rPr lang="en-US"/>
            <a:t>Contact your bank, credit union investment firm </a:t>
          </a:r>
        </a:p>
      </dgm:t>
    </dgm:pt>
    <dgm:pt modelId="{09EB89AE-6776-4976-AC1B-2E2C6B68F112}" type="parTrans" cxnId="{48E1ED5D-10C9-4AE6-B101-1EF436664A1D}">
      <dgm:prSet/>
      <dgm:spPr/>
      <dgm:t>
        <a:bodyPr/>
        <a:lstStyle/>
        <a:p>
          <a:endParaRPr lang="en-US"/>
        </a:p>
      </dgm:t>
    </dgm:pt>
    <dgm:pt modelId="{6571BAAD-4C8E-4C87-A7E7-814626A684CD}" type="sibTrans" cxnId="{48E1ED5D-10C9-4AE6-B101-1EF436664A1D}">
      <dgm:prSet/>
      <dgm:spPr/>
      <dgm:t>
        <a:bodyPr/>
        <a:lstStyle/>
        <a:p>
          <a:endParaRPr lang="en-US"/>
        </a:p>
      </dgm:t>
    </dgm:pt>
    <dgm:pt modelId="{2F5F990A-DC64-4BBE-9059-CA371DAB4875}">
      <dgm:prSet/>
      <dgm:spPr/>
      <dgm:t>
        <a:bodyPr/>
        <a:lstStyle/>
        <a:p>
          <a:r>
            <a:rPr lang="en-US"/>
            <a:t>Change passwords </a:t>
          </a:r>
        </a:p>
      </dgm:t>
    </dgm:pt>
    <dgm:pt modelId="{96B382DE-06BB-462D-8ED0-6D4B137E9CC9}" type="parTrans" cxnId="{449DC872-521A-4250-BFD3-471BBF81679B}">
      <dgm:prSet/>
      <dgm:spPr/>
      <dgm:t>
        <a:bodyPr/>
        <a:lstStyle/>
        <a:p>
          <a:endParaRPr lang="en-US"/>
        </a:p>
      </dgm:t>
    </dgm:pt>
    <dgm:pt modelId="{6CD9CB31-E34C-467B-9D41-4BD9F3E9A850}" type="sibTrans" cxnId="{449DC872-521A-4250-BFD3-471BBF81679B}">
      <dgm:prSet/>
      <dgm:spPr/>
      <dgm:t>
        <a:bodyPr/>
        <a:lstStyle/>
        <a:p>
          <a:endParaRPr lang="en-US"/>
        </a:p>
      </dgm:t>
    </dgm:pt>
    <dgm:pt modelId="{CF378565-B331-4FD4-9AD9-9AB1BDC09D0D}">
      <dgm:prSet/>
      <dgm:spPr/>
      <dgm:t>
        <a:bodyPr/>
        <a:lstStyle/>
        <a:p>
          <a:r>
            <a:rPr lang="en-US"/>
            <a:t>Freeze credit</a:t>
          </a:r>
        </a:p>
      </dgm:t>
    </dgm:pt>
    <dgm:pt modelId="{3F4D8EDA-2696-47A6-BC8F-B29EC52A0403}" type="parTrans" cxnId="{572E5E23-F47F-4BEE-B392-DD2BBBAD74BE}">
      <dgm:prSet/>
      <dgm:spPr/>
      <dgm:t>
        <a:bodyPr/>
        <a:lstStyle/>
        <a:p>
          <a:endParaRPr lang="en-US"/>
        </a:p>
      </dgm:t>
    </dgm:pt>
    <dgm:pt modelId="{8510EB53-F05F-4884-8DEC-1274ED7B0BDE}" type="sibTrans" cxnId="{572E5E23-F47F-4BEE-B392-DD2BBBAD74BE}">
      <dgm:prSet/>
      <dgm:spPr/>
      <dgm:t>
        <a:bodyPr/>
        <a:lstStyle/>
        <a:p>
          <a:endParaRPr lang="en-US"/>
        </a:p>
      </dgm:t>
    </dgm:pt>
    <dgm:pt modelId="{1AA103D5-E928-E340-8DFB-ECD92A7ECF59}" type="pres">
      <dgm:prSet presAssocID="{7C25997F-B3EE-48BA-9328-E4089CB775C6}" presName="linear" presStyleCnt="0">
        <dgm:presLayoutVars>
          <dgm:animLvl val="lvl"/>
          <dgm:resizeHandles val="exact"/>
        </dgm:presLayoutVars>
      </dgm:prSet>
      <dgm:spPr/>
    </dgm:pt>
    <dgm:pt modelId="{6D829935-499E-E446-B1C2-48E291B610AE}" type="pres">
      <dgm:prSet presAssocID="{E307C38D-5687-452F-81CE-97A9A2D6F6A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C6841FB6-82A0-C645-9217-3CDBD3AAE30C}" type="pres">
      <dgm:prSet presAssocID="{E8DB69CD-01F5-4DE9-A541-FED5071CEDE0}" presName="spacer" presStyleCnt="0"/>
      <dgm:spPr/>
    </dgm:pt>
    <dgm:pt modelId="{9509C315-9946-1C41-AC61-79154061ABAC}" type="pres">
      <dgm:prSet presAssocID="{2CCC9C58-3B96-4977-9C3B-01765A1A763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65B42C3-90FF-8A49-ACD1-662AFE897F8B}" type="pres">
      <dgm:prSet presAssocID="{9EB6C669-1A16-45F8-A9DC-A8C63C7FF1E4}" presName="spacer" presStyleCnt="0"/>
      <dgm:spPr/>
    </dgm:pt>
    <dgm:pt modelId="{209ADE6B-484F-FB4E-8D42-32B9CAF44C7B}" type="pres">
      <dgm:prSet presAssocID="{CE7104A3-E0E2-4FD5-B214-76DCE0B90F6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7329C9B-8EAF-1341-B47E-7CB990E03DEA}" type="pres">
      <dgm:prSet presAssocID="{5225BB22-A2DA-49CB-9577-E1665A66A833}" presName="spacer" presStyleCnt="0"/>
      <dgm:spPr/>
    </dgm:pt>
    <dgm:pt modelId="{1FFC6D41-5E0B-6440-9796-796B9D5A05AF}" type="pres">
      <dgm:prSet presAssocID="{C4D2DBD9-057B-49BE-9F8C-85706F1D5AB3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F52C599-1C9E-3A47-9E91-511A07EA52FC}" type="pres">
      <dgm:prSet presAssocID="{7546177D-FEED-4543-926A-0BB67A2FF9F5}" presName="spacer" presStyleCnt="0"/>
      <dgm:spPr/>
    </dgm:pt>
    <dgm:pt modelId="{EB5DD9EC-E395-F145-97F6-91DD2949CB09}" type="pres">
      <dgm:prSet presAssocID="{BCB806BB-F116-4FD1-9DBB-DA56AEA40855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51491FE9-BFCF-534F-BE7B-E68B5CB8EDA3}" type="pres">
      <dgm:prSet presAssocID="{6571BAAD-4C8E-4C87-A7E7-814626A684CD}" presName="spacer" presStyleCnt="0"/>
      <dgm:spPr/>
    </dgm:pt>
    <dgm:pt modelId="{CA91C9AF-D1E9-6D43-8A35-D6E4835A6613}" type="pres">
      <dgm:prSet presAssocID="{2F5F990A-DC64-4BBE-9059-CA371DAB4875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729312A7-59EA-C646-A292-FB752C893191}" type="pres">
      <dgm:prSet presAssocID="{6CD9CB31-E34C-467B-9D41-4BD9F3E9A850}" presName="spacer" presStyleCnt="0"/>
      <dgm:spPr/>
    </dgm:pt>
    <dgm:pt modelId="{6E8ABC98-EA69-B44B-A012-51E0CE4EEED4}" type="pres">
      <dgm:prSet presAssocID="{CF378565-B331-4FD4-9AD9-9AB1BDC09D0D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572E5E23-F47F-4BEE-B392-DD2BBBAD74BE}" srcId="{7C25997F-B3EE-48BA-9328-E4089CB775C6}" destId="{CF378565-B331-4FD4-9AD9-9AB1BDC09D0D}" srcOrd="6" destOrd="0" parTransId="{3F4D8EDA-2696-47A6-BC8F-B29EC52A0403}" sibTransId="{8510EB53-F05F-4884-8DEC-1274ED7B0BDE}"/>
    <dgm:cxn modelId="{324D7D3B-7436-1C46-A18B-7F22FA34988B}" type="presOf" srcId="{2CCC9C58-3B96-4977-9C3B-01765A1A7632}" destId="{9509C315-9946-1C41-AC61-79154061ABAC}" srcOrd="0" destOrd="0" presId="urn:microsoft.com/office/officeart/2005/8/layout/vList2"/>
    <dgm:cxn modelId="{95402B5A-809A-6B42-948B-18BCBA699004}" type="presOf" srcId="{7C25997F-B3EE-48BA-9328-E4089CB775C6}" destId="{1AA103D5-E928-E340-8DFB-ECD92A7ECF59}" srcOrd="0" destOrd="0" presId="urn:microsoft.com/office/officeart/2005/8/layout/vList2"/>
    <dgm:cxn modelId="{48E1ED5D-10C9-4AE6-B101-1EF436664A1D}" srcId="{7C25997F-B3EE-48BA-9328-E4089CB775C6}" destId="{BCB806BB-F116-4FD1-9DBB-DA56AEA40855}" srcOrd="4" destOrd="0" parTransId="{09EB89AE-6776-4976-AC1B-2E2C6B68F112}" sibTransId="{6571BAAD-4C8E-4C87-A7E7-814626A684CD}"/>
    <dgm:cxn modelId="{F2C92B6A-7FA2-4B19-B2F3-A06BE459763D}" srcId="{7C25997F-B3EE-48BA-9328-E4089CB775C6}" destId="{CE7104A3-E0E2-4FD5-B214-76DCE0B90F60}" srcOrd="2" destOrd="0" parTransId="{F41A4190-3FAF-4405-B752-F30757DF0803}" sibTransId="{5225BB22-A2DA-49CB-9577-E1665A66A833}"/>
    <dgm:cxn modelId="{33CCAF6F-DC23-5F4E-867B-5235CFCC8C47}" type="presOf" srcId="{CF378565-B331-4FD4-9AD9-9AB1BDC09D0D}" destId="{6E8ABC98-EA69-B44B-A012-51E0CE4EEED4}" srcOrd="0" destOrd="0" presId="urn:microsoft.com/office/officeart/2005/8/layout/vList2"/>
    <dgm:cxn modelId="{449DC872-521A-4250-BFD3-471BBF81679B}" srcId="{7C25997F-B3EE-48BA-9328-E4089CB775C6}" destId="{2F5F990A-DC64-4BBE-9059-CA371DAB4875}" srcOrd="5" destOrd="0" parTransId="{96B382DE-06BB-462D-8ED0-6D4B137E9CC9}" sibTransId="{6CD9CB31-E34C-467B-9D41-4BD9F3E9A850}"/>
    <dgm:cxn modelId="{A0EFC293-B990-4E71-89EA-3487FE7ABA24}" srcId="{7C25997F-B3EE-48BA-9328-E4089CB775C6}" destId="{E307C38D-5687-452F-81CE-97A9A2D6F6AF}" srcOrd="0" destOrd="0" parTransId="{0E2445EB-A126-498D-89EE-BDB1DCC2CCC1}" sibTransId="{E8DB69CD-01F5-4DE9-A541-FED5071CEDE0}"/>
    <dgm:cxn modelId="{34FA2E9F-A2E6-9046-9B93-BE05B8E5BE14}" type="presOf" srcId="{CE7104A3-E0E2-4FD5-B214-76DCE0B90F60}" destId="{209ADE6B-484F-FB4E-8D42-32B9CAF44C7B}" srcOrd="0" destOrd="0" presId="urn:microsoft.com/office/officeart/2005/8/layout/vList2"/>
    <dgm:cxn modelId="{09289BA5-45EA-B64E-A4B7-1CA3CA9A2DD3}" type="presOf" srcId="{BCB806BB-F116-4FD1-9DBB-DA56AEA40855}" destId="{EB5DD9EC-E395-F145-97F6-91DD2949CB09}" srcOrd="0" destOrd="0" presId="urn:microsoft.com/office/officeart/2005/8/layout/vList2"/>
    <dgm:cxn modelId="{6CACECB4-0CE1-D749-8A0B-473537246013}" type="presOf" srcId="{E307C38D-5687-452F-81CE-97A9A2D6F6AF}" destId="{6D829935-499E-E446-B1C2-48E291B610AE}" srcOrd="0" destOrd="0" presId="urn:microsoft.com/office/officeart/2005/8/layout/vList2"/>
    <dgm:cxn modelId="{52AD65B7-ABDF-C345-8E6F-CA96E69F475B}" type="presOf" srcId="{C4D2DBD9-057B-49BE-9F8C-85706F1D5AB3}" destId="{1FFC6D41-5E0B-6440-9796-796B9D5A05AF}" srcOrd="0" destOrd="0" presId="urn:microsoft.com/office/officeart/2005/8/layout/vList2"/>
    <dgm:cxn modelId="{CAA9B5BF-0268-4B4A-91CD-629BAF7F8021}" type="presOf" srcId="{2F5F990A-DC64-4BBE-9059-CA371DAB4875}" destId="{CA91C9AF-D1E9-6D43-8A35-D6E4835A6613}" srcOrd="0" destOrd="0" presId="urn:microsoft.com/office/officeart/2005/8/layout/vList2"/>
    <dgm:cxn modelId="{F91EF9C5-F17B-47F8-BFE1-C70C3BC57C40}" srcId="{7C25997F-B3EE-48BA-9328-E4089CB775C6}" destId="{C4D2DBD9-057B-49BE-9F8C-85706F1D5AB3}" srcOrd="3" destOrd="0" parTransId="{10368568-81BD-4FDB-B6B6-49843E7753F9}" sibTransId="{7546177D-FEED-4543-926A-0BB67A2FF9F5}"/>
    <dgm:cxn modelId="{E1DEE5DA-AEC8-4CF8-9ECE-26F2AF5F7D14}" srcId="{7C25997F-B3EE-48BA-9328-E4089CB775C6}" destId="{2CCC9C58-3B96-4977-9C3B-01765A1A7632}" srcOrd="1" destOrd="0" parTransId="{2CB963F4-42F4-4A4D-9171-4243C2FDC9BE}" sibTransId="{9EB6C669-1A16-45F8-A9DC-A8C63C7FF1E4}"/>
    <dgm:cxn modelId="{24A5C59B-07FA-9A4E-BD1E-59396F79DCEE}" type="presParOf" srcId="{1AA103D5-E928-E340-8DFB-ECD92A7ECF59}" destId="{6D829935-499E-E446-B1C2-48E291B610AE}" srcOrd="0" destOrd="0" presId="urn:microsoft.com/office/officeart/2005/8/layout/vList2"/>
    <dgm:cxn modelId="{C31E6C30-F978-5F4B-9DE1-9F290232B6CE}" type="presParOf" srcId="{1AA103D5-E928-E340-8DFB-ECD92A7ECF59}" destId="{C6841FB6-82A0-C645-9217-3CDBD3AAE30C}" srcOrd="1" destOrd="0" presId="urn:microsoft.com/office/officeart/2005/8/layout/vList2"/>
    <dgm:cxn modelId="{77AFC7FB-D758-694A-84A6-37F0835E0496}" type="presParOf" srcId="{1AA103D5-E928-E340-8DFB-ECD92A7ECF59}" destId="{9509C315-9946-1C41-AC61-79154061ABAC}" srcOrd="2" destOrd="0" presId="urn:microsoft.com/office/officeart/2005/8/layout/vList2"/>
    <dgm:cxn modelId="{12A8B5EE-C9F3-1B40-865D-CB810720D780}" type="presParOf" srcId="{1AA103D5-E928-E340-8DFB-ECD92A7ECF59}" destId="{E65B42C3-90FF-8A49-ACD1-662AFE897F8B}" srcOrd="3" destOrd="0" presId="urn:microsoft.com/office/officeart/2005/8/layout/vList2"/>
    <dgm:cxn modelId="{F2D5AFC4-82E9-1645-B86C-40A3CDDB48EE}" type="presParOf" srcId="{1AA103D5-E928-E340-8DFB-ECD92A7ECF59}" destId="{209ADE6B-484F-FB4E-8D42-32B9CAF44C7B}" srcOrd="4" destOrd="0" presId="urn:microsoft.com/office/officeart/2005/8/layout/vList2"/>
    <dgm:cxn modelId="{D2EAF3DF-311E-7A47-AC63-B3E66395AFD0}" type="presParOf" srcId="{1AA103D5-E928-E340-8DFB-ECD92A7ECF59}" destId="{B7329C9B-8EAF-1341-B47E-7CB990E03DEA}" srcOrd="5" destOrd="0" presId="urn:microsoft.com/office/officeart/2005/8/layout/vList2"/>
    <dgm:cxn modelId="{6C594355-A6F4-5F40-A9CC-62407428EC8B}" type="presParOf" srcId="{1AA103D5-E928-E340-8DFB-ECD92A7ECF59}" destId="{1FFC6D41-5E0B-6440-9796-796B9D5A05AF}" srcOrd="6" destOrd="0" presId="urn:microsoft.com/office/officeart/2005/8/layout/vList2"/>
    <dgm:cxn modelId="{91F31B0D-18D2-E446-9BE3-DF854F25AFE9}" type="presParOf" srcId="{1AA103D5-E928-E340-8DFB-ECD92A7ECF59}" destId="{3F52C599-1C9E-3A47-9E91-511A07EA52FC}" srcOrd="7" destOrd="0" presId="urn:microsoft.com/office/officeart/2005/8/layout/vList2"/>
    <dgm:cxn modelId="{E1A10101-0822-A44A-9429-9DF8224589DC}" type="presParOf" srcId="{1AA103D5-E928-E340-8DFB-ECD92A7ECF59}" destId="{EB5DD9EC-E395-F145-97F6-91DD2949CB09}" srcOrd="8" destOrd="0" presId="urn:microsoft.com/office/officeart/2005/8/layout/vList2"/>
    <dgm:cxn modelId="{16282EE3-9664-8249-8C99-E334E1BD5D0C}" type="presParOf" srcId="{1AA103D5-E928-E340-8DFB-ECD92A7ECF59}" destId="{51491FE9-BFCF-534F-BE7B-E68B5CB8EDA3}" srcOrd="9" destOrd="0" presId="urn:microsoft.com/office/officeart/2005/8/layout/vList2"/>
    <dgm:cxn modelId="{AE9013A3-4567-D246-86FD-B33CD4A116C0}" type="presParOf" srcId="{1AA103D5-E928-E340-8DFB-ECD92A7ECF59}" destId="{CA91C9AF-D1E9-6D43-8A35-D6E4835A6613}" srcOrd="10" destOrd="0" presId="urn:microsoft.com/office/officeart/2005/8/layout/vList2"/>
    <dgm:cxn modelId="{A210B95B-EF25-874B-83D8-42F0AA3A300C}" type="presParOf" srcId="{1AA103D5-E928-E340-8DFB-ECD92A7ECF59}" destId="{729312A7-59EA-C646-A292-FB752C893191}" srcOrd="11" destOrd="0" presId="urn:microsoft.com/office/officeart/2005/8/layout/vList2"/>
    <dgm:cxn modelId="{3737BCB4-74C8-B84A-B147-3C0722E734C7}" type="presParOf" srcId="{1AA103D5-E928-E340-8DFB-ECD92A7ECF59}" destId="{6E8ABC98-EA69-B44B-A012-51E0CE4EEED4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A15C32D-857E-44F5-8A0A-A859C42A066D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0A752C3-FF23-4B3F-AD30-AC44DD10059F}">
      <dgm:prSet/>
      <dgm:spPr/>
      <dgm:t>
        <a:bodyPr/>
        <a:lstStyle/>
        <a:p>
          <a:r>
            <a:rPr lang="en-US" b="1"/>
            <a:t>Colorado Attorney General: </a:t>
          </a:r>
          <a:r>
            <a:rPr lang="en-US" b="1">
              <a:hlinkClick xmlns:r="http://schemas.openxmlformats.org/officeDocument/2006/relationships" r:id="rId1"/>
            </a:rPr>
            <a:t>https://stopfraudcolorado.gov/</a:t>
          </a:r>
          <a:endParaRPr lang="en-US"/>
        </a:p>
      </dgm:t>
    </dgm:pt>
    <dgm:pt modelId="{C741EF70-6A54-4AF9-8CD2-4916735B393F}" type="parTrans" cxnId="{B8D36C90-776D-4609-9B2C-FDBBD3FB7199}">
      <dgm:prSet/>
      <dgm:spPr/>
      <dgm:t>
        <a:bodyPr/>
        <a:lstStyle/>
        <a:p>
          <a:endParaRPr lang="en-US"/>
        </a:p>
      </dgm:t>
    </dgm:pt>
    <dgm:pt modelId="{FF5E51AE-50CE-4809-B40D-669F862E9524}" type="sibTrans" cxnId="{B8D36C90-776D-4609-9B2C-FDBBD3FB7199}">
      <dgm:prSet/>
      <dgm:spPr/>
      <dgm:t>
        <a:bodyPr/>
        <a:lstStyle/>
        <a:p>
          <a:endParaRPr lang="en-US"/>
        </a:p>
      </dgm:t>
    </dgm:pt>
    <dgm:pt modelId="{010DEBCB-BD03-4376-A75B-233BB5F5D303}">
      <dgm:prSet/>
      <dgm:spPr/>
      <dgm:t>
        <a:bodyPr/>
        <a:lstStyle/>
        <a:p>
          <a:r>
            <a:rPr lang="en-US" b="1"/>
            <a:t>Federal Trade Commission (FTC): </a:t>
          </a:r>
          <a:r>
            <a:rPr lang="en-US" u="sng">
              <a:hlinkClick xmlns:r="http://schemas.openxmlformats.org/officeDocument/2006/relationships" r:id="rId2"/>
            </a:rPr>
            <a:t>ReportFraud.ftc.gov</a:t>
          </a:r>
          <a:endParaRPr lang="en-US"/>
        </a:p>
      </dgm:t>
    </dgm:pt>
    <dgm:pt modelId="{6AD7975D-455B-45FA-AE8A-AE935E745A36}" type="parTrans" cxnId="{DB2F48DF-8594-42B1-AA61-AAD2F0CEDD76}">
      <dgm:prSet/>
      <dgm:spPr/>
      <dgm:t>
        <a:bodyPr/>
        <a:lstStyle/>
        <a:p>
          <a:endParaRPr lang="en-US"/>
        </a:p>
      </dgm:t>
    </dgm:pt>
    <dgm:pt modelId="{9CD93306-AFAC-4925-B7E0-A10006D2908C}" type="sibTrans" cxnId="{DB2F48DF-8594-42B1-AA61-AAD2F0CEDD76}">
      <dgm:prSet/>
      <dgm:spPr/>
      <dgm:t>
        <a:bodyPr/>
        <a:lstStyle/>
        <a:p>
          <a:endParaRPr lang="en-US"/>
        </a:p>
      </dgm:t>
    </dgm:pt>
    <dgm:pt modelId="{10EB482D-40A6-4D9C-BBF6-06EE91C537A7}">
      <dgm:prSet/>
      <dgm:spPr/>
      <dgm:t>
        <a:bodyPr/>
        <a:lstStyle/>
        <a:p>
          <a:r>
            <a:rPr lang="en-US" b="1"/>
            <a:t>FBI Internet Crime Complaint Center (IC3): </a:t>
          </a:r>
          <a:r>
            <a:rPr lang="en-US" u="sng">
              <a:hlinkClick xmlns:r="http://schemas.openxmlformats.org/officeDocument/2006/relationships" r:id="rId3"/>
            </a:rPr>
            <a:t>IC3.gov</a:t>
          </a:r>
          <a:endParaRPr lang="en-US"/>
        </a:p>
      </dgm:t>
    </dgm:pt>
    <dgm:pt modelId="{5434D5DE-D52A-42F3-AFA6-7090F1CD0DCB}" type="parTrans" cxnId="{7B3DE211-3693-4137-9417-A8BCFD292022}">
      <dgm:prSet/>
      <dgm:spPr/>
      <dgm:t>
        <a:bodyPr/>
        <a:lstStyle/>
        <a:p>
          <a:endParaRPr lang="en-US"/>
        </a:p>
      </dgm:t>
    </dgm:pt>
    <dgm:pt modelId="{3926494E-627B-41E0-AE52-B9135ABE56F9}" type="sibTrans" cxnId="{7B3DE211-3693-4137-9417-A8BCFD292022}">
      <dgm:prSet/>
      <dgm:spPr/>
      <dgm:t>
        <a:bodyPr/>
        <a:lstStyle/>
        <a:p>
          <a:endParaRPr lang="en-US"/>
        </a:p>
      </dgm:t>
    </dgm:pt>
    <dgm:pt modelId="{88A42B73-7641-4134-86CA-B58F471DA787}">
      <dgm:prSet/>
      <dgm:spPr/>
      <dgm:t>
        <a:bodyPr/>
        <a:lstStyle/>
        <a:p>
          <a:r>
            <a:rPr lang="en-US" b="1" dirty="0"/>
            <a:t>AARP </a:t>
          </a:r>
          <a:r>
            <a:rPr lang="en-US" b="1" dirty="0" err="1"/>
            <a:t>Elderwatch</a:t>
          </a:r>
          <a:r>
            <a:rPr lang="en-US" b="1" dirty="0"/>
            <a:t>: https://</a:t>
          </a:r>
          <a:r>
            <a:rPr lang="en-US" b="1" dirty="0" err="1"/>
            <a:t>www.aarp.org</a:t>
          </a:r>
          <a:r>
            <a:rPr lang="en-US" b="1" dirty="0"/>
            <a:t>/money/scams-fraud/</a:t>
          </a:r>
          <a:r>
            <a:rPr lang="en-US" b="1" dirty="0" err="1"/>
            <a:t>elderwatch</a:t>
          </a:r>
          <a:r>
            <a:rPr lang="en-US" b="1" dirty="0"/>
            <a:t>/</a:t>
          </a:r>
          <a:endParaRPr lang="en-US" dirty="0"/>
        </a:p>
      </dgm:t>
    </dgm:pt>
    <dgm:pt modelId="{92E63088-0FBC-4E72-A349-23CEE7A18581}" type="parTrans" cxnId="{D02B9602-1F95-4343-9135-1426AB1CC2F5}">
      <dgm:prSet/>
      <dgm:spPr/>
      <dgm:t>
        <a:bodyPr/>
        <a:lstStyle/>
        <a:p>
          <a:endParaRPr lang="en-US"/>
        </a:p>
      </dgm:t>
    </dgm:pt>
    <dgm:pt modelId="{8927577B-5306-44CD-8C2E-C356E8FD83A5}" type="sibTrans" cxnId="{D02B9602-1F95-4343-9135-1426AB1CC2F5}">
      <dgm:prSet/>
      <dgm:spPr/>
      <dgm:t>
        <a:bodyPr/>
        <a:lstStyle/>
        <a:p>
          <a:endParaRPr lang="en-US"/>
        </a:p>
      </dgm:t>
    </dgm:pt>
    <dgm:pt modelId="{CB8D6B5B-849C-45B3-AE0A-B7E37628EAC3}">
      <dgm:prSet/>
      <dgm:spPr/>
      <dgm:t>
        <a:bodyPr/>
        <a:lstStyle/>
        <a:p>
          <a:r>
            <a:rPr lang="en-US" b="1"/>
            <a:t>AARP Fraud Watch Network Helpline: </a:t>
          </a:r>
          <a:r>
            <a:rPr lang="en-US" b="1">
              <a:hlinkClick xmlns:r="http://schemas.openxmlformats.org/officeDocument/2006/relationships" r:id="rId4"/>
            </a:rPr>
            <a:t>877-908-3360</a:t>
          </a:r>
          <a:endParaRPr lang="en-US"/>
        </a:p>
      </dgm:t>
    </dgm:pt>
    <dgm:pt modelId="{39DF9E56-FF01-4E25-BBF6-D9465978A739}" type="parTrans" cxnId="{F0DE17DF-00B1-4C85-8D3D-BC089BE955C9}">
      <dgm:prSet/>
      <dgm:spPr/>
      <dgm:t>
        <a:bodyPr/>
        <a:lstStyle/>
        <a:p>
          <a:endParaRPr lang="en-US"/>
        </a:p>
      </dgm:t>
    </dgm:pt>
    <dgm:pt modelId="{523A12F8-CDBC-4878-B0E0-AFCAEC8B6222}" type="sibTrans" cxnId="{F0DE17DF-00B1-4C85-8D3D-BC089BE955C9}">
      <dgm:prSet/>
      <dgm:spPr/>
      <dgm:t>
        <a:bodyPr/>
        <a:lstStyle/>
        <a:p>
          <a:endParaRPr lang="en-US"/>
        </a:p>
      </dgm:t>
    </dgm:pt>
    <dgm:pt modelId="{7BD29A52-74C8-4660-976B-8C5B60446E07}">
      <dgm:prSet/>
      <dgm:spPr/>
      <dgm:t>
        <a:bodyPr/>
        <a:lstStyle/>
        <a:p>
          <a:r>
            <a:rPr lang="en-US" b="1"/>
            <a:t>Social Security Fraud Reporting: </a:t>
          </a:r>
          <a:r>
            <a:rPr lang="en-US" u="sng">
              <a:hlinkClick xmlns:r="http://schemas.openxmlformats.org/officeDocument/2006/relationships" r:id="rId5"/>
            </a:rPr>
            <a:t>https://oig.ssa.gov/report/</a:t>
          </a:r>
          <a:endParaRPr lang="en-US"/>
        </a:p>
      </dgm:t>
    </dgm:pt>
    <dgm:pt modelId="{E390AFD9-D0E7-4A5A-ABEF-77B4B6FE6025}" type="parTrans" cxnId="{755523B0-5B69-4368-8776-EC8A8590644E}">
      <dgm:prSet/>
      <dgm:spPr/>
      <dgm:t>
        <a:bodyPr/>
        <a:lstStyle/>
        <a:p>
          <a:endParaRPr lang="en-US"/>
        </a:p>
      </dgm:t>
    </dgm:pt>
    <dgm:pt modelId="{0D5437A8-6345-45F6-AA4B-F0C3C1CFE81F}" type="sibTrans" cxnId="{755523B0-5B69-4368-8776-EC8A8590644E}">
      <dgm:prSet/>
      <dgm:spPr/>
      <dgm:t>
        <a:bodyPr/>
        <a:lstStyle/>
        <a:p>
          <a:endParaRPr lang="en-US"/>
        </a:p>
      </dgm:t>
    </dgm:pt>
    <dgm:pt modelId="{EEDB741B-8795-4F67-99AE-18640E4227C9}">
      <dgm:prSet/>
      <dgm:spPr/>
      <dgm:t>
        <a:bodyPr/>
        <a:lstStyle/>
        <a:p>
          <a:r>
            <a:rPr lang="en-US" b="1"/>
            <a:t>Your Financial Institution</a:t>
          </a:r>
          <a:endParaRPr lang="en-US"/>
        </a:p>
      </dgm:t>
    </dgm:pt>
    <dgm:pt modelId="{1174DF54-8503-4A94-9DE3-7D3A7C0B81B0}" type="parTrans" cxnId="{1FB9F067-339E-4ED3-985F-EBAC59942F8E}">
      <dgm:prSet/>
      <dgm:spPr/>
      <dgm:t>
        <a:bodyPr/>
        <a:lstStyle/>
        <a:p>
          <a:endParaRPr lang="en-US"/>
        </a:p>
      </dgm:t>
    </dgm:pt>
    <dgm:pt modelId="{9A6FA4AE-6178-45FD-BBE0-B68A9A39A107}" type="sibTrans" cxnId="{1FB9F067-339E-4ED3-985F-EBAC59942F8E}">
      <dgm:prSet/>
      <dgm:spPr/>
      <dgm:t>
        <a:bodyPr/>
        <a:lstStyle/>
        <a:p>
          <a:endParaRPr lang="en-US"/>
        </a:p>
      </dgm:t>
    </dgm:pt>
    <dgm:pt modelId="{EF9A1429-6A9D-6D4D-9C60-AC40976015EC}" type="pres">
      <dgm:prSet presAssocID="{7A15C32D-857E-44F5-8A0A-A859C42A066D}" presName="vert0" presStyleCnt="0">
        <dgm:presLayoutVars>
          <dgm:dir/>
          <dgm:animOne val="branch"/>
          <dgm:animLvl val="lvl"/>
        </dgm:presLayoutVars>
      </dgm:prSet>
      <dgm:spPr/>
    </dgm:pt>
    <dgm:pt modelId="{08AE665D-AB7E-5D4C-A84F-C7E8A05E8CA8}" type="pres">
      <dgm:prSet presAssocID="{00A752C3-FF23-4B3F-AD30-AC44DD10059F}" presName="thickLine" presStyleLbl="alignNode1" presStyleIdx="0" presStyleCnt="7"/>
      <dgm:spPr/>
    </dgm:pt>
    <dgm:pt modelId="{C0DBE975-F79F-1340-9493-79D82FE46E97}" type="pres">
      <dgm:prSet presAssocID="{00A752C3-FF23-4B3F-AD30-AC44DD10059F}" presName="horz1" presStyleCnt="0"/>
      <dgm:spPr/>
    </dgm:pt>
    <dgm:pt modelId="{7B2395CD-1BD1-174A-83E9-39CB6D408B3C}" type="pres">
      <dgm:prSet presAssocID="{00A752C3-FF23-4B3F-AD30-AC44DD10059F}" presName="tx1" presStyleLbl="revTx" presStyleIdx="0" presStyleCnt="7"/>
      <dgm:spPr/>
    </dgm:pt>
    <dgm:pt modelId="{0E69AB9D-88C6-BE4E-98A1-FF8BB4C973C0}" type="pres">
      <dgm:prSet presAssocID="{00A752C3-FF23-4B3F-AD30-AC44DD10059F}" presName="vert1" presStyleCnt="0"/>
      <dgm:spPr/>
    </dgm:pt>
    <dgm:pt modelId="{976624EC-B80F-7A4D-BF14-738B5A82FCD9}" type="pres">
      <dgm:prSet presAssocID="{010DEBCB-BD03-4376-A75B-233BB5F5D303}" presName="thickLine" presStyleLbl="alignNode1" presStyleIdx="1" presStyleCnt="7"/>
      <dgm:spPr/>
    </dgm:pt>
    <dgm:pt modelId="{0B0BEB88-D64A-1F48-9F4A-3D87E6ABEFE9}" type="pres">
      <dgm:prSet presAssocID="{010DEBCB-BD03-4376-A75B-233BB5F5D303}" presName="horz1" presStyleCnt="0"/>
      <dgm:spPr/>
    </dgm:pt>
    <dgm:pt modelId="{F5E46214-EAA5-CF4E-84CE-72B2F9502351}" type="pres">
      <dgm:prSet presAssocID="{010DEBCB-BD03-4376-A75B-233BB5F5D303}" presName="tx1" presStyleLbl="revTx" presStyleIdx="1" presStyleCnt="7"/>
      <dgm:spPr/>
    </dgm:pt>
    <dgm:pt modelId="{E3DDC226-A45B-4C4D-BF10-DB48884CD803}" type="pres">
      <dgm:prSet presAssocID="{010DEBCB-BD03-4376-A75B-233BB5F5D303}" presName="vert1" presStyleCnt="0"/>
      <dgm:spPr/>
    </dgm:pt>
    <dgm:pt modelId="{A41E02AC-9DCC-BB42-8BB0-4F2A31CB66E8}" type="pres">
      <dgm:prSet presAssocID="{10EB482D-40A6-4D9C-BBF6-06EE91C537A7}" presName="thickLine" presStyleLbl="alignNode1" presStyleIdx="2" presStyleCnt="7"/>
      <dgm:spPr/>
    </dgm:pt>
    <dgm:pt modelId="{12023CF1-78E8-8E48-ADD5-7AFB2A409ACE}" type="pres">
      <dgm:prSet presAssocID="{10EB482D-40A6-4D9C-BBF6-06EE91C537A7}" presName="horz1" presStyleCnt="0"/>
      <dgm:spPr/>
    </dgm:pt>
    <dgm:pt modelId="{E5114DEA-4BF7-E949-BEC2-B739A09D0746}" type="pres">
      <dgm:prSet presAssocID="{10EB482D-40A6-4D9C-BBF6-06EE91C537A7}" presName="tx1" presStyleLbl="revTx" presStyleIdx="2" presStyleCnt="7"/>
      <dgm:spPr/>
    </dgm:pt>
    <dgm:pt modelId="{5C66520E-0598-9E4F-8155-3380FA3BA368}" type="pres">
      <dgm:prSet presAssocID="{10EB482D-40A6-4D9C-BBF6-06EE91C537A7}" presName="vert1" presStyleCnt="0"/>
      <dgm:spPr/>
    </dgm:pt>
    <dgm:pt modelId="{B95F4005-E82B-3B4B-BADE-90A7E05F500C}" type="pres">
      <dgm:prSet presAssocID="{88A42B73-7641-4134-86CA-B58F471DA787}" presName="thickLine" presStyleLbl="alignNode1" presStyleIdx="3" presStyleCnt="7"/>
      <dgm:spPr/>
    </dgm:pt>
    <dgm:pt modelId="{808FF431-FDD8-B74C-8FF0-039B2172236A}" type="pres">
      <dgm:prSet presAssocID="{88A42B73-7641-4134-86CA-B58F471DA787}" presName="horz1" presStyleCnt="0"/>
      <dgm:spPr/>
    </dgm:pt>
    <dgm:pt modelId="{F3F6A550-9F12-E343-89CE-3F857CA4B957}" type="pres">
      <dgm:prSet presAssocID="{88A42B73-7641-4134-86CA-B58F471DA787}" presName="tx1" presStyleLbl="revTx" presStyleIdx="3" presStyleCnt="7"/>
      <dgm:spPr/>
    </dgm:pt>
    <dgm:pt modelId="{DB3527A0-8295-FD44-9174-B942A61545F7}" type="pres">
      <dgm:prSet presAssocID="{88A42B73-7641-4134-86CA-B58F471DA787}" presName="vert1" presStyleCnt="0"/>
      <dgm:spPr/>
    </dgm:pt>
    <dgm:pt modelId="{299C5E70-9FAE-4245-A7A7-F2345B3D9D87}" type="pres">
      <dgm:prSet presAssocID="{CB8D6B5B-849C-45B3-AE0A-B7E37628EAC3}" presName="thickLine" presStyleLbl="alignNode1" presStyleIdx="4" presStyleCnt="7"/>
      <dgm:spPr/>
    </dgm:pt>
    <dgm:pt modelId="{835EE751-15A3-AD4D-A439-E6AF63B8F4AD}" type="pres">
      <dgm:prSet presAssocID="{CB8D6B5B-849C-45B3-AE0A-B7E37628EAC3}" presName="horz1" presStyleCnt="0"/>
      <dgm:spPr/>
    </dgm:pt>
    <dgm:pt modelId="{274EE96C-4F1C-CA4E-80E0-4B90F754BA40}" type="pres">
      <dgm:prSet presAssocID="{CB8D6B5B-849C-45B3-AE0A-B7E37628EAC3}" presName="tx1" presStyleLbl="revTx" presStyleIdx="4" presStyleCnt="7"/>
      <dgm:spPr/>
    </dgm:pt>
    <dgm:pt modelId="{B33BB650-C395-7246-B5A1-D574B7B565BB}" type="pres">
      <dgm:prSet presAssocID="{CB8D6B5B-849C-45B3-AE0A-B7E37628EAC3}" presName="vert1" presStyleCnt="0"/>
      <dgm:spPr/>
    </dgm:pt>
    <dgm:pt modelId="{C6CED08F-0472-F145-9186-4A20A0A660D1}" type="pres">
      <dgm:prSet presAssocID="{7BD29A52-74C8-4660-976B-8C5B60446E07}" presName="thickLine" presStyleLbl="alignNode1" presStyleIdx="5" presStyleCnt="7"/>
      <dgm:spPr/>
    </dgm:pt>
    <dgm:pt modelId="{FD2D45A4-7A1A-C44E-914C-0E7B973D8458}" type="pres">
      <dgm:prSet presAssocID="{7BD29A52-74C8-4660-976B-8C5B60446E07}" presName="horz1" presStyleCnt="0"/>
      <dgm:spPr/>
    </dgm:pt>
    <dgm:pt modelId="{148AA7B2-6424-8644-B64D-B7DCC10DD68D}" type="pres">
      <dgm:prSet presAssocID="{7BD29A52-74C8-4660-976B-8C5B60446E07}" presName="tx1" presStyleLbl="revTx" presStyleIdx="5" presStyleCnt="7"/>
      <dgm:spPr/>
    </dgm:pt>
    <dgm:pt modelId="{95096F41-E4A8-DB4E-82CF-D71A55CCC518}" type="pres">
      <dgm:prSet presAssocID="{7BD29A52-74C8-4660-976B-8C5B60446E07}" presName="vert1" presStyleCnt="0"/>
      <dgm:spPr/>
    </dgm:pt>
    <dgm:pt modelId="{27492649-0AF2-E54F-8157-B008B85AAA42}" type="pres">
      <dgm:prSet presAssocID="{EEDB741B-8795-4F67-99AE-18640E4227C9}" presName="thickLine" presStyleLbl="alignNode1" presStyleIdx="6" presStyleCnt="7"/>
      <dgm:spPr/>
    </dgm:pt>
    <dgm:pt modelId="{0980E036-E6E2-F248-923A-87AC497D2461}" type="pres">
      <dgm:prSet presAssocID="{EEDB741B-8795-4F67-99AE-18640E4227C9}" presName="horz1" presStyleCnt="0"/>
      <dgm:spPr/>
    </dgm:pt>
    <dgm:pt modelId="{9BD9D09E-764A-644B-8988-E593C69E8FA2}" type="pres">
      <dgm:prSet presAssocID="{EEDB741B-8795-4F67-99AE-18640E4227C9}" presName="tx1" presStyleLbl="revTx" presStyleIdx="6" presStyleCnt="7"/>
      <dgm:spPr/>
    </dgm:pt>
    <dgm:pt modelId="{58A6F272-A7DC-9646-AF25-B59A8040B260}" type="pres">
      <dgm:prSet presAssocID="{EEDB741B-8795-4F67-99AE-18640E4227C9}" presName="vert1" presStyleCnt="0"/>
      <dgm:spPr/>
    </dgm:pt>
  </dgm:ptLst>
  <dgm:cxnLst>
    <dgm:cxn modelId="{D02B9602-1F95-4343-9135-1426AB1CC2F5}" srcId="{7A15C32D-857E-44F5-8A0A-A859C42A066D}" destId="{88A42B73-7641-4134-86CA-B58F471DA787}" srcOrd="3" destOrd="0" parTransId="{92E63088-0FBC-4E72-A349-23CEE7A18581}" sibTransId="{8927577B-5306-44CD-8C2E-C356E8FD83A5}"/>
    <dgm:cxn modelId="{52B2990D-E7E8-7943-9B4A-156F439EDF4F}" type="presOf" srcId="{CB8D6B5B-849C-45B3-AE0A-B7E37628EAC3}" destId="{274EE96C-4F1C-CA4E-80E0-4B90F754BA40}" srcOrd="0" destOrd="0" presId="urn:microsoft.com/office/officeart/2008/layout/LinedList"/>
    <dgm:cxn modelId="{7B3DE211-3693-4137-9417-A8BCFD292022}" srcId="{7A15C32D-857E-44F5-8A0A-A859C42A066D}" destId="{10EB482D-40A6-4D9C-BBF6-06EE91C537A7}" srcOrd="2" destOrd="0" parTransId="{5434D5DE-D52A-42F3-AFA6-7090F1CD0DCB}" sibTransId="{3926494E-627B-41E0-AE52-B9135ABE56F9}"/>
    <dgm:cxn modelId="{72516549-58AC-1D45-BF07-38C818DB7B24}" type="presOf" srcId="{EEDB741B-8795-4F67-99AE-18640E4227C9}" destId="{9BD9D09E-764A-644B-8988-E593C69E8FA2}" srcOrd="0" destOrd="0" presId="urn:microsoft.com/office/officeart/2008/layout/LinedList"/>
    <dgm:cxn modelId="{1FB9F067-339E-4ED3-985F-EBAC59942F8E}" srcId="{7A15C32D-857E-44F5-8A0A-A859C42A066D}" destId="{EEDB741B-8795-4F67-99AE-18640E4227C9}" srcOrd="6" destOrd="0" parTransId="{1174DF54-8503-4A94-9DE3-7D3A7C0B81B0}" sibTransId="{9A6FA4AE-6178-45FD-BBE0-B68A9A39A107}"/>
    <dgm:cxn modelId="{E8CEC06D-231D-F44C-AB6B-D81B848AE309}" type="presOf" srcId="{88A42B73-7641-4134-86CA-B58F471DA787}" destId="{F3F6A550-9F12-E343-89CE-3F857CA4B957}" srcOrd="0" destOrd="0" presId="urn:microsoft.com/office/officeart/2008/layout/LinedList"/>
    <dgm:cxn modelId="{27B48F7D-AB51-624A-8624-A37C3C72E2C9}" type="presOf" srcId="{7A15C32D-857E-44F5-8A0A-A859C42A066D}" destId="{EF9A1429-6A9D-6D4D-9C60-AC40976015EC}" srcOrd="0" destOrd="0" presId="urn:microsoft.com/office/officeart/2008/layout/LinedList"/>
    <dgm:cxn modelId="{B8D36C90-776D-4609-9B2C-FDBBD3FB7199}" srcId="{7A15C32D-857E-44F5-8A0A-A859C42A066D}" destId="{00A752C3-FF23-4B3F-AD30-AC44DD10059F}" srcOrd="0" destOrd="0" parTransId="{C741EF70-6A54-4AF9-8CD2-4916735B393F}" sibTransId="{FF5E51AE-50CE-4809-B40D-669F862E9524}"/>
    <dgm:cxn modelId="{755523B0-5B69-4368-8776-EC8A8590644E}" srcId="{7A15C32D-857E-44F5-8A0A-A859C42A066D}" destId="{7BD29A52-74C8-4660-976B-8C5B60446E07}" srcOrd="5" destOrd="0" parTransId="{E390AFD9-D0E7-4A5A-ABEF-77B4B6FE6025}" sibTransId="{0D5437A8-6345-45F6-AA4B-F0C3C1CFE81F}"/>
    <dgm:cxn modelId="{F93A2EB0-9B9B-4B46-9556-32B2D4A370C9}" type="presOf" srcId="{00A752C3-FF23-4B3F-AD30-AC44DD10059F}" destId="{7B2395CD-1BD1-174A-83E9-39CB6D408B3C}" srcOrd="0" destOrd="0" presId="urn:microsoft.com/office/officeart/2008/layout/LinedList"/>
    <dgm:cxn modelId="{42CE62B4-8707-A445-AC90-A13AAA54AE96}" type="presOf" srcId="{10EB482D-40A6-4D9C-BBF6-06EE91C537A7}" destId="{E5114DEA-4BF7-E949-BEC2-B739A09D0746}" srcOrd="0" destOrd="0" presId="urn:microsoft.com/office/officeart/2008/layout/LinedList"/>
    <dgm:cxn modelId="{98091CC7-6CD9-F44F-BCDF-44FBB6851AAD}" type="presOf" srcId="{7BD29A52-74C8-4660-976B-8C5B60446E07}" destId="{148AA7B2-6424-8644-B64D-B7DCC10DD68D}" srcOrd="0" destOrd="0" presId="urn:microsoft.com/office/officeart/2008/layout/LinedList"/>
    <dgm:cxn modelId="{514302D9-BC96-D249-B9DA-6E9F76A32CFB}" type="presOf" srcId="{010DEBCB-BD03-4376-A75B-233BB5F5D303}" destId="{F5E46214-EAA5-CF4E-84CE-72B2F9502351}" srcOrd="0" destOrd="0" presId="urn:microsoft.com/office/officeart/2008/layout/LinedList"/>
    <dgm:cxn modelId="{F0DE17DF-00B1-4C85-8D3D-BC089BE955C9}" srcId="{7A15C32D-857E-44F5-8A0A-A859C42A066D}" destId="{CB8D6B5B-849C-45B3-AE0A-B7E37628EAC3}" srcOrd="4" destOrd="0" parTransId="{39DF9E56-FF01-4E25-BBF6-D9465978A739}" sibTransId="{523A12F8-CDBC-4878-B0E0-AFCAEC8B6222}"/>
    <dgm:cxn modelId="{DB2F48DF-8594-42B1-AA61-AAD2F0CEDD76}" srcId="{7A15C32D-857E-44F5-8A0A-A859C42A066D}" destId="{010DEBCB-BD03-4376-A75B-233BB5F5D303}" srcOrd="1" destOrd="0" parTransId="{6AD7975D-455B-45FA-AE8A-AE935E745A36}" sibTransId="{9CD93306-AFAC-4925-B7E0-A10006D2908C}"/>
    <dgm:cxn modelId="{8B7F1927-CDDF-2D4A-863B-53A0035A8FF0}" type="presParOf" srcId="{EF9A1429-6A9D-6D4D-9C60-AC40976015EC}" destId="{08AE665D-AB7E-5D4C-A84F-C7E8A05E8CA8}" srcOrd="0" destOrd="0" presId="urn:microsoft.com/office/officeart/2008/layout/LinedList"/>
    <dgm:cxn modelId="{D9984F24-E54C-E24F-9E46-D4A96E0332CD}" type="presParOf" srcId="{EF9A1429-6A9D-6D4D-9C60-AC40976015EC}" destId="{C0DBE975-F79F-1340-9493-79D82FE46E97}" srcOrd="1" destOrd="0" presId="urn:microsoft.com/office/officeart/2008/layout/LinedList"/>
    <dgm:cxn modelId="{333D8E30-9AEE-8B41-B148-34C215620406}" type="presParOf" srcId="{C0DBE975-F79F-1340-9493-79D82FE46E97}" destId="{7B2395CD-1BD1-174A-83E9-39CB6D408B3C}" srcOrd="0" destOrd="0" presId="urn:microsoft.com/office/officeart/2008/layout/LinedList"/>
    <dgm:cxn modelId="{5EB037F4-C4BC-F846-B9E1-59A3A0BE5EA8}" type="presParOf" srcId="{C0DBE975-F79F-1340-9493-79D82FE46E97}" destId="{0E69AB9D-88C6-BE4E-98A1-FF8BB4C973C0}" srcOrd="1" destOrd="0" presId="urn:microsoft.com/office/officeart/2008/layout/LinedList"/>
    <dgm:cxn modelId="{243F5C35-D6B1-8F43-AB46-2E0E7C522C24}" type="presParOf" srcId="{EF9A1429-6A9D-6D4D-9C60-AC40976015EC}" destId="{976624EC-B80F-7A4D-BF14-738B5A82FCD9}" srcOrd="2" destOrd="0" presId="urn:microsoft.com/office/officeart/2008/layout/LinedList"/>
    <dgm:cxn modelId="{D88F6E53-BACD-A04E-9592-D674384F286B}" type="presParOf" srcId="{EF9A1429-6A9D-6D4D-9C60-AC40976015EC}" destId="{0B0BEB88-D64A-1F48-9F4A-3D87E6ABEFE9}" srcOrd="3" destOrd="0" presId="urn:microsoft.com/office/officeart/2008/layout/LinedList"/>
    <dgm:cxn modelId="{E81AE3A5-33E9-D844-B56B-A274770DFADE}" type="presParOf" srcId="{0B0BEB88-D64A-1F48-9F4A-3D87E6ABEFE9}" destId="{F5E46214-EAA5-CF4E-84CE-72B2F9502351}" srcOrd="0" destOrd="0" presId="urn:microsoft.com/office/officeart/2008/layout/LinedList"/>
    <dgm:cxn modelId="{26DF1D6E-67B7-9F45-BEFA-3C15998308A0}" type="presParOf" srcId="{0B0BEB88-D64A-1F48-9F4A-3D87E6ABEFE9}" destId="{E3DDC226-A45B-4C4D-BF10-DB48884CD803}" srcOrd="1" destOrd="0" presId="urn:microsoft.com/office/officeart/2008/layout/LinedList"/>
    <dgm:cxn modelId="{2F923249-9724-004F-8376-AEE04A331C0C}" type="presParOf" srcId="{EF9A1429-6A9D-6D4D-9C60-AC40976015EC}" destId="{A41E02AC-9DCC-BB42-8BB0-4F2A31CB66E8}" srcOrd="4" destOrd="0" presId="urn:microsoft.com/office/officeart/2008/layout/LinedList"/>
    <dgm:cxn modelId="{0931FDF6-2379-2845-874A-C0E938D22DF6}" type="presParOf" srcId="{EF9A1429-6A9D-6D4D-9C60-AC40976015EC}" destId="{12023CF1-78E8-8E48-ADD5-7AFB2A409ACE}" srcOrd="5" destOrd="0" presId="urn:microsoft.com/office/officeart/2008/layout/LinedList"/>
    <dgm:cxn modelId="{5E428E18-DCC4-C440-9BE1-A8167170108E}" type="presParOf" srcId="{12023CF1-78E8-8E48-ADD5-7AFB2A409ACE}" destId="{E5114DEA-4BF7-E949-BEC2-B739A09D0746}" srcOrd="0" destOrd="0" presId="urn:microsoft.com/office/officeart/2008/layout/LinedList"/>
    <dgm:cxn modelId="{7B5CF7FB-A80D-AA42-BC19-D2BFCFC36610}" type="presParOf" srcId="{12023CF1-78E8-8E48-ADD5-7AFB2A409ACE}" destId="{5C66520E-0598-9E4F-8155-3380FA3BA368}" srcOrd="1" destOrd="0" presId="urn:microsoft.com/office/officeart/2008/layout/LinedList"/>
    <dgm:cxn modelId="{D68A51AD-629C-A247-9242-7E16127C56E1}" type="presParOf" srcId="{EF9A1429-6A9D-6D4D-9C60-AC40976015EC}" destId="{B95F4005-E82B-3B4B-BADE-90A7E05F500C}" srcOrd="6" destOrd="0" presId="urn:microsoft.com/office/officeart/2008/layout/LinedList"/>
    <dgm:cxn modelId="{436D67C1-F7EE-AD4D-89E3-5D5CDA3DA076}" type="presParOf" srcId="{EF9A1429-6A9D-6D4D-9C60-AC40976015EC}" destId="{808FF431-FDD8-B74C-8FF0-039B2172236A}" srcOrd="7" destOrd="0" presId="urn:microsoft.com/office/officeart/2008/layout/LinedList"/>
    <dgm:cxn modelId="{07878CC1-B035-B544-A9ED-A72CD8526AB3}" type="presParOf" srcId="{808FF431-FDD8-B74C-8FF0-039B2172236A}" destId="{F3F6A550-9F12-E343-89CE-3F857CA4B957}" srcOrd="0" destOrd="0" presId="urn:microsoft.com/office/officeart/2008/layout/LinedList"/>
    <dgm:cxn modelId="{2F30A25C-4D16-3245-9E7D-2508A5976FD1}" type="presParOf" srcId="{808FF431-FDD8-B74C-8FF0-039B2172236A}" destId="{DB3527A0-8295-FD44-9174-B942A61545F7}" srcOrd="1" destOrd="0" presId="urn:microsoft.com/office/officeart/2008/layout/LinedList"/>
    <dgm:cxn modelId="{D2D66648-C933-2F48-A9D4-CA21FB12DE26}" type="presParOf" srcId="{EF9A1429-6A9D-6D4D-9C60-AC40976015EC}" destId="{299C5E70-9FAE-4245-A7A7-F2345B3D9D87}" srcOrd="8" destOrd="0" presId="urn:microsoft.com/office/officeart/2008/layout/LinedList"/>
    <dgm:cxn modelId="{02BC335C-2E2F-9348-AE90-44748C958B13}" type="presParOf" srcId="{EF9A1429-6A9D-6D4D-9C60-AC40976015EC}" destId="{835EE751-15A3-AD4D-A439-E6AF63B8F4AD}" srcOrd="9" destOrd="0" presId="urn:microsoft.com/office/officeart/2008/layout/LinedList"/>
    <dgm:cxn modelId="{73D5F3DC-A4BA-BF4C-B159-160B40F53A82}" type="presParOf" srcId="{835EE751-15A3-AD4D-A439-E6AF63B8F4AD}" destId="{274EE96C-4F1C-CA4E-80E0-4B90F754BA40}" srcOrd="0" destOrd="0" presId="urn:microsoft.com/office/officeart/2008/layout/LinedList"/>
    <dgm:cxn modelId="{FE74FB83-DFAE-E241-B2A8-819C24D27E80}" type="presParOf" srcId="{835EE751-15A3-AD4D-A439-E6AF63B8F4AD}" destId="{B33BB650-C395-7246-B5A1-D574B7B565BB}" srcOrd="1" destOrd="0" presId="urn:microsoft.com/office/officeart/2008/layout/LinedList"/>
    <dgm:cxn modelId="{D387980E-F215-6C4D-8E57-5731F220A390}" type="presParOf" srcId="{EF9A1429-6A9D-6D4D-9C60-AC40976015EC}" destId="{C6CED08F-0472-F145-9186-4A20A0A660D1}" srcOrd="10" destOrd="0" presId="urn:microsoft.com/office/officeart/2008/layout/LinedList"/>
    <dgm:cxn modelId="{03A7A725-1C34-064E-A027-F37D5D57984D}" type="presParOf" srcId="{EF9A1429-6A9D-6D4D-9C60-AC40976015EC}" destId="{FD2D45A4-7A1A-C44E-914C-0E7B973D8458}" srcOrd="11" destOrd="0" presId="urn:microsoft.com/office/officeart/2008/layout/LinedList"/>
    <dgm:cxn modelId="{B6B8FFC9-C127-B741-898F-88E8FE7705C6}" type="presParOf" srcId="{FD2D45A4-7A1A-C44E-914C-0E7B973D8458}" destId="{148AA7B2-6424-8644-B64D-B7DCC10DD68D}" srcOrd="0" destOrd="0" presId="urn:microsoft.com/office/officeart/2008/layout/LinedList"/>
    <dgm:cxn modelId="{B8A81303-3D7A-7543-A4DC-2F393D52E063}" type="presParOf" srcId="{FD2D45A4-7A1A-C44E-914C-0E7B973D8458}" destId="{95096F41-E4A8-DB4E-82CF-D71A55CCC518}" srcOrd="1" destOrd="0" presId="urn:microsoft.com/office/officeart/2008/layout/LinedList"/>
    <dgm:cxn modelId="{B80373A8-6533-CF4C-9132-DE346922781B}" type="presParOf" srcId="{EF9A1429-6A9D-6D4D-9C60-AC40976015EC}" destId="{27492649-0AF2-E54F-8157-B008B85AAA42}" srcOrd="12" destOrd="0" presId="urn:microsoft.com/office/officeart/2008/layout/LinedList"/>
    <dgm:cxn modelId="{15794825-D733-9541-88D4-14C768F080C8}" type="presParOf" srcId="{EF9A1429-6A9D-6D4D-9C60-AC40976015EC}" destId="{0980E036-E6E2-F248-923A-87AC497D2461}" srcOrd="13" destOrd="0" presId="urn:microsoft.com/office/officeart/2008/layout/LinedList"/>
    <dgm:cxn modelId="{CC78CB33-0033-7F41-9C8B-A3ED5BED1538}" type="presParOf" srcId="{0980E036-E6E2-F248-923A-87AC497D2461}" destId="{9BD9D09E-764A-644B-8988-E593C69E8FA2}" srcOrd="0" destOrd="0" presId="urn:microsoft.com/office/officeart/2008/layout/LinedList"/>
    <dgm:cxn modelId="{3E95C1D2-4AFC-024E-B45A-CACC811CF778}" type="presParOf" srcId="{0980E036-E6E2-F248-923A-87AC497D2461}" destId="{58A6F272-A7DC-9646-AF25-B59A8040B26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DA71351-5BC0-416B-B085-0604AE3614D8}" type="doc">
      <dgm:prSet loTypeId="urn:microsoft.com/office/officeart/2016/7/layout/VerticalDownArrowProcess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AE16BC4-2EE3-4BB8-B446-B93084181605}">
      <dgm:prSet/>
      <dgm:spPr/>
      <dgm:t>
        <a:bodyPr/>
        <a:lstStyle/>
        <a:p>
          <a:r>
            <a:rPr lang="en-US"/>
            <a:t>Identify</a:t>
          </a:r>
        </a:p>
      </dgm:t>
    </dgm:pt>
    <dgm:pt modelId="{196029F2-AECD-4F67-AACE-CFF6D1C08639}" type="parTrans" cxnId="{10590A7F-8B10-4283-8106-5B167AEEAC60}">
      <dgm:prSet/>
      <dgm:spPr/>
      <dgm:t>
        <a:bodyPr/>
        <a:lstStyle/>
        <a:p>
          <a:endParaRPr lang="en-US"/>
        </a:p>
      </dgm:t>
    </dgm:pt>
    <dgm:pt modelId="{5D461305-6494-4F96-9F93-0DD65A1259AE}" type="sibTrans" cxnId="{10590A7F-8B10-4283-8106-5B167AEEAC60}">
      <dgm:prSet/>
      <dgm:spPr/>
      <dgm:t>
        <a:bodyPr/>
        <a:lstStyle/>
        <a:p>
          <a:endParaRPr lang="en-US"/>
        </a:p>
      </dgm:t>
    </dgm:pt>
    <dgm:pt modelId="{F8195653-DEF8-455E-994A-2D66A9FDB5DA}">
      <dgm:prSet/>
      <dgm:spPr/>
      <dgm:t>
        <a:bodyPr/>
        <a:lstStyle/>
        <a:p>
          <a:r>
            <a:rPr lang="en-US"/>
            <a:t>Identify vulnerability before fraud occurs</a:t>
          </a:r>
        </a:p>
      </dgm:t>
    </dgm:pt>
    <dgm:pt modelId="{6FCC86A6-B02B-4E27-AB2B-5834D8E4DA08}" type="parTrans" cxnId="{82F38FEE-DF9E-4014-90BB-F4F35BB96C01}">
      <dgm:prSet/>
      <dgm:spPr/>
      <dgm:t>
        <a:bodyPr/>
        <a:lstStyle/>
        <a:p>
          <a:endParaRPr lang="en-US"/>
        </a:p>
      </dgm:t>
    </dgm:pt>
    <dgm:pt modelId="{ACA8C518-4F10-4C8E-B85A-079F91FD1C74}" type="sibTrans" cxnId="{82F38FEE-DF9E-4014-90BB-F4F35BB96C01}">
      <dgm:prSet/>
      <dgm:spPr/>
      <dgm:t>
        <a:bodyPr/>
        <a:lstStyle/>
        <a:p>
          <a:endParaRPr lang="en-US"/>
        </a:p>
      </dgm:t>
    </dgm:pt>
    <dgm:pt modelId="{712FE537-278A-41C4-9007-87E72D7A25A4}">
      <dgm:prSet/>
      <dgm:spPr/>
      <dgm:t>
        <a:bodyPr/>
        <a:lstStyle/>
        <a:p>
          <a:r>
            <a:rPr lang="en-US"/>
            <a:t>Deliver</a:t>
          </a:r>
        </a:p>
      </dgm:t>
    </dgm:pt>
    <dgm:pt modelId="{7CD69C99-3C60-4F3F-90DB-878C72F6054E}" type="parTrans" cxnId="{1160FA24-BA26-43CB-8094-196CE88BA556}">
      <dgm:prSet/>
      <dgm:spPr/>
      <dgm:t>
        <a:bodyPr/>
        <a:lstStyle/>
        <a:p>
          <a:endParaRPr lang="en-US"/>
        </a:p>
      </dgm:t>
    </dgm:pt>
    <dgm:pt modelId="{4D80F59D-F1B1-4EE4-89F4-283EA954C5F2}" type="sibTrans" cxnId="{1160FA24-BA26-43CB-8094-196CE88BA556}">
      <dgm:prSet/>
      <dgm:spPr/>
      <dgm:t>
        <a:bodyPr/>
        <a:lstStyle/>
        <a:p>
          <a:endParaRPr lang="en-US"/>
        </a:p>
      </dgm:t>
    </dgm:pt>
    <dgm:pt modelId="{90BA11FE-3FF0-46EC-B01C-F00DAFF0A841}">
      <dgm:prSet/>
      <dgm:spPr/>
      <dgm:t>
        <a:bodyPr/>
        <a:lstStyle/>
        <a:p>
          <a:r>
            <a:rPr lang="en-US"/>
            <a:t>Deliver targeted, personalized interventions</a:t>
          </a:r>
        </a:p>
      </dgm:t>
    </dgm:pt>
    <dgm:pt modelId="{595C2E2F-7B87-42C5-BC87-5CF0C27A954B}" type="parTrans" cxnId="{5930645B-19BA-4A69-B130-C35FA32C4013}">
      <dgm:prSet/>
      <dgm:spPr/>
      <dgm:t>
        <a:bodyPr/>
        <a:lstStyle/>
        <a:p>
          <a:endParaRPr lang="en-US"/>
        </a:p>
      </dgm:t>
    </dgm:pt>
    <dgm:pt modelId="{56749A58-0F0C-483F-AD28-F9DF276D6B57}" type="sibTrans" cxnId="{5930645B-19BA-4A69-B130-C35FA32C4013}">
      <dgm:prSet/>
      <dgm:spPr/>
      <dgm:t>
        <a:bodyPr/>
        <a:lstStyle/>
        <a:p>
          <a:endParaRPr lang="en-US"/>
        </a:p>
      </dgm:t>
    </dgm:pt>
    <dgm:pt modelId="{76B59DF6-B2C1-42FA-8845-89C356DE37DF}">
      <dgm:prSet/>
      <dgm:spPr/>
      <dgm:t>
        <a:bodyPr/>
        <a:lstStyle/>
        <a:p>
          <a:r>
            <a:rPr lang="en-US"/>
            <a:t>Partner</a:t>
          </a:r>
        </a:p>
      </dgm:t>
    </dgm:pt>
    <dgm:pt modelId="{A5A793A8-BBD5-4A5D-B3AA-729937D74436}" type="parTrans" cxnId="{A8CE7CDC-B46E-47C2-9D3E-B072C913DE59}">
      <dgm:prSet/>
      <dgm:spPr/>
      <dgm:t>
        <a:bodyPr/>
        <a:lstStyle/>
        <a:p>
          <a:endParaRPr lang="en-US"/>
        </a:p>
      </dgm:t>
    </dgm:pt>
    <dgm:pt modelId="{86C14BBB-B57B-4F7D-97A8-4937FDD5BE52}" type="sibTrans" cxnId="{A8CE7CDC-B46E-47C2-9D3E-B072C913DE59}">
      <dgm:prSet/>
      <dgm:spPr/>
      <dgm:t>
        <a:bodyPr/>
        <a:lstStyle/>
        <a:p>
          <a:endParaRPr lang="en-US"/>
        </a:p>
      </dgm:t>
    </dgm:pt>
    <dgm:pt modelId="{6926036D-46D6-467A-8061-73AD057E7AF8}">
      <dgm:prSet/>
      <dgm:spPr/>
      <dgm:t>
        <a:bodyPr/>
        <a:lstStyle/>
        <a:p>
          <a:r>
            <a:rPr lang="en-US"/>
            <a:t>Partner with financial institutions at scale</a:t>
          </a:r>
        </a:p>
      </dgm:t>
    </dgm:pt>
    <dgm:pt modelId="{DF507BED-7D70-4F90-9DFF-1A90C534AC16}" type="parTrans" cxnId="{5FD7C7C0-6F95-4F84-9374-FA37C018E03B}">
      <dgm:prSet/>
      <dgm:spPr/>
      <dgm:t>
        <a:bodyPr/>
        <a:lstStyle/>
        <a:p>
          <a:endParaRPr lang="en-US"/>
        </a:p>
      </dgm:t>
    </dgm:pt>
    <dgm:pt modelId="{A61431A5-F2D2-4E2B-81A2-F82DDD95FC03}" type="sibTrans" cxnId="{5FD7C7C0-6F95-4F84-9374-FA37C018E03B}">
      <dgm:prSet/>
      <dgm:spPr/>
      <dgm:t>
        <a:bodyPr/>
        <a:lstStyle/>
        <a:p>
          <a:endParaRPr lang="en-US"/>
        </a:p>
      </dgm:t>
    </dgm:pt>
    <dgm:pt modelId="{9C7CED66-4A3F-8649-A164-CE59B3DD2FA0}" type="pres">
      <dgm:prSet presAssocID="{4DA71351-5BC0-416B-B085-0604AE3614D8}" presName="Name0" presStyleCnt="0">
        <dgm:presLayoutVars>
          <dgm:dir/>
          <dgm:animLvl val="lvl"/>
          <dgm:resizeHandles val="exact"/>
        </dgm:presLayoutVars>
      </dgm:prSet>
      <dgm:spPr/>
    </dgm:pt>
    <dgm:pt modelId="{4308777C-F175-BF48-87C7-25FCBFB7C17A}" type="pres">
      <dgm:prSet presAssocID="{76B59DF6-B2C1-42FA-8845-89C356DE37DF}" presName="boxAndChildren" presStyleCnt="0"/>
      <dgm:spPr/>
    </dgm:pt>
    <dgm:pt modelId="{70DCE57E-0D6E-894B-BA83-7DFB0E04B1D1}" type="pres">
      <dgm:prSet presAssocID="{76B59DF6-B2C1-42FA-8845-89C356DE37DF}" presName="parentTextBox" presStyleLbl="alignNode1" presStyleIdx="0" presStyleCnt="3"/>
      <dgm:spPr/>
    </dgm:pt>
    <dgm:pt modelId="{33581662-9654-F74D-AFD3-397727266F81}" type="pres">
      <dgm:prSet presAssocID="{76B59DF6-B2C1-42FA-8845-89C356DE37DF}" presName="descendantBox" presStyleLbl="bgAccFollowNode1" presStyleIdx="0" presStyleCnt="3"/>
      <dgm:spPr/>
    </dgm:pt>
    <dgm:pt modelId="{C7BA7D00-44ED-AE4C-B5F0-C5DC089FA043}" type="pres">
      <dgm:prSet presAssocID="{4D80F59D-F1B1-4EE4-89F4-283EA954C5F2}" presName="sp" presStyleCnt="0"/>
      <dgm:spPr/>
    </dgm:pt>
    <dgm:pt modelId="{94773060-2CFA-1149-A302-9836F8175B1B}" type="pres">
      <dgm:prSet presAssocID="{712FE537-278A-41C4-9007-87E72D7A25A4}" presName="arrowAndChildren" presStyleCnt="0"/>
      <dgm:spPr/>
    </dgm:pt>
    <dgm:pt modelId="{E37DD501-E126-834A-9D6F-9935AA35AAEE}" type="pres">
      <dgm:prSet presAssocID="{712FE537-278A-41C4-9007-87E72D7A25A4}" presName="parentTextArrow" presStyleLbl="node1" presStyleIdx="0" presStyleCnt="0"/>
      <dgm:spPr/>
    </dgm:pt>
    <dgm:pt modelId="{ACA1CBEC-2D5E-9749-8C90-1371458054CB}" type="pres">
      <dgm:prSet presAssocID="{712FE537-278A-41C4-9007-87E72D7A25A4}" presName="arrow" presStyleLbl="alignNode1" presStyleIdx="1" presStyleCnt="3"/>
      <dgm:spPr/>
    </dgm:pt>
    <dgm:pt modelId="{4B2052F0-B0D1-EF4D-A0E4-8140D1B90798}" type="pres">
      <dgm:prSet presAssocID="{712FE537-278A-41C4-9007-87E72D7A25A4}" presName="descendantArrow" presStyleLbl="bgAccFollowNode1" presStyleIdx="1" presStyleCnt="3"/>
      <dgm:spPr/>
    </dgm:pt>
    <dgm:pt modelId="{12D2CC59-7344-D240-A016-AD8A0122BC18}" type="pres">
      <dgm:prSet presAssocID="{5D461305-6494-4F96-9F93-0DD65A1259AE}" presName="sp" presStyleCnt="0"/>
      <dgm:spPr/>
    </dgm:pt>
    <dgm:pt modelId="{2BC2BD3E-9D24-9743-8CC8-B3245DA5AAC5}" type="pres">
      <dgm:prSet presAssocID="{7AE16BC4-2EE3-4BB8-B446-B93084181605}" presName="arrowAndChildren" presStyleCnt="0"/>
      <dgm:spPr/>
    </dgm:pt>
    <dgm:pt modelId="{528FE37C-257D-C043-ACF0-44480BC322B7}" type="pres">
      <dgm:prSet presAssocID="{7AE16BC4-2EE3-4BB8-B446-B93084181605}" presName="parentTextArrow" presStyleLbl="node1" presStyleIdx="0" presStyleCnt="0"/>
      <dgm:spPr/>
    </dgm:pt>
    <dgm:pt modelId="{34A5A32A-099A-CD42-93D4-D42D11916F08}" type="pres">
      <dgm:prSet presAssocID="{7AE16BC4-2EE3-4BB8-B446-B93084181605}" presName="arrow" presStyleLbl="alignNode1" presStyleIdx="2" presStyleCnt="3"/>
      <dgm:spPr/>
    </dgm:pt>
    <dgm:pt modelId="{8A96C61B-DBAD-724D-ABEB-57C3571CFE36}" type="pres">
      <dgm:prSet presAssocID="{7AE16BC4-2EE3-4BB8-B446-B93084181605}" presName="descendantArrow" presStyleLbl="bgAccFollowNode1" presStyleIdx="2" presStyleCnt="3"/>
      <dgm:spPr/>
    </dgm:pt>
  </dgm:ptLst>
  <dgm:cxnLst>
    <dgm:cxn modelId="{82706C0F-B1BF-D54B-9883-D032D0FAA5DB}" type="presOf" srcId="{7AE16BC4-2EE3-4BB8-B446-B93084181605}" destId="{34A5A32A-099A-CD42-93D4-D42D11916F08}" srcOrd="1" destOrd="0" presId="urn:microsoft.com/office/officeart/2016/7/layout/VerticalDownArrowProcess"/>
    <dgm:cxn modelId="{1160FA24-BA26-43CB-8094-196CE88BA556}" srcId="{4DA71351-5BC0-416B-B085-0604AE3614D8}" destId="{712FE537-278A-41C4-9007-87E72D7A25A4}" srcOrd="1" destOrd="0" parTransId="{7CD69C99-3C60-4F3F-90DB-878C72F6054E}" sibTransId="{4D80F59D-F1B1-4EE4-89F4-283EA954C5F2}"/>
    <dgm:cxn modelId="{5930645B-19BA-4A69-B130-C35FA32C4013}" srcId="{712FE537-278A-41C4-9007-87E72D7A25A4}" destId="{90BA11FE-3FF0-46EC-B01C-F00DAFF0A841}" srcOrd="0" destOrd="0" parTransId="{595C2E2F-7B87-42C5-BC87-5CF0C27A954B}" sibTransId="{56749A58-0F0C-483F-AD28-F9DF276D6B57}"/>
    <dgm:cxn modelId="{CC3E2E5E-6C15-B642-9230-A53B745C0960}" type="presOf" srcId="{4DA71351-5BC0-416B-B085-0604AE3614D8}" destId="{9C7CED66-4A3F-8649-A164-CE59B3DD2FA0}" srcOrd="0" destOrd="0" presId="urn:microsoft.com/office/officeart/2016/7/layout/VerticalDownArrowProcess"/>
    <dgm:cxn modelId="{D12ED260-B3E3-104F-9A2B-A82C53B1084E}" type="presOf" srcId="{6926036D-46D6-467A-8061-73AD057E7AF8}" destId="{33581662-9654-F74D-AFD3-397727266F81}" srcOrd="0" destOrd="0" presId="urn:microsoft.com/office/officeart/2016/7/layout/VerticalDownArrowProcess"/>
    <dgm:cxn modelId="{62139176-CD23-9946-ADEF-E6C1F2B69C1C}" type="presOf" srcId="{712FE537-278A-41C4-9007-87E72D7A25A4}" destId="{ACA1CBEC-2D5E-9749-8C90-1371458054CB}" srcOrd="1" destOrd="0" presId="urn:microsoft.com/office/officeart/2016/7/layout/VerticalDownArrowProcess"/>
    <dgm:cxn modelId="{10590A7F-8B10-4283-8106-5B167AEEAC60}" srcId="{4DA71351-5BC0-416B-B085-0604AE3614D8}" destId="{7AE16BC4-2EE3-4BB8-B446-B93084181605}" srcOrd="0" destOrd="0" parTransId="{196029F2-AECD-4F67-AACE-CFF6D1C08639}" sibTransId="{5D461305-6494-4F96-9F93-0DD65A1259AE}"/>
    <dgm:cxn modelId="{9B93D883-BD8E-6546-93DC-34E53618368F}" type="presOf" srcId="{712FE537-278A-41C4-9007-87E72D7A25A4}" destId="{E37DD501-E126-834A-9D6F-9935AA35AAEE}" srcOrd="0" destOrd="0" presId="urn:microsoft.com/office/officeart/2016/7/layout/VerticalDownArrowProcess"/>
    <dgm:cxn modelId="{527BE99A-62A2-EA45-BA45-18F263F35307}" type="presOf" srcId="{76B59DF6-B2C1-42FA-8845-89C356DE37DF}" destId="{70DCE57E-0D6E-894B-BA83-7DFB0E04B1D1}" srcOrd="0" destOrd="0" presId="urn:microsoft.com/office/officeart/2016/7/layout/VerticalDownArrowProcess"/>
    <dgm:cxn modelId="{538906AF-8051-2C42-BF4A-2DD882410F13}" type="presOf" srcId="{90BA11FE-3FF0-46EC-B01C-F00DAFF0A841}" destId="{4B2052F0-B0D1-EF4D-A0E4-8140D1B90798}" srcOrd="0" destOrd="0" presId="urn:microsoft.com/office/officeart/2016/7/layout/VerticalDownArrowProcess"/>
    <dgm:cxn modelId="{5FD7C7C0-6F95-4F84-9374-FA37C018E03B}" srcId="{76B59DF6-B2C1-42FA-8845-89C356DE37DF}" destId="{6926036D-46D6-467A-8061-73AD057E7AF8}" srcOrd="0" destOrd="0" parTransId="{DF507BED-7D70-4F90-9DFF-1A90C534AC16}" sibTransId="{A61431A5-F2D2-4E2B-81A2-F82DDD95FC03}"/>
    <dgm:cxn modelId="{E22C73C6-B806-8448-901E-6E7EE0347532}" type="presOf" srcId="{F8195653-DEF8-455E-994A-2D66A9FDB5DA}" destId="{8A96C61B-DBAD-724D-ABEB-57C3571CFE36}" srcOrd="0" destOrd="0" presId="urn:microsoft.com/office/officeart/2016/7/layout/VerticalDownArrowProcess"/>
    <dgm:cxn modelId="{A0C2D7D5-A0D8-F249-BDB6-9C5B5574F501}" type="presOf" srcId="{7AE16BC4-2EE3-4BB8-B446-B93084181605}" destId="{528FE37C-257D-C043-ACF0-44480BC322B7}" srcOrd="0" destOrd="0" presId="urn:microsoft.com/office/officeart/2016/7/layout/VerticalDownArrowProcess"/>
    <dgm:cxn modelId="{A8CE7CDC-B46E-47C2-9D3E-B072C913DE59}" srcId="{4DA71351-5BC0-416B-B085-0604AE3614D8}" destId="{76B59DF6-B2C1-42FA-8845-89C356DE37DF}" srcOrd="2" destOrd="0" parTransId="{A5A793A8-BBD5-4A5D-B3AA-729937D74436}" sibTransId="{86C14BBB-B57B-4F7D-97A8-4937FDD5BE52}"/>
    <dgm:cxn modelId="{82F38FEE-DF9E-4014-90BB-F4F35BB96C01}" srcId="{7AE16BC4-2EE3-4BB8-B446-B93084181605}" destId="{F8195653-DEF8-455E-994A-2D66A9FDB5DA}" srcOrd="0" destOrd="0" parTransId="{6FCC86A6-B02B-4E27-AB2B-5834D8E4DA08}" sibTransId="{ACA8C518-4F10-4C8E-B85A-079F91FD1C74}"/>
    <dgm:cxn modelId="{8FEBA627-E577-B941-830F-887579477E2D}" type="presParOf" srcId="{9C7CED66-4A3F-8649-A164-CE59B3DD2FA0}" destId="{4308777C-F175-BF48-87C7-25FCBFB7C17A}" srcOrd="0" destOrd="0" presId="urn:microsoft.com/office/officeart/2016/7/layout/VerticalDownArrowProcess"/>
    <dgm:cxn modelId="{E3EECF8F-C368-614A-AE20-4CED23342A6F}" type="presParOf" srcId="{4308777C-F175-BF48-87C7-25FCBFB7C17A}" destId="{70DCE57E-0D6E-894B-BA83-7DFB0E04B1D1}" srcOrd="0" destOrd="0" presId="urn:microsoft.com/office/officeart/2016/7/layout/VerticalDownArrowProcess"/>
    <dgm:cxn modelId="{A3961340-D46E-084F-A6D2-46FAC9E6E96F}" type="presParOf" srcId="{4308777C-F175-BF48-87C7-25FCBFB7C17A}" destId="{33581662-9654-F74D-AFD3-397727266F81}" srcOrd="1" destOrd="0" presId="urn:microsoft.com/office/officeart/2016/7/layout/VerticalDownArrowProcess"/>
    <dgm:cxn modelId="{1201F89A-27BF-2B42-8142-A82275D006AF}" type="presParOf" srcId="{9C7CED66-4A3F-8649-A164-CE59B3DD2FA0}" destId="{C7BA7D00-44ED-AE4C-B5F0-C5DC089FA043}" srcOrd="1" destOrd="0" presId="urn:microsoft.com/office/officeart/2016/7/layout/VerticalDownArrowProcess"/>
    <dgm:cxn modelId="{83467293-762F-5646-8D39-98E0181F8E95}" type="presParOf" srcId="{9C7CED66-4A3F-8649-A164-CE59B3DD2FA0}" destId="{94773060-2CFA-1149-A302-9836F8175B1B}" srcOrd="2" destOrd="0" presId="urn:microsoft.com/office/officeart/2016/7/layout/VerticalDownArrowProcess"/>
    <dgm:cxn modelId="{BA4481BC-8524-E04F-8531-E5EA472D62DA}" type="presParOf" srcId="{94773060-2CFA-1149-A302-9836F8175B1B}" destId="{E37DD501-E126-834A-9D6F-9935AA35AAEE}" srcOrd="0" destOrd="0" presId="urn:microsoft.com/office/officeart/2016/7/layout/VerticalDownArrowProcess"/>
    <dgm:cxn modelId="{8A8799A7-AF12-1C40-9D56-F42E49990F8A}" type="presParOf" srcId="{94773060-2CFA-1149-A302-9836F8175B1B}" destId="{ACA1CBEC-2D5E-9749-8C90-1371458054CB}" srcOrd="1" destOrd="0" presId="urn:microsoft.com/office/officeart/2016/7/layout/VerticalDownArrowProcess"/>
    <dgm:cxn modelId="{D61035CC-8411-2347-9E2A-ADEADD9B85E4}" type="presParOf" srcId="{94773060-2CFA-1149-A302-9836F8175B1B}" destId="{4B2052F0-B0D1-EF4D-A0E4-8140D1B90798}" srcOrd="2" destOrd="0" presId="urn:microsoft.com/office/officeart/2016/7/layout/VerticalDownArrowProcess"/>
    <dgm:cxn modelId="{5954D8F3-052D-3D49-8960-009F3805BB42}" type="presParOf" srcId="{9C7CED66-4A3F-8649-A164-CE59B3DD2FA0}" destId="{12D2CC59-7344-D240-A016-AD8A0122BC18}" srcOrd="3" destOrd="0" presId="urn:microsoft.com/office/officeart/2016/7/layout/VerticalDownArrowProcess"/>
    <dgm:cxn modelId="{91F7BEB2-3AB8-9845-8D15-1BE8DA2592E5}" type="presParOf" srcId="{9C7CED66-4A3F-8649-A164-CE59B3DD2FA0}" destId="{2BC2BD3E-9D24-9743-8CC8-B3245DA5AAC5}" srcOrd="4" destOrd="0" presId="urn:microsoft.com/office/officeart/2016/7/layout/VerticalDownArrowProcess"/>
    <dgm:cxn modelId="{F0C021C7-097E-EA4B-A666-7BD51DFE83A1}" type="presParOf" srcId="{2BC2BD3E-9D24-9743-8CC8-B3245DA5AAC5}" destId="{528FE37C-257D-C043-ACF0-44480BC322B7}" srcOrd="0" destOrd="0" presId="urn:microsoft.com/office/officeart/2016/7/layout/VerticalDownArrowProcess"/>
    <dgm:cxn modelId="{9527CB95-09D2-AD4C-B633-E8190DE212A6}" type="presParOf" srcId="{2BC2BD3E-9D24-9743-8CC8-B3245DA5AAC5}" destId="{34A5A32A-099A-CD42-93D4-D42D11916F08}" srcOrd="1" destOrd="0" presId="urn:microsoft.com/office/officeart/2016/7/layout/VerticalDownArrowProcess"/>
    <dgm:cxn modelId="{D09BD9B2-0390-1840-A679-D192C8898585}" type="presParOf" srcId="{2BC2BD3E-9D24-9743-8CC8-B3245DA5AAC5}" destId="{8A96C61B-DBAD-724D-ABEB-57C3571CFE36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E18EFD9-A852-4320-99AC-DBF75E782CA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405C32F-F7A5-4955-B437-91429612D8DF}">
      <dgm:prSet custT="1"/>
      <dgm:spPr/>
      <dgm:t>
        <a:bodyPr/>
        <a:lstStyle/>
        <a:p>
          <a:pPr algn="ctr"/>
          <a:r>
            <a:rPr lang="en-US" sz="2800" dirty="0"/>
            <a:t>Five</a:t>
          </a:r>
          <a:r>
            <a:rPr lang="en-US" sz="2800" baseline="0" dirty="0"/>
            <a:t> Domains</a:t>
          </a:r>
          <a:endParaRPr lang="en-US" sz="2800" dirty="0"/>
        </a:p>
      </dgm:t>
    </dgm:pt>
    <dgm:pt modelId="{D20DD3DD-BE60-493D-8AD1-883B434A2E85}" type="parTrans" cxnId="{868BE909-3B60-490A-B14D-141194F55E6C}">
      <dgm:prSet/>
      <dgm:spPr/>
      <dgm:t>
        <a:bodyPr/>
        <a:lstStyle/>
        <a:p>
          <a:endParaRPr lang="en-US"/>
        </a:p>
      </dgm:t>
    </dgm:pt>
    <dgm:pt modelId="{16352B73-669D-4002-9359-CDAA27EC6D47}" type="sibTrans" cxnId="{868BE909-3B60-490A-B14D-141194F55E6C}">
      <dgm:prSet/>
      <dgm:spPr/>
      <dgm:t>
        <a:bodyPr/>
        <a:lstStyle/>
        <a:p>
          <a:endParaRPr lang="en-US"/>
        </a:p>
      </dgm:t>
    </dgm:pt>
    <dgm:pt modelId="{367EA769-CAAF-42D9-9B51-0412CF730F1F}">
      <dgm:prSet custT="1"/>
      <dgm:spPr/>
      <dgm:t>
        <a:bodyPr/>
        <a:lstStyle/>
        <a:p>
          <a:r>
            <a:rPr lang="en-US" sz="2400" dirty="0"/>
            <a:t>Cognitive</a:t>
          </a:r>
        </a:p>
      </dgm:t>
    </dgm:pt>
    <dgm:pt modelId="{05397093-B3EF-445F-B732-271704BF3E8C}" type="parTrans" cxnId="{0CA41645-F685-4ACB-BFEA-D802B6281D75}">
      <dgm:prSet/>
      <dgm:spPr/>
      <dgm:t>
        <a:bodyPr/>
        <a:lstStyle/>
        <a:p>
          <a:endParaRPr lang="en-US"/>
        </a:p>
      </dgm:t>
    </dgm:pt>
    <dgm:pt modelId="{3ED5EA84-258C-49D5-9267-E25832D88F27}" type="sibTrans" cxnId="{0CA41645-F685-4ACB-BFEA-D802B6281D75}">
      <dgm:prSet/>
      <dgm:spPr/>
      <dgm:t>
        <a:bodyPr/>
        <a:lstStyle/>
        <a:p>
          <a:endParaRPr lang="en-US"/>
        </a:p>
      </dgm:t>
    </dgm:pt>
    <dgm:pt modelId="{739496DC-A6F8-4445-A714-B9904B5D61D7}">
      <dgm:prSet custT="1"/>
      <dgm:spPr/>
      <dgm:t>
        <a:bodyPr/>
        <a:lstStyle/>
        <a:p>
          <a:r>
            <a:rPr lang="en-US" sz="2400" dirty="0"/>
            <a:t>Behavioral</a:t>
          </a:r>
        </a:p>
      </dgm:t>
    </dgm:pt>
    <dgm:pt modelId="{3B239CB7-00F8-485D-9D1C-A1DC3CFF69A5}" type="parTrans" cxnId="{A517EFEF-AB3F-45C1-B102-F86BE3890076}">
      <dgm:prSet/>
      <dgm:spPr/>
      <dgm:t>
        <a:bodyPr/>
        <a:lstStyle/>
        <a:p>
          <a:endParaRPr lang="en-US"/>
        </a:p>
      </dgm:t>
    </dgm:pt>
    <dgm:pt modelId="{5BEFA5AB-80AC-4585-862D-8D5ACAE52992}" type="sibTrans" cxnId="{A517EFEF-AB3F-45C1-B102-F86BE3890076}">
      <dgm:prSet/>
      <dgm:spPr/>
      <dgm:t>
        <a:bodyPr/>
        <a:lstStyle/>
        <a:p>
          <a:endParaRPr lang="en-US"/>
        </a:p>
      </dgm:t>
    </dgm:pt>
    <dgm:pt modelId="{416A931D-11D6-478F-9149-D4AD5A4F00B2}">
      <dgm:prSet custT="1"/>
      <dgm:spPr/>
      <dgm:t>
        <a:bodyPr/>
        <a:lstStyle/>
        <a:p>
          <a:r>
            <a:rPr lang="en-US" sz="2400" dirty="0"/>
            <a:t>Financial</a:t>
          </a:r>
        </a:p>
      </dgm:t>
    </dgm:pt>
    <dgm:pt modelId="{AD467A51-4833-4A00-BAF7-E8C462A38729}" type="parTrans" cxnId="{2B5C88F7-6887-4D45-A324-88B65E64A658}">
      <dgm:prSet/>
      <dgm:spPr/>
      <dgm:t>
        <a:bodyPr/>
        <a:lstStyle/>
        <a:p>
          <a:endParaRPr lang="en-US"/>
        </a:p>
      </dgm:t>
    </dgm:pt>
    <dgm:pt modelId="{A10D7821-E8ED-4BB7-A83F-017384FBC1BC}" type="sibTrans" cxnId="{2B5C88F7-6887-4D45-A324-88B65E64A658}">
      <dgm:prSet/>
      <dgm:spPr/>
      <dgm:t>
        <a:bodyPr/>
        <a:lstStyle/>
        <a:p>
          <a:endParaRPr lang="en-US"/>
        </a:p>
      </dgm:t>
    </dgm:pt>
    <dgm:pt modelId="{430066BA-1FF3-4AE2-98AE-CF83A6356D6C}">
      <dgm:prSet custT="1"/>
      <dgm:spPr/>
      <dgm:t>
        <a:bodyPr/>
        <a:lstStyle/>
        <a:p>
          <a:r>
            <a:rPr lang="en-US" sz="2400" dirty="0"/>
            <a:t>Social</a:t>
          </a:r>
        </a:p>
      </dgm:t>
    </dgm:pt>
    <dgm:pt modelId="{5D407950-1F76-40A1-B86C-6D2F9D177F6C}" type="parTrans" cxnId="{C0053B9E-3989-4A2E-9D45-9F2DB1658232}">
      <dgm:prSet/>
      <dgm:spPr/>
      <dgm:t>
        <a:bodyPr/>
        <a:lstStyle/>
        <a:p>
          <a:endParaRPr lang="en-US"/>
        </a:p>
      </dgm:t>
    </dgm:pt>
    <dgm:pt modelId="{AB55D5B7-7FB1-4FCB-AF73-7C2D7ECAB09F}" type="sibTrans" cxnId="{C0053B9E-3989-4A2E-9D45-9F2DB1658232}">
      <dgm:prSet/>
      <dgm:spPr/>
      <dgm:t>
        <a:bodyPr/>
        <a:lstStyle/>
        <a:p>
          <a:endParaRPr lang="en-US"/>
        </a:p>
      </dgm:t>
    </dgm:pt>
    <dgm:pt modelId="{6B7B66B5-AC60-4E2A-A956-B098964AAB09}">
      <dgm:prSet custT="1"/>
      <dgm:spPr/>
      <dgm:t>
        <a:bodyPr/>
        <a:lstStyle/>
        <a:p>
          <a:r>
            <a:rPr lang="en-US" sz="2400" dirty="0"/>
            <a:t>Health and Environment</a:t>
          </a:r>
        </a:p>
      </dgm:t>
    </dgm:pt>
    <dgm:pt modelId="{9A000886-3983-4BA1-AF08-68E780C182D1}" type="parTrans" cxnId="{C56A1B49-8A9F-4371-9B17-DF873F79388F}">
      <dgm:prSet/>
      <dgm:spPr/>
      <dgm:t>
        <a:bodyPr/>
        <a:lstStyle/>
        <a:p>
          <a:endParaRPr lang="en-US"/>
        </a:p>
      </dgm:t>
    </dgm:pt>
    <dgm:pt modelId="{0D600D89-75DD-4A67-9B07-F399CFBC659E}" type="sibTrans" cxnId="{C56A1B49-8A9F-4371-9B17-DF873F79388F}">
      <dgm:prSet/>
      <dgm:spPr/>
      <dgm:t>
        <a:bodyPr/>
        <a:lstStyle/>
        <a:p>
          <a:endParaRPr lang="en-US"/>
        </a:p>
      </dgm:t>
    </dgm:pt>
    <dgm:pt modelId="{1AEFF58A-FC6B-4041-91BA-034CF011B1BC}" type="pres">
      <dgm:prSet presAssocID="{8E18EFD9-A852-4320-99AC-DBF75E782CA7}" presName="linear" presStyleCnt="0">
        <dgm:presLayoutVars>
          <dgm:animLvl val="lvl"/>
          <dgm:resizeHandles val="exact"/>
        </dgm:presLayoutVars>
      </dgm:prSet>
      <dgm:spPr/>
    </dgm:pt>
    <dgm:pt modelId="{B48A89A1-5DF3-CF4D-8532-C9AB64199F10}" type="pres">
      <dgm:prSet presAssocID="{A405C32F-F7A5-4955-B437-91429612D8DF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B7DA222-4281-3A48-9F3C-46DDF228C512}" type="pres">
      <dgm:prSet presAssocID="{16352B73-669D-4002-9359-CDAA27EC6D47}" presName="spacer" presStyleCnt="0"/>
      <dgm:spPr/>
    </dgm:pt>
    <dgm:pt modelId="{4790C94C-5E8E-D240-A524-FE8EE6A1DAF8}" type="pres">
      <dgm:prSet presAssocID="{367EA769-CAAF-42D9-9B51-0412CF730F1F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B797A5C-478A-E248-B80B-A371A55DAEC0}" type="pres">
      <dgm:prSet presAssocID="{3ED5EA84-258C-49D5-9267-E25832D88F27}" presName="spacer" presStyleCnt="0"/>
      <dgm:spPr/>
    </dgm:pt>
    <dgm:pt modelId="{04DC2533-4E2F-6B4F-B1F4-009851D88D60}" type="pres">
      <dgm:prSet presAssocID="{739496DC-A6F8-4445-A714-B9904B5D61D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54F8D3C-AA41-B846-98DB-EA40A3CE06F6}" type="pres">
      <dgm:prSet presAssocID="{5BEFA5AB-80AC-4585-862D-8D5ACAE52992}" presName="spacer" presStyleCnt="0"/>
      <dgm:spPr/>
    </dgm:pt>
    <dgm:pt modelId="{71CD80B9-270E-264A-8E2D-19C8A078281C}" type="pres">
      <dgm:prSet presAssocID="{416A931D-11D6-478F-9149-D4AD5A4F00B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8FFC1C2-F973-DB4C-A790-88488D9A8446}" type="pres">
      <dgm:prSet presAssocID="{A10D7821-E8ED-4BB7-A83F-017384FBC1BC}" presName="spacer" presStyleCnt="0"/>
      <dgm:spPr/>
    </dgm:pt>
    <dgm:pt modelId="{21A87602-53AE-B446-9525-E771E3C9D339}" type="pres">
      <dgm:prSet presAssocID="{430066BA-1FF3-4AE2-98AE-CF83A6356D6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AF6E61A-5CCC-DA48-8A49-7BA9A6ACEA9F}" type="pres">
      <dgm:prSet presAssocID="{AB55D5B7-7FB1-4FCB-AF73-7C2D7ECAB09F}" presName="spacer" presStyleCnt="0"/>
      <dgm:spPr/>
    </dgm:pt>
    <dgm:pt modelId="{A98E0B29-F063-D84E-9A65-24D140D01581}" type="pres">
      <dgm:prSet presAssocID="{6B7B66B5-AC60-4E2A-A956-B098964AAB0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68BE909-3B60-490A-B14D-141194F55E6C}" srcId="{8E18EFD9-A852-4320-99AC-DBF75E782CA7}" destId="{A405C32F-F7A5-4955-B437-91429612D8DF}" srcOrd="0" destOrd="0" parTransId="{D20DD3DD-BE60-493D-8AD1-883B434A2E85}" sibTransId="{16352B73-669D-4002-9359-CDAA27EC6D47}"/>
    <dgm:cxn modelId="{C2B7E21F-EC8B-8E40-876D-E23C2C96B76F}" type="presOf" srcId="{739496DC-A6F8-4445-A714-B9904B5D61D7}" destId="{04DC2533-4E2F-6B4F-B1F4-009851D88D60}" srcOrd="0" destOrd="0" presId="urn:microsoft.com/office/officeart/2005/8/layout/vList2"/>
    <dgm:cxn modelId="{17845935-66E0-884F-9BDF-BF00FB6496D7}" type="presOf" srcId="{416A931D-11D6-478F-9149-D4AD5A4F00B2}" destId="{71CD80B9-270E-264A-8E2D-19C8A078281C}" srcOrd="0" destOrd="0" presId="urn:microsoft.com/office/officeart/2005/8/layout/vList2"/>
    <dgm:cxn modelId="{0CA41645-F685-4ACB-BFEA-D802B6281D75}" srcId="{8E18EFD9-A852-4320-99AC-DBF75E782CA7}" destId="{367EA769-CAAF-42D9-9B51-0412CF730F1F}" srcOrd="1" destOrd="0" parTransId="{05397093-B3EF-445F-B732-271704BF3E8C}" sibTransId="{3ED5EA84-258C-49D5-9267-E25832D88F27}"/>
    <dgm:cxn modelId="{C56A1B49-8A9F-4371-9B17-DF873F79388F}" srcId="{8E18EFD9-A852-4320-99AC-DBF75E782CA7}" destId="{6B7B66B5-AC60-4E2A-A956-B098964AAB09}" srcOrd="5" destOrd="0" parTransId="{9A000886-3983-4BA1-AF08-68E780C182D1}" sibTransId="{0D600D89-75DD-4A67-9B07-F399CFBC659E}"/>
    <dgm:cxn modelId="{4DF5654A-4038-584A-BA9B-D7701790F61A}" type="presOf" srcId="{6B7B66B5-AC60-4E2A-A956-B098964AAB09}" destId="{A98E0B29-F063-D84E-9A65-24D140D01581}" srcOrd="0" destOrd="0" presId="urn:microsoft.com/office/officeart/2005/8/layout/vList2"/>
    <dgm:cxn modelId="{B6AAA65C-63B9-F449-AFCE-4A22D3F15301}" type="presOf" srcId="{367EA769-CAAF-42D9-9B51-0412CF730F1F}" destId="{4790C94C-5E8E-D240-A524-FE8EE6A1DAF8}" srcOrd="0" destOrd="0" presId="urn:microsoft.com/office/officeart/2005/8/layout/vList2"/>
    <dgm:cxn modelId="{CF16EB8B-59DE-7B4B-BB1E-6354C2BF0A21}" type="presOf" srcId="{A405C32F-F7A5-4955-B437-91429612D8DF}" destId="{B48A89A1-5DF3-CF4D-8532-C9AB64199F10}" srcOrd="0" destOrd="0" presId="urn:microsoft.com/office/officeart/2005/8/layout/vList2"/>
    <dgm:cxn modelId="{C0053B9E-3989-4A2E-9D45-9F2DB1658232}" srcId="{8E18EFD9-A852-4320-99AC-DBF75E782CA7}" destId="{430066BA-1FF3-4AE2-98AE-CF83A6356D6C}" srcOrd="4" destOrd="0" parTransId="{5D407950-1F76-40A1-B86C-6D2F9D177F6C}" sibTransId="{AB55D5B7-7FB1-4FCB-AF73-7C2D7ECAB09F}"/>
    <dgm:cxn modelId="{55801EBB-9505-0644-8B2E-A3DA957EFADD}" type="presOf" srcId="{430066BA-1FF3-4AE2-98AE-CF83A6356D6C}" destId="{21A87602-53AE-B446-9525-E771E3C9D339}" srcOrd="0" destOrd="0" presId="urn:microsoft.com/office/officeart/2005/8/layout/vList2"/>
    <dgm:cxn modelId="{487362DF-2E7D-4D4C-9A44-C4C1BB4B7EEC}" type="presOf" srcId="{8E18EFD9-A852-4320-99AC-DBF75E782CA7}" destId="{1AEFF58A-FC6B-4041-91BA-034CF011B1BC}" srcOrd="0" destOrd="0" presId="urn:microsoft.com/office/officeart/2005/8/layout/vList2"/>
    <dgm:cxn modelId="{A517EFEF-AB3F-45C1-B102-F86BE3890076}" srcId="{8E18EFD9-A852-4320-99AC-DBF75E782CA7}" destId="{739496DC-A6F8-4445-A714-B9904B5D61D7}" srcOrd="2" destOrd="0" parTransId="{3B239CB7-00F8-485D-9D1C-A1DC3CFF69A5}" sibTransId="{5BEFA5AB-80AC-4585-862D-8D5ACAE52992}"/>
    <dgm:cxn modelId="{2B5C88F7-6887-4D45-A324-88B65E64A658}" srcId="{8E18EFD9-A852-4320-99AC-DBF75E782CA7}" destId="{416A931D-11D6-478F-9149-D4AD5A4F00B2}" srcOrd="3" destOrd="0" parTransId="{AD467A51-4833-4A00-BAF7-E8C462A38729}" sibTransId="{A10D7821-E8ED-4BB7-A83F-017384FBC1BC}"/>
    <dgm:cxn modelId="{7BCE82C9-4981-2945-B20B-80DE99119005}" type="presParOf" srcId="{1AEFF58A-FC6B-4041-91BA-034CF011B1BC}" destId="{B48A89A1-5DF3-CF4D-8532-C9AB64199F10}" srcOrd="0" destOrd="0" presId="urn:microsoft.com/office/officeart/2005/8/layout/vList2"/>
    <dgm:cxn modelId="{430601A2-9943-8647-9EF0-88FE16C0D656}" type="presParOf" srcId="{1AEFF58A-FC6B-4041-91BA-034CF011B1BC}" destId="{6B7DA222-4281-3A48-9F3C-46DDF228C512}" srcOrd="1" destOrd="0" presId="urn:microsoft.com/office/officeart/2005/8/layout/vList2"/>
    <dgm:cxn modelId="{92534394-0AB3-0D42-8EF8-0A3DCA1FE827}" type="presParOf" srcId="{1AEFF58A-FC6B-4041-91BA-034CF011B1BC}" destId="{4790C94C-5E8E-D240-A524-FE8EE6A1DAF8}" srcOrd="2" destOrd="0" presId="urn:microsoft.com/office/officeart/2005/8/layout/vList2"/>
    <dgm:cxn modelId="{975F1842-E1D3-F048-A69C-28465820291B}" type="presParOf" srcId="{1AEFF58A-FC6B-4041-91BA-034CF011B1BC}" destId="{7B797A5C-478A-E248-B80B-A371A55DAEC0}" srcOrd="3" destOrd="0" presId="urn:microsoft.com/office/officeart/2005/8/layout/vList2"/>
    <dgm:cxn modelId="{B061D8D3-E581-CD48-B782-B70C5A24FF97}" type="presParOf" srcId="{1AEFF58A-FC6B-4041-91BA-034CF011B1BC}" destId="{04DC2533-4E2F-6B4F-B1F4-009851D88D60}" srcOrd="4" destOrd="0" presId="urn:microsoft.com/office/officeart/2005/8/layout/vList2"/>
    <dgm:cxn modelId="{1C06EBD1-B97B-2B4F-9683-4C69CAA94D95}" type="presParOf" srcId="{1AEFF58A-FC6B-4041-91BA-034CF011B1BC}" destId="{454F8D3C-AA41-B846-98DB-EA40A3CE06F6}" srcOrd="5" destOrd="0" presId="urn:microsoft.com/office/officeart/2005/8/layout/vList2"/>
    <dgm:cxn modelId="{0DE851A6-3C00-584F-818D-6BCFEBF76EA3}" type="presParOf" srcId="{1AEFF58A-FC6B-4041-91BA-034CF011B1BC}" destId="{71CD80B9-270E-264A-8E2D-19C8A078281C}" srcOrd="6" destOrd="0" presId="urn:microsoft.com/office/officeart/2005/8/layout/vList2"/>
    <dgm:cxn modelId="{79BBB66F-B80A-3547-A387-3392A79F54BD}" type="presParOf" srcId="{1AEFF58A-FC6B-4041-91BA-034CF011B1BC}" destId="{98FFC1C2-F973-DB4C-A790-88488D9A8446}" srcOrd="7" destOrd="0" presId="urn:microsoft.com/office/officeart/2005/8/layout/vList2"/>
    <dgm:cxn modelId="{4AB9435D-15B7-C749-98F5-FF2DF3B94DE5}" type="presParOf" srcId="{1AEFF58A-FC6B-4041-91BA-034CF011B1BC}" destId="{21A87602-53AE-B446-9525-E771E3C9D339}" srcOrd="8" destOrd="0" presId="urn:microsoft.com/office/officeart/2005/8/layout/vList2"/>
    <dgm:cxn modelId="{641C42ED-275A-5E46-89AC-880594D1E975}" type="presParOf" srcId="{1AEFF58A-FC6B-4041-91BA-034CF011B1BC}" destId="{BAF6E61A-5CCC-DA48-8A49-7BA9A6ACEA9F}" srcOrd="9" destOrd="0" presId="urn:microsoft.com/office/officeart/2005/8/layout/vList2"/>
    <dgm:cxn modelId="{077C257F-B659-264D-9195-D77449FAF9C1}" type="presParOf" srcId="{1AEFF58A-FC6B-4041-91BA-034CF011B1BC}" destId="{A98E0B29-F063-D84E-9A65-24D140D0158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E9723F-D77F-3642-932B-940260F9DF1B}">
      <dsp:nvSpPr>
        <dsp:cNvPr id="0" name=""/>
        <dsp:cNvSpPr/>
      </dsp:nvSpPr>
      <dsp:spPr>
        <a:xfrm>
          <a:off x="0" y="2948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Accumulated savings and assets </a:t>
          </a:r>
        </a:p>
      </dsp:txBody>
      <dsp:txXfrm>
        <a:off x="32885" y="35833"/>
        <a:ext cx="8088406" cy="607886"/>
      </dsp:txXfrm>
    </dsp:sp>
    <dsp:sp modelId="{68BDD5E6-135C-C949-B12A-71BDC0F129AA}">
      <dsp:nvSpPr>
        <dsp:cNvPr id="0" name=""/>
        <dsp:cNvSpPr/>
      </dsp:nvSpPr>
      <dsp:spPr>
        <a:xfrm>
          <a:off x="0" y="690569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750949"/>
                <a:satOff val="-1935"/>
                <a:lumOff val="-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50949"/>
                <a:satOff val="-1935"/>
                <a:lumOff val="-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50949"/>
                <a:satOff val="-1935"/>
                <a:lumOff val="-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Own homes outright </a:t>
          </a:r>
        </a:p>
      </dsp:txBody>
      <dsp:txXfrm>
        <a:off x="32885" y="723454"/>
        <a:ext cx="8088406" cy="607886"/>
      </dsp:txXfrm>
    </dsp:sp>
    <dsp:sp modelId="{C24629D6-A30F-234E-A7AC-3EE0B58A78A4}">
      <dsp:nvSpPr>
        <dsp:cNvPr id="0" name=""/>
        <dsp:cNvSpPr/>
      </dsp:nvSpPr>
      <dsp:spPr>
        <a:xfrm>
          <a:off x="0" y="1378190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1501898"/>
                <a:satOff val="-3871"/>
                <a:lumOff val="-26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501898"/>
                <a:satOff val="-3871"/>
                <a:lumOff val="-26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501898"/>
                <a:satOff val="-3871"/>
                <a:lumOff val="-26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Have established credit histories </a:t>
          </a:r>
        </a:p>
      </dsp:txBody>
      <dsp:txXfrm>
        <a:off x="32885" y="1411075"/>
        <a:ext cx="8088406" cy="607886"/>
      </dsp:txXfrm>
    </dsp:sp>
    <dsp:sp modelId="{2CE20FC0-157E-D74D-9CE9-43BF9E5297F0}">
      <dsp:nvSpPr>
        <dsp:cNvPr id="0" name=""/>
        <dsp:cNvSpPr/>
      </dsp:nvSpPr>
      <dsp:spPr>
        <a:xfrm>
          <a:off x="0" y="2065811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 perceived as trusting or polite </a:t>
          </a:r>
        </a:p>
      </dsp:txBody>
      <dsp:txXfrm>
        <a:off x="32885" y="2098696"/>
        <a:ext cx="8088406" cy="607886"/>
      </dsp:txXfrm>
    </dsp:sp>
    <dsp:sp modelId="{B0C5F18A-5187-634A-8892-64A4B0CFDCE8}">
      <dsp:nvSpPr>
        <dsp:cNvPr id="0" name=""/>
        <dsp:cNvSpPr/>
      </dsp:nvSpPr>
      <dsp:spPr>
        <a:xfrm>
          <a:off x="0" y="2753432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3003797"/>
                <a:satOff val="-7742"/>
                <a:lumOff val="-522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03797"/>
                <a:satOff val="-7742"/>
                <a:lumOff val="-522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03797"/>
                <a:satOff val="-7742"/>
                <a:lumOff val="-522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Experience social isolation </a:t>
          </a:r>
        </a:p>
      </dsp:txBody>
      <dsp:txXfrm>
        <a:off x="32885" y="2786317"/>
        <a:ext cx="8088406" cy="607886"/>
      </dsp:txXfrm>
    </dsp:sp>
    <dsp:sp modelId="{7DEB7351-D7BD-9048-BE11-B0274B9A4528}">
      <dsp:nvSpPr>
        <dsp:cNvPr id="0" name=""/>
        <dsp:cNvSpPr/>
      </dsp:nvSpPr>
      <dsp:spPr>
        <a:xfrm>
          <a:off x="0" y="3441053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3754746"/>
                <a:satOff val="-9677"/>
                <a:lumOff val="-65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754746"/>
                <a:satOff val="-9677"/>
                <a:lumOff val="-65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754746"/>
                <a:satOff val="-9677"/>
                <a:lumOff val="-65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 less familiar with emerging technologies</a:t>
          </a:r>
        </a:p>
      </dsp:txBody>
      <dsp:txXfrm>
        <a:off x="32885" y="3473938"/>
        <a:ext cx="8088406" cy="607886"/>
      </dsp:txXfrm>
    </dsp:sp>
    <dsp:sp modelId="{125A2B72-F169-AD48-BD80-9D457E5F77A7}">
      <dsp:nvSpPr>
        <dsp:cNvPr id="0" name=""/>
        <dsp:cNvSpPr/>
      </dsp:nvSpPr>
      <dsp:spPr>
        <a:xfrm>
          <a:off x="0" y="4128674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Significant health events/grieving </a:t>
          </a:r>
        </a:p>
      </dsp:txBody>
      <dsp:txXfrm>
        <a:off x="32885" y="4161559"/>
        <a:ext cx="8088406" cy="607886"/>
      </dsp:txXfrm>
    </dsp:sp>
    <dsp:sp modelId="{1292B0B4-553A-714F-AB1E-2B46A1AE6059}">
      <dsp:nvSpPr>
        <dsp:cNvPr id="0" name=""/>
        <dsp:cNvSpPr/>
      </dsp:nvSpPr>
      <dsp:spPr>
        <a:xfrm>
          <a:off x="0" y="4816294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5256644"/>
                <a:satOff val="-13548"/>
                <a:lumOff val="-91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256644"/>
                <a:satOff val="-13548"/>
                <a:lumOff val="-91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256644"/>
                <a:satOff val="-13548"/>
                <a:lumOff val="-91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Cognitive Impairment risk </a:t>
          </a:r>
          <a:br>
            <a:rPr lang="en-US" sz="1600" kern="1200" dirty="0"/>
          </a:br>
          <a:endParaRPr lang="en-US" sz="1600" kern="1200" dirty="0"/>
        </a:p>
      </dsp:txBody>
      <dsp:txXfrm>
        <a:off x="32885" y="4849179"/>
        <a:ext cx="8088406" cy="607886"/>
      </dsp:txXfrm>
    </dsp:sp>
    <dsp:sp modelId="{D3992AB5-25B9-D645-B8F3-4BECC847E461}">
      <dsp:nvSpPr>
        <dsp:cNvPr id="0" name=""/>
        <dsp:cNvSpPr/>
      </dsp:nvSpPr>
      <dsp:spPr>
        <a:xfrm>
          <a:off x="0" y="5503915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6007594"/>
                <a:satOff val="-15484"/>
                <a:lumOff val="-1045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07594"/>
                <a:satOff val="-15484"/>
                <a:lumOff val="-1045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07594"/>
                <a:satOff val="-15484"/>
                <a:lumOff val="-1045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tx1"/>
              </a:solidFill>
            </a:rPr>
            <a:t>Important Note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32885" y="5536800"/>
        <a:ext cx="8088406" cy="607886"/>
      </dsp:txXfrm>
    </dsp:sp>
    <dsp:sp modelId="{219677F6-01CD-D34B-BFE5-171312B59146}">
      <dsp:nvSpPr>
        <dsp:cNvPr id="0" name=""/>
        <dsp:cNvSpPr/>
      </dsp:nvSpPr>
      <dsp:spPr>
        <a:xfrm>
          <a:off x="0" y="6191536"/>
          <a:ext cx="8154176" cy="673656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tx1"/>
              </a:solidFill>
            </a:rPr>
            <a:t>Anyone can become a victim of fraud</a:t>
          </a:r>
          <a:r>
            <a:rPr lang="en-US" sz="500" kern="1200" dirty="0"/>
            <a:t>. </a:t>
          </a:r>
        </a:p>
      </dsp:txBody>
      <dsp:txXfrm>
        <a:off x="32885" y="6224421"/>
        <a:ext cx="8088406" cy="607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67926C-2AE1-084D-9603-9E61BF93B1AC}">
      <dsp:nvSpPr>
        <dsp:cNvPr id="0" name=""/>
        <dsp:cNvSpPr/>
      </dsp:nvSpPr>
      <dsp:spPr>
        <a:xfrm>
          <a:off x="0" y="2663"/>
          <a:ext cx="80294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A3E215-73BC-5D4B-85F8-59E4F6A3D851}">
      <dsp:nvSpPr>
        <dsp:cNvPr id="0" name=""/>
        <dsp:cNvSpPr/>
      </dsp:nvSpPr>
      <dsp:spPr>
        <a:xfrm>
          <a:off x="0" y="2663"/>
          <a:ext cx="80294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Fake Government Officials: </a:t>
          </a:r>
          <a:r>
            <a:rPr lang="en-US" sz="3200" kern="1200" dirty="0"/>
            <a:t>Social Security, IRS, Medicare, FBI, Law Enforcement</a:t>
          </a:r>
        </a:p>
      </dsp:txBody>
      <dsp:txXfrm>
        <a:off x="0" y="2663"/>
        <a:ext cx="8029433" cy="1816197"/>
      </dsp:txXfrm>
    </dsp:sp>
    <dsp:sp modelId="{15137607-64DE-D349-AAE1-6932C4C3C212}">
      <dsp:nvSpPr>
        <dsp:cNvPr id="0" name=""/>
        <dsp:cNvSpPr/>
      </dsp:nvSpPr>
      <dsp:spPr>
        <a:xfrm>
          <a:off x="0" y="1818861"/>
          <a:ext cx="80294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0BE2E3-00E7-544A-882E-439B97AB4BDC}">
      <dsp:nvSpPr>
        <dsp:cNvPr id="0" name=""/>
        <dsp:cNvSpPr/>
      </dsp:nvSpPr>
      <dsp:spPr>
        <a:xfrm>
          <a:off x="0" y="1818861"/>
          <a:ext cx="80294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Typical Claims: </a:t>
          </a:r>
          <a:r>
            <a:rPr lang="en-US" sz="3200" kern="1200" dirty="0"/>
            <a:t>Benefits suspended, Taxes owed, Arrest Warrant Exists, Identity Theft </a:t>
          </a:r>
        </a:p>
      </dsp:txBody>
      <dsp:txXfrm>
        <a:off x="0" y="1818861"/>
        <a:ext cx="8029433" cy="1816197"/>
      </dsp:txXfrm>
    </dsp:sp>
    <dsp:sp modelId="{C7CD86CB-1D82-674F-BBDF-D5D16D065CCF}">
      <dsp:nvSpPr>
        <dsp:cNvPr id="0" name=""/>
        <dsp:cNvSpPr/>
      </dsp:nvSpPr>
      <dsp:spPr>
        <a:xfrm>
          <a:off x="0" y="3635058"/>
          <a:ext cx="80294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BA85C-CB63-5040-9995-D9A6047BD724}">
      <dsp:nvSpPr>
        <dsp:cNvPr id="0" name=""/>
        <dsp:cNvSpPr/>
      </dsp:nvSpPr>
      <dsp:spPr>
        <a:xfrm>
          <a:off x="0" y="3635058"/>
          <a:ext cx="80294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Reality: </a:t>
          </a:r>
          <a:r>
            <a:rPr lang="en-US" sz="3200" kern="1200" dirty="0"/>
            <a:t>Government agencies do not demand immediate payment over the phone, text or email.</a:t>
          </a:r>
        </a:p>
      </dsp:txBody>
      <dsp:txXfrm>
        <a:off x="0" y="3635058"/>
        <a:ext cx="8029433" cy="18161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598868-ACB8-B143-AC16-8F5B44820B66}">
      <dsp:nvSpPr>
        <dsp:cNvPr id="0" name=""/>
        <dsp:cNvSpPr/>
      </dsp:nvSpPr>
      <dsp:spPr>
        <a:xfrm>
          <a:off x="0" y="90065"/>
          <a:ext cx="7483361" cy="118243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How It Works</a:t>
          </a:r>
          <a:endParaRPr lang="en-US" sz="3200" kern="1200" dirty="0"/>
        </a:p>
      </dsp:txBody>
      <dsp:txXfrm>
        <a:off x="57722" y="147787"/>
        <a:ext cx="7367917" cy="1066987"/>
      </dsp:txXfrm>
    </dsp:sp>
    <dsp:sp modelId="{E5FDA411-DCAF-F849-AC27-40D3112397FF}">
      <dsp:nvSpPr>
        <dsp:cNvPr id="0" name=""/>
        <dsp:cNvSpPr/>
      </dsp:nvSpPr>
      <dsp:spPr>
        <a:xfrm>
          <a:off x="0" y="1416769"/>
          <a:ext cx="7483361" cy="1182431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Victim Receives: </a:t>
          </a:r>
          <a:r>
            <a:rPr lang="en-US" sz="3000" kern="1200" dirty="0"/>
            <a:t>Pop-up warning, phone call, email alert, </a:t>
          </a:r>
        </a:p>
      </dsp:txBody>
      <dsp:txXfrm>
        <a:off x="57722" y="1474491"/>
        <a:ext cx="7367917" cy="1066987"/>
      </dsp:txXfrm>
    </dsp:sp>
    <dsp:sp modelId="{6DDB4108-0C8A-C047-8C66-91566CB2D02F}">
      <dsp:nvSpPr>
        <dsp:cNvPr id="0" name=""/>
        <dsp:cNvSpPr/>
      </dsp:nvSpPr>
      <dsp:spPr>
        <a:xfrm>
          <a:off x="0" y="2685600"/>
          <a:ext cx="7483361" cy="1182431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Scammer Claims: </a:t>
          </a:r>
          <a:r>
            <a:rPr lang="en-US" sz="3000" kern="1200" dirty="0"/>
            <a:t>Computer infected, account compromised </a:t>
          </a:r>
        </a:p>
      </dsp:txBody>
      <dsp:txXfrm>
        <a:off x="57722" y="2743322"/>
        <a:ext cx="7367917" cy="1066987"/>
      </dsp:txXfrm>
    </dsp:sp>
    <dsp:sp modelId="{D68E395B-1EED-D042-BA2B-DDDDE380AC05}">
      <dsp:nvSpPr>
        <dsp:cNvPr id="0" name=""/>
        <dsp:cNvSpPr/>
      </dsp:nvSpPr>
      <dsp:spPr>
        <a:xfrm>
          <a:off x="0" y="3954432"/>
          <a:ext cx="7483361" cy="1182431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/>
            <a:t>Then Requests: </a:t>
          </a:r>
          <a:r>
            <a:rPr lang="en-US" sz="3000" kern="1200"/>
            <a:t>Remote computer access, Payment for repairs  </a:t>
          </a:r>
        </a:p>
      </dsp:txBody>
      <dsp:txXfrm>
        <a:off x="57722" y="4012154"/>
        <a:ext cx="7367917" cy="1066987"/>
      </dsp:txXfrm>
    </dsp:sp>
    <dsp:sp modelId="{4F066D33-15F4-7C43-BE45-A7C2ECF9999C}">
      <dsp:nvSpPr>
        <dsp:cNvPr id="0" name=""/>
        <dsp:cNvSpPr/>
      </dsp:nvSpPr>
      <dsp:spPr>
        <a:xfrm>
          <a:off x="0" y="5223263"/>
          <a:ext cx="7483361" cy="1182431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Consequences: </a:t>
          </a:r>
          <a:r>
            <a:rPr lang="en-US" sz="3000" kern="1200" dirty="0"/>
            <a:t>Stolen passwords, bank account access, identity theft </a:t>
          </a:r>
        </a:p>
      </dsp:txBody>
      <dsp:txXfrm>
        <a:off x="57722" y="5280985"/>
        <a:ext cx="7367917" cy="10669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777B3-83D6-804A-A444-E53504764A60}">
      <dsp:nvSpPr>
        <dsp:cNvPr id="0" name=""/>
        <dsp:cNvSpPr/>
      </dsp:nvSpPr>
      <dsp:spPr>
        <a:xfrm>
          <a:off x="1911267" y="532332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04416" y="575858"/>
        <a:ext cx="21941" cy="4388"/>
      </dsp:txXfrm>
    </dsp:sp>
    <dsp:sp modelId="{42E2DF0B-DF75-624B-AC33-F52FC4C2C87A}">
      <dsp:nvSpPr>
        <dsp:cNvPr id="0" name=""/>
        <dsp:cNvSpPr/>
      </dsp:nvSpPr>
      <dsp:spPr>
        <a:xfrm>
          <a:off x="5068" y="5653"/>
          <a:ext cx="1907999" cy="11447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Process</a:t>
          </a:r>
        </a:p>
      </dsp:txBody>
      <dsp:txXfrm>
        <a:off x="5068" y="5653"/>
        <a:ext cx="1907999" cy="1144799"/>
      </dsp:txXfrm>
    </dsp:sp>
    <dsp:sp modelId="{08AFC87A-512E-1343-B805-025B0A521D43}">
      <dsp:nvSpPr>
        <dsp:cNvPr id="0" name=""/>
        <dsp:cNvSpPr/>
      </dsp:nvSpPr>
      <dsp:spPr>
        <a:xfrm>
          <a:off x="4258107" y="532332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51256" y="575858"/>
        <a:ext cx="21941" cy="4388"/>
      </dsp:txXfrm>
    </dsp:sp>
    <dsp:sp modelId="{4A3755F8-AFC9-5D49-8A54-14C076D28BCD}">
      <dsp:nvSpPr>
        <dsp:cNvPr id="0" name=""/>
        <dsp:cNvSpPr/>
      </dsp:nvSpPr>
      <dsp:spPr>
        <a:xfrm>
          <a:off x="2351907" y="5653"/>
          <a:ext cx="1907999" cy="11447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Relationship develops online </a:t>
          </a:r>
        </a:p>
      </dsp:txBody>
      <dsp:txXfrm>
        <a:off x="2351907" y="5653"/>
        <a:ext cx="1907999" cy="1144799"/>
      </dsp:txXfrm>
    </dsp:sp>
    <dsp:sp modelId="{F3486649-B440-4143-9DCE-034386048700}">
      <dsp:nvSpPr>
        <dsp:cNvPr id="0" name=""/>
        <dsp:cNvSpPr/>
      </dsp:nvSpPr>
      <dsp:spPr>
        <a:xfrm>
          <a:off x="959068" y="1148652"/>
          <a:ext cx="4693678" cy="408239"/>
        </a:xfrm>
        <a:custGeom>
          <a:avLst/>
          <a:gdLst/>
          <a:ahLst/>
          <a:cxnLst/>
          <a:rect l="0" t="0" r="0" b="0"/>
          <a:pathLst>
            <a:path>
              <a:moveTo>
                <a:pt x="4693678" y="0"/>
              </a:moveTo>
              <a:lnTo>
                <a:pt x="4693678" y="221219"/>
              </a:lnTo>
              <a:lnTo>
                <a:pt x="0" y="221219"/>
              </a:lnTo>
              <a:lnTo>
                <a:pt x="0" y="408239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88053" y="1350578"/>
        <a:ext cx="235707" cy="4388"/>
      </dsp:txXfrm>
    </dsp:sp>
    <dsp:sp modelId="{CD147DCD-BDBD-FF4E-988F-C377837C60B0}">
      <dsp:nvSpPr>
        <dsp:cNvPr id="0" name=""/>
        <dsp:cNvSpPr/>
      </dsp:nvSpPr>
      <dsp:spPr>
        <a:xfrm>
          <a:off x="4698747" y="5653"/>
          <a:ext cx="1907999" cy="11447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Trust is established </a:t>
          </a:r>
        </a:p>
      </dsp:txBody>
      <dsp:txXfrm>
        <a:off x="4698747" y="5653"/>
        <a:ext cx="1907999" cy="1144799"/>
      </dsp:txXfrm>
    </dsp:sp>
    <dsp:sp modelId="{8E19A791-0593-0643-8E15-C38E6B129880}">
      <dsp:nvSpPr>
        <dsp:cNvPr id="0" name=""/>
        <dsp:cNvSpPr/>
      </dsp:nvSpPr>
      <dsp:spPr>
        <a:xfrm>
          <a:off x="1911267" y="2115972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04416" y="2159498"/>
        <a:ext cx="21941" cy="4388"/>
      </dsp:txXfrm>
    </dsp:sp>
    <dsp:sp modelId="{893012B3-081A-CF4B-B964-D527E146CD2C}">
      <dsp:nvSpPr>
        <dsp:cNvPr id="0" name=""/>
        <dsp:cNvSpPr/>
      </dsp:nvSpPr>
      <dsp:spPr>
        <a:xfrm>
          <a:off x="5068" y="1589292"/>
          <a:ext cx="1907999" cy="11447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Crisis occurs </a:t>
          </a:r>
        </a:p>
      </dsp:txBody>
      <dsp:txXfrm>
        <a:off x="5068" y="1589292"/>
        <a:ext cx="1907999" cy="1144799"/>
      </dsp:txXfrm>
    </dsp:sp>
    <dsp:sp modelId="{1FE1569C-6A46-A34F-9DE6-621C68728783}">
      <dsp:nvSpPr>
        <dsp:cNvPr id="0" name=""/>
        <dsp:cNvSpPr/>
      </dsp:nvSpPr>
      <dsp:spPr>
        <a:xfrm>
          <a:off x="4258107" y="2115972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51256" y="2159498"/>
        <a:ext cx="21941" cy="4388"/>
      </dsp:txXfrm>
    </dsp:sp>
    <dsp:sp modelId="{B024F0D4-448A-E341-9980-A9163A3FC794}">
      <dsp:nvSpPr>
        <dsp:cNvPr id="0" name=""/>
        <dsp:cNvSpPr/>
      </dsp:nvSpPr>
      <dsp:spPr>
        <a:xfrm>
          <a:off x="2351907" y="1589292"/>
          <a:ext cx="1907999" cy="11447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Money is requested </a:t>
          </a:r>
        </a:p>
      </dsp:txBody>
      <dsp:txXfrm>
        <a:off x="2351907" y="1589292"/>
        <a:ext cx="1907999" cy="1144799"/>
      </dsp:txXfrm>
    </dsp:sp>
    <dsp:sp modelId="{C91346E4-DA55-A643-AE76-98E105753522}">
      <dsp:nvSpPr>
        <dsp:cNvPr id="0" name=""/>
        <dsp:cNvSpPr/>
      </dsp:nvSpPr>
      <dsp:spPr>
        <a:xfrm>
          <a:off x="959068" y="2732292"/>
          <a:ext cx="4693678" cy="408239"/>
        </a:xfrm>
        <a:custGeom>
          <a:avLst/>
          <a:gdLst/>
          <a:ahLst/>
          <a:cxnLst/>
          <a:rect l="0" t="0" r="0" b="0"/>
          <a:pathLst>
            <a:path>
              <a:moveTo>
                <a:pt x="4693678" y="0"/>
              </a:moveTo>
              <a:lnTo>
                <a:pt x="4693678" y="221219"/>
              </a:lnTo>
              <a:lnTo>
                <a:pt x="0" y="221219"/>
              </a:lnTo>
              <a:lnTo>
                <a:pt x="0" y="408239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88053" y="2934217"/>
        <a:ext cx="235707" cy="4388"/>
      </dsp:txXfrm>
    </dsp:sp>
    <dsp:sp modelId="{3F7FB77E-F9F4-3940-ABE7-BA81FDA94AB9}">
      <dsp:nvSpPr>
        <dsp:cNvPr id="0" name=""/>
        <dsp:cNvSpPr/>
      </dsp:nvSpPr>
      <dsp:spPr>
        <a:xfrm>
          <a:off x="4698747" y="1589292"/>
          <a:ext cx="1907999" cy="11447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Common Excuses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4698747" y="1589292"/>
        <a:ext cx="1907999" cy="1144799"/>
      </dsp:txXfrm>
    </dsp:sp>
    <dsp:sp modelId="{CF2FA540-2165-D149-98F2-2DB96EAFD707}">
      <dsp:nvSpPr>
        <dsp:cNvPr id="0" name=""/>
        <dsp:cNvSpPr/>
      </dsp:nvSpPr>
      <dsp:spPr>
        <a:xfrm>
          <a:off x="1911267" y="3699611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04416" y="3743137"/>
        <a:ext cx="21941" cy="4388"/>
      </dsp:txXfrm>
    </dsp:sp>
    <dsp:sp modelId="{BECDFEAA-E2AE-8C49-87AB-0BC521B2F989}">
      <dsp:nvSpPr>
        <dsp:cNvPr id="0" name=""/>
        <dsp:cNvSpPr/>
      </dsp:nvSpPr>
      <dsp:spPr>
        <a:xfrm>
          <a:off x="5068" y="3172931"/>
          <a:ext cx="1907999" cy="11447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Medical emergency </a:t>
          </a:r>
        </a:p>
      </dsp:txBody>
      <dsp:txXfrm>
        <a:off x="5068" y="3172931"/>
        <a:ext cx="1907999" cy="1144799"/>
      </dsp:txXfrm>
    </dsp:sp>
    <dsp:sp modelId="{C65D42A7-97F4-BC48-908D-7FB37C1DA057}">
      <dsp:nvSpPr>
        <dsp:cNvPr id="0" name=""/>
        <dsp:cNvSpPr/>
      </dsp:nvSpPr>
      <dsp:spPr>
        <a:xfrm>
          <a:off x="4258107" y="3699611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451256" y="3743137"/>
        <a:ext cx="21941" cy="4388"/>
      </dsp:txXfrm>
    </dsp:sp>
    <dsp:sp modelId="{DCC4C5C9-CF4F-B046-A873-B12379F74529}">
      <dsp:nvSpPr>
        <dsp:cNvPr id="0" name=""/>
        <dsp:cNvSpPr/>
      </dsp:nvSpPr>
      <dsp:spPr>
        <a:xfrm>
          <a:off x="2351907" y="3172931"/>
          <a:ext cx="1907999" cy="11447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Travel expenses </a:t>
          </a:r>
        </a:p>
      </dsp:txBody>
      <dsp:txXfrm>
        <a:off x="2351907" y="3172931"/>
        <a:ext cx="1907999" cy="1144799"/>
      </dsp:txXfrm>
    </dsp:sp>
    <dsp:sp modelId="{77713C07-2225-074C-ABF1-3270058B1EA1}">
      <dsp:nvSpPr>
        <dsp:cNvPr id="0" name=""/>
        <dsp:cNvSpPr/>
      </dsp:nvSpPr>
      <dsp:spPr>
        <a:xfrm>
          <a:off x="959068" y="4315931"/>
          <a:ext cx="4693678" cy="408239"/>
        </a:xfrm>
        <a:custGeom>
          <a:avLst/>
          <a:gdLst/>
          <a:ahLst/>
          <a:cxnLst/>
          <a:rect l="0" t="0" r="0" b="0"/>
          <a:pathLst>
            <a:path>
              <a:moveTo>
                <a:pt x="4693678" y="0"/>
              </a:moveTo>
              <a:lnTo>
                <a:pt x="4693678" y="221219"/>
              </a:lnTo>
              <a:lnTo>
                <a:pt x="0" y="221219"/>
              </a:lnTo>
              <a:lnTo>
                <a:pt x="0" y="408239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88053" y="4517857"/>
        <a:ext cx="235707" cy="4388"/>
      </dsp:txXfrm>
    </dsp:sp>
    <dsp:sp modelId="{8C8B4E33-73C2-9F47-A431-B886A52DB155}">
      <dsp:nvSpPr>
        <dsp:cNvPr id="0" name=""/>
        <dsp:cNvSpPr/>
      </dsp:nvSpPr>
      <dsp:spPr>
        <a:xfrm>
          <a:off x="4698747" y="3172931"/>
          <a:ext cx="1907999" cy="11447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Business problem </a:t>
          </a:r>
        </a:p>
      </dsp:txBody>
      <dsp:txXfrm>
        <a:off x="4698747" y="3172931"/>
        <a:ext cx="1907999" cy="1144799"/>
      </dsp:txXfrm>
    </dsp:sp>
    <dsp:sp modelId="{F72F0E65-9B8C-DE49-91C2-F1F525ABE3EC}">
      <dsp:nvSpPr>
        <dsp:cNvPr id="0" name=""/>
        <dsp:cNvSpPr/>
      </dsp:nvSpPr>
      <dsp:spPr>
        <a:xfrm>
          <a:off x="1911267" y="5283251"/>
          <a:ext cx="4082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8239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04416" y="5326776"/>
        <a:ext cx="21941" cy="4388"/>
      </dsp:txXfrm>
    </dsp:sp>
    <dsp:sp modelId="{80C06165-40FB-B049-AFED-D64CC8EFE0DD}">
      <dsp:nvSpPr>
        <dsp:cNvPr id="0" name=""/>
        <dsp:cNvSpPr/>
      </dsp:nvSpPr>
      <dsp:spPr>
        <a:xfrm>
          <a:off x="5068" y="4756571"/>
          <a:ext cx="1907999" cy="11447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Military deployment issue </a:t>
          </a:r>
        </a:p>
      </dsp:txBody>
      <dsp:txXfrm>
        <a:off x="5068" y="4756571"/>
        <a:ext cx="1907999" cy="1144799"/>
      </dsp:txXfrm>
    </dsp:sp>
    <dsp:sp modelId="{0F93BAC2-1E2F-8045-BA6A-A87688451B19}">
      <dsp:nvSpPr>
        <dsp:cNvPr id="0" name=""/>
        <dsp:cNvSpPr/>
      </dsp:nvSpPr>
      <dsp:spPr>
        <a:xfrm>
          <a:off x="2351907" y="4756571"/>
          <a:ext cx="1907999" cy="11447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494" tIns="98138" rIns="93494" bIns="9813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Reality: </a:t>
          </a:r>
          <a:r>
            <a:rPr lang="en-US" sz="1600" kern="1200" dirty="0"/>
            <a:t>Significant financial loss over time.</a:t>
          </a:r>
        </a:p>
      </dsp:txBody>
      <dsp:txXfrm>
        <a:off x="2351907" y="4756571"/>
        <a:ext cx="1907999" cy="11447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F5B45-4968-B04B-91B6-CC8DEF8AD2D9}">
      <dsp:nvSpPr>
        <dsp:cNvPr id="0" name=""/>
        <dsp:cNvSpPr/>
      </dsp:nvSpPr>
      <dsp:spPr>
        <a:xfrm>
          <a:off x="0" y="42818"/>
          <a:ext cx="6364224" cy="17613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Abuse Can Come from Someone Known</a:t>
          </a:r>
          <a:endParaRPr lang="en-US" sz="2500" kern="1200"/>
        </a:p>
      </dsp:txBody>
      <dsp:txXfrm>
        <a:off x="85984" y="128802"/>
        <a:ext cx="6192256" cy="1589430"/>
      </dsp:txXfrm>
    </dsp:sp>
    <dsp:sp modelId="{24227E6B-A204-4C4B-9427-CC5EB7217D3B}">
      <dsp:nvSpPr>
        <dsp:cNvPr id="0" name=""/>
        <dsp:cNvSpPr/>
      </dsp:nvSpPr>
      <dsp:spPr>
        <a:xfrm>
          <a:off x="0" y="1876216"/>
          <a:ext cx="6364224" cy="1761398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Examples: </a:t>
          </a:r>
          <a:r>
            <a:rPr lang="en-US" sz="2500" kern="1200" dirty="0"/>
            <a:t>Unauthorized use of credit cards, misuse of power of attorney, theft from bank accounts, pressure to change wills or beneficiaries </a:t>
          </a:r>
        </a:p>
      </dsp:txBody>
      <dsp:txXfrm>
        <a:off x="85984" y="1962200"/>
        <a:ext cx="6192256" cy="1589430"/>
      </dsp:txXfrm>
    </dsp:sp>
    <dsp:sp modelId="{305CACD6-0EB6-0C4C-8E1F-99D81F28196B}">
      <dsp:nvSpPr>
        <dsp:cNvPr id="0" name=""/>
        <dsp:cNvSpPr/>
      </dsp:nvSpPr>
      <dsp:spPr>
        <a:xfrm>
          <a:off x="0" y="3709615"/>
          <a:ext cx="6364224" cy="1761398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Why It Is Difficult: </a:t>
          </a:r>
          <a:r>
            <a:rPr lang="en-US" sz="2500" kern="1200" dirty="0"/>
            <a:t>Victim trusts the individual, emotional attachment exists, victim may fear family conflict</a:t>
          </a:r>
        </a:p>
      </dsp:txBody>
      <dsp:txXfrm>
        <a:off x="85984" y="3795599"/>
        <a:ext cx="6192256" cy="15894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EAB61-3F71-A445-B5B4-A2947E9ABC3D}">
      <dsp:nvSpPr>
        <dsp:cNvPr id="0" name=""/>
        <dsp:cNvSpPr/>
      </dsp:nvSpPr>
      <dsp:spPr>
        <a:xfrm>
          <a:off x="0" y="146411"/>
          <a:ext cx="6589260" cy="15947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How It Works: </a:t>
          </a:r>
          <a:r>
            <a:rPr lang="en-US" sz="2900" kern="1200"/>
            <a:t>Fraudsters obtain voice samples online, Generate realistic voice clones, Create fake emergency situations </a:t>
          </a:r>
        </a:p>
      </dsp:txBody>
      <dsp:txXfrm>
        <a:off x="77847" y="224258"/>
        <a:ext cx="6433566" cy="1439016"/>
      </dsp:txXfrm>
    </dsp:sp>
    <dsp:sp modelId="{A064FA69-DDFB-2540-B178-ACA1871ED2BC}">
      <dsp:nvSpPr>
        <dsp:cNvPr id="0" name=""/>
        <dsp:cNvSpPr/>
      </dsp:nvSpPr>
      <dsp:spPr>
        <a:xfrm>
          <a:off x="0" y="1824641"/>
          <a:ext cx="6589260" cy="159471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/>
            <a:t>Example: </a:t>
          </a:r>
          <a:r>
            <a:rPr lang="en-US" sz="2900" kern="1200" dirty="0"/>
            <a:t>A victim receives a call that sounds exactly like a grandchild asking for urgent money</a:t>
          </a:r>
        </a:p>
      </dsp:txBody>
      <dsp:txXfrm>
        <a:off x="77847" y="1902488"/>
        <a:ext cx="6433566" cy="1439016"/>
      </dsp:txXfrm>
    </dsp:sp>
    <dsp:sp modelId="{D2219B7F-848B-494A-A4EC-9DEA1E21E6C3}">
      <dsp:nvSpPr>
        <dsp:cNvPr id="0" name=""/>
        <dsp:cNvSpPr/>
      </dsp:nvSpPr>
      <dsp:spPr>
        <a:xfrm>
          <a:off x="0" y="3502871"/>
          <a:ext cx="6589260" cy="159471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/>
            <a:t>Protection: </a:t>
          </a:r>
          <a:r>
            <a:rPr lang="en-US" sz="2900" kern="1200" dirty="0"/>
            <a:t>Always verify through a separate phone call to a known number or use a ‘Safe Word/ Code Word’</a:t>
          </a:r>
        </a:p>
      </dsp:txBody>
      <dsp:txXfrm>
        <a:off x="77847" y="3580718"/>
        <a:ext cx="6433566" cy="14390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433E2-1032-D845-A61D-36F5BC284DEE}">
      <dsp:nvSpPr>
        <dsp:cNvPr id="0" name=""/>
        <dsp:cNvSpPr/>
      </dsp:nvSpPr>
      <dsp:spPr>
        <a:xfrm>
          <a:off x="0" y="251374"/>
          <a:ext cx="6666833" cy="159471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Common Promises: </a:t>
          </a:r>
          <a:r>
            <a:rPr lang="en-US" sz="2900" kern="1200"/>
            <a:t>High returns, Little or no risk, Exclusive opportunity, Limited-time offer </a:t>
          </a:r>
        </a:p>
      </dsp:txBody>
      <dsp:txXfrm>
        <a:off x="77847" y="329221"/>
        <a:ext cx="6511139" cy="1439016"/>
      </dsp:txXfrm>
    </dsp:sp>
    <dsp:sp modelId="{27A83C67-F545-2347-9F3F-EC19B03BD089}">
      <dsp:nvSpPr>
        <dsp:cNvPr id="0" name=""/>
        <dsp:cNvSpPr/>
      </dsp:nvSpPr>
      <dsp:spPr>
        <a:xfrm>
          <a:off x="0" y="1929604"/>
          <a:ext cx="6666833" cy="1594710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Examples: </a:t>
          </a:r>
          <a:r>
            <a:rPr lang="en-US" sz="2900" kern="1200"/>
            <a:t>Fake cryptocurrency investments, Ponzi schemes, Real estate investment fraud, Precious metals scams </a:t>
          </a:r>
        </a:p>
      </dsp:txBody>
      <dsp:txXfrm>
        <a:off x="77847" y="2007451"/>
        <a:ext cx="6511139" cy="1439016"/>
      </dsp:txXfrm>
    </dsp:sp>
    <dsp:sp modelId="{88CAA858-3328-474D-91F3-7B66B4224B0F}">
      <dsp:nvSpPr>
        <dsp:cNvPr id="0" name=""/>
        <dsp:cNvSpPr/>
      </dsp:nvSpPr>
      <dsp:spPr>
        <a:xfrm>
          <a:off x="0" y="3607835"/>
          <a:ext cx="6666833" cy="159471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Warning Sign: </a:t>
          </a:r>
          <a:r>
            <a:rPr lang="en-US" sz="2900" kern="1200"/>
            <a:t>Legitimate investments always involve risk.</a:t>
          </a:r>
        </a:p>
      </dsp:txBody>
      <dsp:txXfrm>
        <a:off x="77847" y="3685682"/>
        <a:ext cx="6511139" cy="14390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E19C19-7E56-344F-ACCB-BB3A5BC7B8A8}">
      <dsp:nvSpPr>
        <dsp:cNvPr id="0" name=""/>
        <dsp:cNvSpPr/>
      </dsp:nvSpPr>
      <dsp:spPr>
        <a:xfrm>
          <a:off x="0" y="2663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059BF3-7205-AA43-8C6F-02ABFDA86516}">
      <dsp:nvSpPr>
        <dsp:cNvPr id="0" name=""/>
        <dsp:cNvSpPr/>
      </dsp:nvSpPr>
      <dsp:spPr>
        <a:xfrm>
          <a:off x="0" y="2663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Why It Matters: </a:t>
          </a:r>
          <a:r>
            <a:rPr lang="en-US" sz="3400" kern="1200"/>
            <a:t>Many victims were, retirees, seniors and individuals relying on retirement savings </a:t>
          </a:r>
        </a:p>
      </dsp:txBody>
      <dsp:txXfrm>
        <a:off x="0" y="2663"/>
        <a:ext cx="6666833" cy="1816197"/>
      </dsp:txXfrm>
    </dsp:sp>
    <dsp:sp modelId="{AED15C34-4150-464D-8982-E8E514BB56E4}">
      <dsp:nvSpPr>
        <dsp:cNvPr id="0" name=""/>
        <dsp:cNvSpPr/>
      </dsp:nvSpPr>
      <dsp:spPr>
        <a:xfrm>
          <a:off x="0" y="1818861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29DF00-6B39-9A49-BE2A-7B7B9CCB85CA}">
      <dsp:nvSpPr>
        <dsp:cNvPr id="0" name=""/>
        <dsp:cNvSpPr/>
      </dsp:nvSpPr>
      <dsp:spPr>
        <a:xfrm>
          <a:off x="0" y="1818861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Warning Signs: </a:t>
          </a:r>
          <a:r>
            <a:rPr lang="en-US" sz="3400" kern="1200"/>
            <a:t>Consistently positive returns, lack of transparency, exclusive reputation </a:t>
          </a:r>
        </a:p>
      </dsp:txBody>
      <dsp:txXfrm>
        <a:off x="0" y="1818861"/>
        <a:ext cx="6666833" cy="1816197"/>
      </dsp:txXfrm>
    </dsp:sp>
    <dsp:sp modelId="{A3E45658-6B0F-984E-AC46-194D3FEA4BB5}">
      <dsp:nvSpPr>
        <dsp:cNvPr id="0" name=""/>
        <dsp:cNvSpPr/>
      </dsp:nvSpPr>
      <dsp:spPr>
        <a:xfrm>
          <a:off x="0" y="3635058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7DC78E-E5B8-C24C-A072-0D7768DB3519}">
      <dsp:nvSpPr>
        <dsp:cNvPr id="0" name=""/>
        <dsp:cNvSpPr/>
      </dsp:nvSpPr>
      <dsp:spPr>
        <a:xfrm>
          <a:off x="0" y="3635058"/>
          <a:ext cx="6666833" cy="18161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Lesson: </a:t>
          </a:r>
          <a:r>
            <a:rPr lang="en-US" sz="3400" kern="1200"/>
            <a:t>Even experienced investors can be deceived.</a:t>
          </a:r>
        </a:p>
      </dsp:txBody>
      <dsp:txXfrm>
        <a:off x="0" y="3635058"/>
        <a:ext cx="6666833" cy="18161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9F47C-8AD6-9C48-9BC5-3BB83FF7D2CA}">
      <dsp:nvSpPr>
        <dsp:cNvPr id="0" name=""/>
        <dsp:cNvSpPr/>
      </dsp:nvSpPr>
      <dsp:spPr>
        <a:xfrm>
          <a:off x="3201" y="193789"/>
          <a:ext cx="2539866" cy="15239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Phone</a:t>
          </a:r>
        </a:p>
      </dsp:txBody>
      <dsp:txXfrm>
        <a:off x="3201" y="193789"/>
        <a:ext cx="2539866" cy="1523919"/>
      </dsp:txXfrm>
    </dsp:sp>
    <dsp:sp modelId="{FAF335CD-63F8-7B4E-831E-588D20F286B8}">
      <dsp:nvSpPr>
        <dsp:cNvPr id="0" name=""/>
        <dsp:cNvSpPr/>
      </dsp:nvSpPr>
      <dsp:spPr>
        <a:xfrm>
          <a:off x="2797054" y="193789"/>
          <a:ext cx="2539866" cy="1523919"/>
        </a:xfrm>
        <a:prstGeom prst="rect">
          <a:avLst/>
        </a:prstGeom>
        <a:solidFill>
          <a:schemeClr val="accent5">
            <a:hueOff val="-965506"/>
            <a:satOff val="-2488"/>
            <a:lumOff val="-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Email</a:t>
          </a:r>
        </a:p>
      </dsp:txBody>
      <dsp:txXfrm>
        <a:off x="2797054" y="193789"/>
        <a:ext cx="2539866" cy="1523919"/>
      </dsp:txXfrm>
    </dsp:sp>
    <dsp:sp modelId="{3408778B-1119-E440-B7FB-43E9F95336A6}">
      <dsp:nvSpPr>
        <dsp:cNvPr id="0" name=""/>
        <dsp:cNvSpPr/>
      </dsp:nvSpPr>
      <dsp:spPr>
        <a:xfrm>
          <a:off x="5590907" y="193789"/>
          <a:ext cx="2539866" cy="1523919"/>
        </a:xfrm>
        <a:prstGeom prst="rect">
          <a:avLst/>
        </a:prstGeom>
        <a:solidFill>
          <a:schemeClr val="accent5">
            <a:hueOff val="-1931012"/>
            <a:satOff val="-4977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Text</a:t>
          </a:r>
        </a:p>
      </dsp:txBody>
      <dsp:txXfrm>
        <a:off x="5590907" y="193789"/>
        <a:ext cx="2539866" cy="1523919"/>
      </dsp:txXfrm>
    </dsp:sp>
    <dsp:sp modelId="{4D8B1185-BE18-1444-83AC-ED28E10EAF62}">
      <dsp:nvSpPr>
        <dsp:cNvPr id="0" name=""/>
        <dsp:cNvSpPr/>
      </dsp:nvSpPr>
      <dsp:spPr>
        <a:xfrm>
          <a:off x="8384760" y="193789"/>
          <a:ext cx="2539866" cy="1523919"/>
        </a:xfrm>
        <a:prstGeom prst="rect">
          <a:avLst/>
        </a:prstGeom>
        <a:solidFill>
          <a:schemeClr val="accent5">
            <a:hueOff val="-2896518"/>
            <a:satOff val="-7465"/>
            <a:lumOff val="-5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Door-to-door</a:t>
          </a:r>
        </a:p>
      </dsp:txBody>
      <dsp:txXfrm>
        <a:off x="8384760" y="193789"/>
        <a:ext cx="2539866" cy="1523919"/>
      </dsp:txXfrm>
    </dsp:sp>
    <dsp:sp modelId="{0B248D07-F7B6-EA49-AC0E-0B3981E33351}">
      <dsp:nvSpPr>
        <dsp:cNvPr id="0" name=""/>
        <dsp:cNvSpPr/>
      </dsp:nvSpPr>
      <dsp:spPr>
        <a:xfrm>
          <a:off x="3201" y="1971695"/>
          <a:ext cx="2539866" cy="1523919"/>
        </a:xfrm>
        <a:prstGeom prst="rect">
          <a:avLst/>
        </a:prstGeom>
        <a:solidFill>
          <a:schemeClr val="accent5">
            <a:hueOff val="-3862025"/>
            <a:satOff val="-9954"/>
            <a:lumOff val="-6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Social Media</a:t>
          </a:r>
        </a:p>
      </dsp:txBody>
      <dsp:txXfrm>
        <a:off x="3201" y="1971695"/>
        <a:ext cx="2539866" cy="1523919"/>
      </dsp:txXfrm>
    </dsp:sp>
    <dsp:sp modelId="{9CB8774C-CAAE-8647-B4F3-523739EF84DA}">
      <dsp:nvSpPr>
        <dsp:cNvPr id="0" name=""/>
        <dsp:cNvSpPr/>
      </dsp:nvSpPr>
      <dsp:spPr>
        <a:xfrm>
          <a:off x="2797054" y="1971695"/>
          <a:ext cx="2539866" cy="1523919"/>
        </a:xfrm>
        <a:prstGeom prst="rect">
          <a:avLst/>
        </a:prstGeom>
        <a:solidFill>
          <a:schemeClr val="accent5">
            <a:hueOff val="-4827531"/>
            <a:satOff val="-12442"/>
            <a:lumOff val="-84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Internet</a:t>
          </a:r>
        </a:p>
      </dsp:txBody>
      <dsp:txXfrm>
        <a:off x="2797054" y="1971695"/>
        <a:ext cx="2539866" cy="1523919"/>
      </dsp:txXfrm>
    </dsp:sp>
    <dsp:sp modelId="{1B129D02-0C21-F04C-A34C-F8B5C1727389}">
      <dsp:nvSpPr>
        <dsp:cNvPr id="0" name=""/>
        <dsp:cNvSpPr/>
      </dsp:nvSpPr>
      <dsp:spPr>
        <a:xfrm>
          <a:off x="5590907" y="1971695"/>
          <a:ext cx="2539866" cy="1523919"/>
        </a:xfrm>
        <a:prstGeom prst="rect">
          <a:avLst/>
        </a:prstGeom>
        <a:solidFill>
          <a:schemeClr val="accent5">
            <a:hueOff val="-5793037"/>
            <a:satOff val="-14931"/>
            <a:lumOff val="-100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Community Centers</a:t>
          </a:r>
        </a:p>
      </dsp:txBody>
      <dsp:txXfrm>
        <a:off x="5590907" y="1971695"/>
        <a:ext cx="2539866" cy="1523919"/>
      </dsp:txXfrm>
    </dsp:sp>
    <dsp:sp modelId="{B6B7A6A8-73E2-0F4D-9DDE-E87BF61279B0}">
      <dsp:nvSpPr>
        <dsp:cNvPr id="0" name=""/>
        <dsp:cNvSpPr/>
      </dsp:nvSpPr>
      <dsp:spPr>
        <a:xfrm>
          <a:off x="8384760" y="1971695"/>
          <a:ext cx="2539866" cy="152391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Places of Warship</a:t>
          </a:r>
        </a:p>
      </dsp:txBody>
      <dsp:txXfrm>
        <a:off x="8384760" y="1971695"/>
        <a:ext cx="2539866" cy="152391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115B8E-490E-8240-B683-3D73097268CC}">
      <dsp:nvSpPr>
        <dsp:cNvPr id="0" name=""/>
        <dsp:cNvSpPr/>
      </dsp:nvSpPr>
      <dsp:spPr>
        <a:xfrm>
          <a:off x="0" y="665"/>
          <a:ext cx="8946656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2ED9CF-D9B3-5241-8305-12CB90F706A1}">
      <dsp:nvSpPr>
        <dsp:cNvPr id="0" name=""/>
        <dsp:cNvSpPr/>
      </dsp:nvSpPr>
      <dsp:spPr>
        <a:xfrm>
          <a:off x="0" y="665"/>
          <a:ext cx="8946656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Fear (“</a:t>
          </a:r>
          <a:r>
            <a:rPr lang="en-US" sz="3000" kern="1200" dirty="0"/>
            <a:t>Your account has been compromised”) </a:t>
          </a:r>
        </a:p>
      </dsp:txBody>
      <dsp:txXfrm>
        <a:off x="0" y="665"/>
        <a:ext cx="8946656" cy="1090517"/>
      </dsp:txXfrm>
    </dsp:sp>
    <dsp:sp modelId="{97B4A24D-3FF1-ED46-A8B3-00C38AEB1228}">
      <dsp:nvSpPr>
        <dsp:cNvPr id="0" name=""/>
        <dsp:cNvSpPr/>
      </dsp:nvSpPr>
      <dsp:spPr>
        <a:xfrm>
          <a:off x="0" y="1091183"/>
          <a:ext cx="8946656" cy="0"/>
        </a:xfrm>
        <a:prstGeom prst="line">
          <a:avLst/>
        </a:prstGeom>
        <a:gradFill rotWithShape="0">
          <a:gsLst>
            <a:gs pos="0">
              <a:schemeClr val="accent2">
                <a:hueOff val="-363841"/>
                <a:satOff val="-20982"/>
                <a:lumOff val="21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63841"/>
                <a:satOff val="-20982"/>
                <a:lumOff val="21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63841"/>
                <a:satOff val="-20982"/>
                <a:lumOff val="21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074D4D-7FED-A746-9D15-7834D27B68C7}">
      <dsp:nvSpPr>
        <dsp:cNvPr id="0" name=""/>
        <dsp:cNvSpPr/>
      </dsp:nvSpPr>
      <dsp:spPr>
        <a:xfrm>
          <a:off x="0" y="1091183"/>
          <a:ext cx="8946656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Urgency </a:t>
          </a:r>
          <a:r>
            <a:rPr lang="en-US" sz="3000" kern="1200" dirty="0"/>
            <a:t>(“Act immediately”) </a:t>
          </a:r>
        </a:p>
      </dsp:txBody>
      <dsp:txXfrm>
        <a:off x="0" y="1091183"/>
        <a:ext cx="8946656" cy="1090517"/>
      </dsp:txXfrm>
    </dsp:sp>
    <dsp:sp modelId="{F2A3A447-D13B-5643-B58C-D614EB4267A4}">
      <dsp:nvSpPr>
        <dsp:cNvPr id="0" name=""/>
        <dsp:cNvSpPr/>
      </dsp:nvSpPr>
      <dsp:spPr>
        <a:xfrm>
          <a:off x="0" y="2181701"/>
          <a:ext cx="8946656" cy="0"/>
        </a:xfrm>
        <a:prstGeom prst="line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A8922F-012B-9F43-8522-0549BC70D957}">
      <dsp:nvSpPr>
        <dsp:cNvPr id="0" name=""/>
        <dsp:cNvSpPr/>
      </dsp:nvSpPr>
      <dsp:spPr>
        <a:xfrm>
          <a:off x="0" y="2181701"/>
          <a:ext cx="8946656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Trust (</a:t>
          </a:r>
          <a:r>
            <a:rPr lang="en-US" sz="3000" kern="1200" dirty="0"/>
            <a:t>Pretending to be family, government, banks) </a:t>
          </a:r>
        </a:p>
      </dsp:txBody>
      <dsp:txXfrm>
        <a:off x="0" y="2181701"/>
        <a:ext cx="8946656" cy="1090517"/>
      </dsp:txXfrm>
    </dsp:sp>
    <dsp:sp modelId="{1018A493-2D1D-0148-A76D-D9D858F940FE}">
      <dsp:nvSpPr>
        <dsp:cNvPr id="0" name=""/>
        <dsp:cNvSpPr/>
      </dsp:nvSpPr>
      <dsp:spPr>
        <a:xfrm>
          <a:off x="0" y="3272218"/>
          <a:ext cx="8946656" cy="0"/>
        </a:xfrm>
        <a:prstGeom prst="line">
          <a:avLst/>
        </a:prstGeom>
        <a:gradFill rotWithShape="0">
          <a:gsLst>
            <a:gs pos="0">
              <a:schemeClr val="accent2">
                <a:hueOff val="-1091522"/>
                <a:satOff val="-62946"/>
                <a:lumOff val="6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91522"/>
                <a:satOff val="-62946"/>
                <a:lumOff val="6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91522"/>
                <a:satOff val="-62946"/>
                <a:lumOff val="6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01FC07-312E-C049-A523-D608A6A54CFF}">
      <dsp:nvSpPr>
        <dsp:cNvPr id="0" name=""/>
        <dsp:cNvSpPr/>
      </dsp:nvSpPr>
      <dsp:spPr>
        <a:xfrm>
          <a:off x="0" y="3272218"/>
          <a:ext cx="8946656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Love and Companionship (</a:t>
          </a:r>
          <a:r>
            <a:rPr lang="en-US" sz="3000" kern="1200" dirty="0"/>
            <a:t>Building emotional relationships before requesting money)</a:t>
          </a:r>
        </a:p>
      </dsp:txBody>
      <dsp:txXfrm>
        <a:off x="0" y="3272218"/>
        <a:ext cx="8946656" cy="1090517"/>
      </dsp:txXfrm>
    </dsp:sp>
    <dsp:sp modelId="{AE35623E-5A3F-D549-A7E1-EFE0B584EA6F}">
      <dsp:nvSpPr>
        <dsp:cNvPr id="0" name=""/>
        <dsp:cNvSpPr/>
      </dsp:nvSpPr>
      <dsp:spPr>
        <a:xfrm>
          <a:off x="0" y="4362736"/>
          <a:ext cx="8946656" cy="0"/>
        </a:xfrm>
        <a:prstGeom prst="line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ADC2F75-EF90-9E4A-802F-2730C58CEE86}">
      <dsp:nvSpPr>
        <dsp:cNvPr id="0" name=""/>
        <dsp:cNvSpPr/>
      </dsp:nvSpPr>
      <dsp:spPr>
        <a:xfrm>
          <a:off x="0" y="4362736"/>
          <a:ext cx="8946656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Opportunity (</a:t>
          </a:r>
          <a:r>
            <a:rPr lang="en-US" sz="3000" kern="1200" dirty="0"/>
            <a:t>Promising unusually high returns)</a:t>
          </a:r>
        </a:p>
      </dsp:txBody>
      <dsp:txXfrm>
        <a:off x="0" y="4362736"/>
        <a:ext cx="8946656" cy="10905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5B974-406A-444C-91E7-A16563D68EDF}">
      <dsp:nvSpPr>
        <dsp:cNvPr id="0" name=""/>
        <dsp:cNvSpPr/>
      </dsp:nvSpPr>
      <dsp:spPr>
        <a:xfrm>
          <a:off x="0" y="21932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FINANCIAL DECISIONS ARE NOT URGENT</a:t>
          </a:r>
          <a:endParaRPr lang="en-US" sz="2700" kern="1200" dirty="0"/>
        </a:p>
      </dsp:txBody>
      <dsp:txXfrm>
        <a:off x="52359" y="74291"/>
        <a:ext cx="7888092" cy="967861"/>
      </dsp:txXfrm>
    </dsp:sp>
    <dsp:sp modelId="{EAB76E3D-2317-E643-A7AF-ECE66994788D}">
      <dsp:nvSpPr>
        <dsp:cNvPr id="0" name=""/>
        <dsp:cNvSpPr/>
      </dsp:nvSpPr>
      <dsp:spPr>
        <a:xfrm>
          <a:off x="0" y="1172272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-291073"/>
                <a:satOff val="-16786"/>
                <a:lumOff val="17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91073"/>
                <a:satOff val="-16786"/>
                <a:lumOff val="17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91073"/>
                <a:satOff val="-16786"/>
                <a:lumOff val="17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Pause before making a financial transaction or sharing personal information</a:t>
          </a:r>
          <a:endParaRPr lang="en-US" sz="2700" kern="1200" dirty="0"/>
        </a:p>
      </dsp:txBody>
      <dsp:txXfrm>
        <a:off x="52359" y="1224631"/>
        <a:ext cx="7888092" cy="967861"/>
      </dsp:txXfrm>
    </dsp:sp>
    <dsp:sp modelId="{7BF858C1-5B96-634B-B4E8-D3EB12541DE5}">
      <dsp:nvSpPr>
        <dsp:cNvPr id="0" name=""/>
        <dsp:cNvSpPr/>
      </dsp:nvSpPr>
      <dsp:spPr>
        <a:xfrm>
          <a:off x="0" y="2322611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-582145"/>
                <a:satOff val="-33571"/>
                <a:lumOff val="3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82145"/>
                <a:satOff val="-33571"/>
                <a:lumOff val="3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82145"/>
                <a:satOff val="-33571"/>
                <a:lumOff val="3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/>
            <a:t>Always Verify Independently</a:t>
          </a:r>
          <a:endParaRPr lang="en-US" sz="2700" kern="1200"/>
        </a:p>
      </dsp:txBody>
      <dsp:txXfrm>
        <a:off x="52359" y="2374970"/>
        <a:ext cx="7888092" cy="967861"/>
      </dsp:txXfrm>
    </dsp:sp>
    <dsp:sp modelId="{CFC87A50-B101-E048-9754-994B28DE437A}">
      <dsp:nvSpPr>
        <dsp:cNvPr id="0" name=""/>
        <dsp:cNvSpPr/>
      </dsp:nvSpPr>
      <dsp:spPr>
        <a:xfrm>
          <a:off x="0" y="3472950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-873218"/>
                <a:satOff val="-50357"/>
                <a:lumOff val="5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73218"/>
                <a:satOff val="-50357"/>
                <a:lumOff val="5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73218"/>
                <a:satOff val="-50357"/>
                <a:lumOff val="5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Contact organizations using official numbers (</a:t>
          </a:r>
          <a:r>
            <a:rPr lang="en-US" sz="2700" kern="1200" dirty="0" err="1"/>
            <a:t>ie</a:t>
          </a:r>
          <a:r>
            <a:rPr lang="en-US" sz="2700" kern="1200" dirty="0"/>
            <a:t>: on the back of your bank/credit card)</a:t>
          </a:r>
        </a:p>
      </dsp:txBody>
      <dsp:txXfrm>
        <a:off x="52359" y="3525309"/>
        <a:ext cx="7888092" cy="967861"/>
      </dsp:txXfrm>
    </dsp:sp>
    <dsp:sp modelId="{E7351369-53D8-FD46-AF86-8250F1CDED2B}">
      <dsp:nvSpPr>
        <dsp:cNvPr id="0" name=""/>
        <dsp:cNvSpPr/>
      </dsp:nvSpPr>
      <dsp:spPr>
        <a:xfrm>
          <a:off x="0" y="4623289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-1164290"/>
                <a:satOff val="-67142"/>
                <a:lumOff val="6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64290"/>
                <a:satOff val="-67142"/>
                <a:lumOff val="6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64290"/>
                <a:satOff val="-67142"/>
                <a:lumOff val="6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Discuss major financial decisions with your </a:t>
          </a:r>
          <a:r>
            <a:rPr lang="en-US" sz="2700" b="1" kern="1200"/>
            <a:t>Financial Protective Team</a:t>
          </a:r>
          <a:r>
            <a:rPr lang="en-US" sz="2700" kern="1200"/>
            <a:t>, fiduciary financial advisors etc</a:t>
          </a:r>
        </a:p>
      </dsp:txBody>
      <dsp:txXfrm>
        <a:off x="52359" y="4675648"/>
        <a:ext cx="7888092" cy="967861"/>
      </dsp:txXfrm>
    </dsp:sp>
    <dsp:sp modelId="{5E3D7EAC-EBAE-B44E-8803-9B66854E9787}">
      <dsp:nvSpPr>
        <dsp:cNvPr id="0" name=""/>
        <dsp:cNvSpPr/>
      </dsp:nvSpPr>
      <dsp:spPr>
        <a:xfrm>
          <a:off x="0" y="5773628"/>
          <a:ext cx="7992810" cy="1072579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Use Account Protections: </a:t>
          </a:r>
          <a:r>
            <a:rPr lang="en-US" sz="2700" kern="1200" dirty="0"/>
            <a:t>Multi-factor authentication, account alerts, credit monitoring</a:t>
          </a:r>
        </a:p>
      </dsp:txBody>
      <dsp:txXfrm>
        <a:off x="52359" y="5825987"/>
        <a:ext cx="7888092" cy="96786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829935-499E-E446-B1C2-48E291B610AE}">
      <dsp:nvSpPr>
        <dsp:cNvPr id="0" name=""/>
        <dsp:cNvSpPr/>
      </dsp:nvSpPr>
      <dsp:spPr>
        <a:xfrm>
          <a:off x="0" y="22918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Stop all communication/engagement with the (suspected) scammer </a:t>
          </a:r>
        </a:p>
      </dsp:txBody>
      <dsp:txXfrm>
        <a:off x="44664" y="67582"/>
        <a:ext cx="7939342" cy="825612"/>
      </dsp:txXfrm>
    </dsp:sp>
    <dsp:sp modelId="{9509C315-9946-1C41-AC61-79154061ABAC}">
      <dsp:nvSpPr>
        <dsp:cNvPr id="0" name=""/>
        <dsp:cNvSpPr/>
      </dsp:nvSpPr>
      <dsp:spPr>
        <a:xfrm>
          <a:off x="0" y="1004098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1126424"/>
                <a:satOff val="-2903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126424"/>
                <a:satOff val="-2903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126424"/>
                <a:satOff val="-2903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Slow down and </a:t>
          </a:r>
          <a:r>
            <a:rPr lang="en-US" sz="2300" b="1" kern="1200"/>
            <a:t>engage your Financial Protective Team </a:t>
          </a:r>
          <a:r>
            <a:rPr lang="en-US" sz="2300" kern="1200"/>
            <a:t>and thoughtfully decide on next steps.</a:t>
          </a:r>
        </a:p>
      </dsp:txBody>
      <dsp:txXfrm>
        <a:off x="44664" y="1048762"/>
        <a:ext cx="7939342" cy="825612"/>
      </dsp:txXfrm>
    </dsp:sp>
    <dsp:sp modelId="{209ADE6B-484F-FB4E-8D42-32B9CAF44C7B}">
      <dsp:nvSpPr>
        <dsp:cNvPr id="0" name=""/>
        <dsp:cNvSpPr/>
      </dsp:nvSpPr>
      <dsp:spPr>
        <a:xfrm>
          <a:off x="0" y="1985279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Depending on the situation, you may need to:</a:t>
          </a:r>
        </a:p>
      </dsp:txBody>
      <dsp:txXfrm>
        <a:off x="44664" y="2029943"/>
        <a:ext cx="7939342" cy="825612"/>
      </dsp:txXfrm>
    </dsp:sp>
    <dsp:sp modelId="{1FFC6D41-5E0B-6440-9796-796B9D5A05AF}">
      <dsp:nvSpPr>
        <dsp:cNvPr id="0" name=""/>
        <dsp:cNvSpPr/>
      </dsp:nvSpPr>
      <dsp:spPr>
        <a:xfrm>
          <a:off x="0" y="2966459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Report the incident</a:t>
          </a:r>
        </a:p>
      </dsp:txBody>
      <dsp:txXfrm>
        <a:off x="44664" y="3011123"/>
        <a:ext cx="7939342" cy="825612"/>
      </dsp:txXfrm>
    </dsp:sp>
    <dsp:sp modelId="{EB5DD9EC-E395-F145-97F6-91DD2949CB09}">
      <dsp:nvSpPr>
        <dsp:cNvPr id="0" name=""/>
        <dsp:cNvSpPr/>
      </dsp:nvSpPr>
      <dsp:spPr>
        <a:xfrm>
          <a:off x="0" y="3947639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Contact your bank, credit union investment firm </a:t>
          </a:r>
        </a:p>
      </dsp:txBody>
      <dsp:txXfrm>
        <a:off x="44664" y="3992303"/>
        <a:ext cx="7939342" cy="825612"/>
      </dsp:txXfrm>
    </dsp:sp>
    <dsp:sp modelId="{CA91C9AF-D1E9-6D43-8A35-D6E4835A6613}">
      <dsp:nvSpPr>
        <dsp:cNvPr id="0" name=""/>
        <dsp:cNvSpPr/>
      </dsp:nvSpPr>
      <dsp:spPr>
        <a:xfrm>
          <a:off x="0" y="4928819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5632119"/>
                <a:satOff val="-14516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632119"/>
                <a:satOff val="-14516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632119"/>
                <a:satOff val="-14516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Change passwords </a:t>
          </a:r>
        </a:p>
      </dsp:txBody>
      <dsp:txXfrm>
        <a:off x="44664" y="4973483"/>
        <a:ext cx="7939342" cy="825612"/>
      </dsp:txXfrm>
    </dsp:sp>
    <dsp:sp modelId="{6E8ABC98-EA69-B44B-A012-51E0CE4EEED4}">
      <dsp:nvSpPr>
        <dsp:cNvPr id="0" name=""/>
        <dsp:cNvSpPr/>
      </dsp:nvSpPr>
      <dsp:spPr>
        <a:xfrm>
          <a:off x="0" y="5909999"/>
          <a:ext cx="8028670" cy="91494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Freeze credit</a:t>
          </a:r>
        </a:p>
      </dsp:txBody>
      <dsp:txXfrm>
        <a:off x="44664" y="5954663"/>
        <a:ext cx="7939342" cy="82561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AE665D-AB7E-5D4C-A84F-C7E8A05E8CA8}">
      <dsp:nvSpPr>
        <dsp:cNvPr id="0" name=""/>
        <dsp:cNvSpPr/>
      </dsp:nvSpPr>
      <dsp:spPr>
        <a:xfrm>
          <a:off x="0" y="665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395CD-1BD1-174A-83E9-39CB6D408B3C}">
      <dsp:nvSpPr>
        <dsp:cNvPr id="0" name=""/>
        <dsp:cNvSpPr/>
      </dsp:nvSpPr>
      <dsp:spPr>
        <a:xfrm>
          <a:off x="0" y="665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Colorado Attorney General: </a:t>
          </a:r>
          <a:r>
            <a:rPr lang="en-US" sz="2100" b="1" kern="1200">
              <a:hlinkClick xmlns:r="http://schemas.openxmlformats.org/officeDocument/2006/relationships" r:id="rId1"/>
            </a:rPr>
            <a:t>https://stopfraudcolorado.gov/</a:t>
          </a:r>
          <a:endParaRPr lang="en-US" sz="2100" kern="1200"/>
        </a:p>
      </dsp:txBody>
      <dsp:txXfrm>
        <a:off x="0" y="665"/>
        <a:ext cx="7387874" cy="778941"/>
      </dsp:txXfrm>
    </dsp:sp>
    <dsp:sp modelId="{976624EC-B80F-7A4D-BF14-738B5A82FCD9}">
      <dsp:nvSpPr>
        <dsp:cNvPr id="0" name=""/>
        <dsp:cNvSpPr/>
      </dsp:nvSpPr>
      <dsp:spPr>
        <a:xfrm>
          <a:off x="0" y="779606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E46214-EAA5-CF4E-84CE-72B2F9502351}">
      <dsp:nvSpPr>
        <dsp:cNvPr id="0" name=""/>
        <dsp:cNvSpPr/>
      </dsp:nvSpPr>
      <dsp:spPr>
        <a:xfrm>
          <a:off x="0" y="779606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Federal Trade Commission (FTC): </a:t>
          </a:r>
          <a:r>
            <a:rPr lang="en-US" sz="2100" u="sng" kern="1200">
              <a:hlinkClick xmlns:r="http://schemas.openxmlformats.org/officeDocument/2006/relationships" r:id="rId2"/>
            </a:rPr>
            <a:t>ReportFraud.ftc.gov</a:t>
          </a:r>
          <a:endParaRPr lang="en-US" sz="2100" kern="1200"/>
        </a:p>
      </dsp:txBody>
      <dsp:txXfrm>
        <a:off x="0" y="779606"/>
        <a:ext cx="7387874" cy="778941"/>
      </dsp:txXfrm>
    </dsp:sp>
    <dsp:sp modelId="{A41E02AC-9DCC-BB42-8BB0-4F2A31CB66E8}">
      <dsp:nvSpPr>
        <dsp:cNvPr id="0" name=""/>
        <dsp:cNvSpPr/>
      </dsp:nvSpPr>
      <dsp:spPr>
        <a:xfrm>
          <a:off x="0" y="1558548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114DEA-4BF7-E949-BEC2-B739A09D0746}">
      <dsp:nvSpPr>
        <dsp:cNvPr id="0" name=""/>
        <dsp:cNvSpPr/>
      </dsp:nvSpPr>
      <dsp:spPr>
        <a:xfrm>
          <a:off x="0" y="1558548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FBI Internet Crime Complaint Center (IC3): </a:t>
          </a:r>
          <a:r>
            <a:rPr lang="en-US" sz="2100" u="sng" kern="1200">
              <a:hlinkClick xmlns:r="http://schemas.openxmlformats.org/officeDocument/2006/relationships" r:id="rId3"/>
            </a:rPr>
            <a:t>IC3.gov</a:t>
          </a:r>
          <a:endParaRPr lang="en-US" sz="2100" kern="1200"/>
        </a:p>
      </dsp:txBody>
      <dsp:txXfrm>
        <a:off x="0" y="1558548"/>
        <a:ext cx="7387874" cy="778941"/>
      </dsp:txXfrm>
    </dsp:sp>
    <dsp:sp modelId="{B95F4005-E82B-3B4B-BADE-90A7E05F500C}">
      <dsp:nvSpPr>
        <dsp:cNvPr id="0" name=""/>
        <dsp:cNvSpPr/>
      </dsp:nvSpPr>
      <dsp:spPr>
        <a:xfrm>
          <a:off x="0" y="2337489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F6A550-9F12-E343-89CE-3F857CA4B957}">
      <dsp:nvSpPr>
        <dsp:cNvPr id="0" name=""/>
        <dsp:cNvSpPr/>
      </dsp:nvSpPr>
      <dsp:spPr>
        <a:xfrm>
          <a:off x="0" y="2337489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AARP </a:t>
          </a:r>
          <a:r>
            <a:rPr lang="en-US" sz="2100" b="1" kern="1200" dirty="0" err="1"/>
            <a:t>Elderwatch</a:t>
          </a:r>
          <a:r>
            <a:rPr lang="en-US" sz="2100" b="1" kern="1200" dirty="0"/>
            <a:t>: https://</a:t>
          </a:r>
          <a:r>
            <a:rPr lang="en-US" sz="2100" b="1" kern="1200" dirty="0" err="1"/>
            <a:t>www.aarp.org</a:t>
          </a:r>
          <a:r>
            <a:rPr lang="en-US" sz="2100" b="1" kern="1200" dirty="0"/>
            <a:t>/money/scams-fraud/</a:t>
          </a:r>
          <a:r>
            <a:rPr lang="en-US" sz="2100" b="1" kern="1200" dirty="0" err="1"/>
            <a:t>elderwatch</a:t>
          </a:r>
          <a:r>
            <a:rPr lang="en-US" sz="2100" b="1" kern="1200" dirty="0"/>
            <a:t>/</a:t>
          </a:r>
          <a:endParaRPr lang="en-US" sz="2100" kern="1200" dirty="0"/>
        </a:p>
      </dsp:txBody>
      <dsp:txXfrm>
        <a:off x="0" y="2337489"/>
        <a:ext cx="7387874" cy="778941"/>
      </dsp:txXfrm>
    </dsp:sp>
    <dsp:sp modelId="{299C5E70-9FAE-4245-A7A7-F2345B3D9D87}">
      <dsp:nvSpPr>
        <dsp:cNvPr id="0" name=""/>
        <dsp:cNvSpPr/>
      </dsp:nvSpPr>
      <dsp:spPr>
        <a:xfrm>
          <a:off x="0" y="3116430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4EE96C-4F1C-CA4E-80E0-4B90F754BA40}">
      <dsp:nvSpPr>
        <dsp:cNvPr id="0" name=""/>
        <dsp:cNvSpPr/>
      </dsp:nvSpPr>
      <dsp:spPr>
        <a:xfrm>
          <a:off x="0" y="3116430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AARP Fraud Watch Network Helpline: </a:t>
          </a:r>
          <a:r>
            <a:rPr lang="en-US" sz="2100" b="1" kern="1200">
              <a:hlinkClick xmlns:r="http://schemas.openxmlformats.org/officeDocument/2006/relationships" r:id="rId4"/>
            </a:rPr>
            <a:t>877-908-3360</a:t>
          </a:r>
          <a:endParaRPr lang="en-US" sz="2100" kern="1200"/>
        </a:p>
      </dsp:txBody>
      <dsp:txXfrm>
        <a:off x="0" y="3116430"/>
        <a:ext cx="7387874" cy="778941"/>
      </dsp:txXfrm>
    </dsp:sp>
    <dsp:sp modelId="{C6CED08F-0472-F145-9186-4A20A0A660D1}">
      <dsp:nvSpPr>
        <dsp:cNvPr id="0" name=""/>
        <dsp:cNvSpPr/>
      </dsp:nvSpPr>
      <dsp:spPr>
        <a:xfrm>
          <a:off x="0" y="3895371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8AA7B2-6424-8644-B64D-B7DCC10DD68D}">
      <dsp:nvSpPr>
        <dsp:cNvPr id="0" name=""/>
        <dsp:cNvSpPr/>
      </dsp:nvSpPr>
      <dsp:spPr>
        <a:xfrm>
          <a:off x="0" y="3895371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Social Security Fraud Reporting: </a:t>
          </a:r>
          <a:r>
            <a:rPr lang="en-US" sz="2100" u="sng" kern="1200">
              <a:hlinkClick xmlns:r="http://schemas.openxmlformats.org/officeDocument/2006/relationships" r:id="rId5"/>
            </a:rPr>
            <a:t>https://oig.ssa.gov/report/</a:t>
          </a:r>
          <a:endParaRPr lang="en-US" sz="2100" kern="1200"/>
        </a:p>
      </dsp:txBody>
      <dsp:txXfrm>
        <a:off x="0" y="3895371"/>
        <a:ext cx="7387874" cy="778941"/>
      </dsp:txXfrm>
    </dsp:sp>
    <dsp:sp modelId="{27492649-0AF2-E54F-8157-B008B85AAA42}">
      <dsp:nvSpPr>
        <dsp:cNvPr id="0" name=""/>
        <dsp:cNvSpPr/>
      </dsp:nvSpPr>
      <dsp:spPr>
        <a:xfrm>
          <a:off x="0" y="4674313"/>
          <a:ext cx="738787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BD9D09E-764A-644B-8988-E593C69E8FA2}">
      <dsp:nvSpPr>
        <dsp:cNvPr id="0" name=""/>
        <dsp:cNvSpPr/>
      </dsp:nvSpPr>
      <dsp:spPr>
        <a:xfrm>
          <a:off x="0" y="4674313"/>
          <a:ext cx="738787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Your Financial Institution</a:t>
          </a:r>
          <a:endParaRPr lang="en-US" sz="2100" kern="1200"/>
        </a:p>
      </dsp:txBody>
      <dsp:txXfrm>
        <a:off x="0" y="4674313"/>
        <a:ext cx="7387874" cy="7789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CE57E-0D6E-894B-BA83-7DFB0E04B1D1}">
      <dsp:nvSpPr>
        <dsp:cNvPr id="0" name=""/>
        <dsp:cNvSpPr/>
      </dsp:nvSpPr>
      <dsp:spPr>
        <a:xfrm>
          <a:off x="0" y="4105454"/>
          <a:ext cx="1666708" cy="134750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256032" rIns="118536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Partner</a:t>
          </a:r>
        </a:p>
      </dsp:txBody>
      <dsp:txXfrm>
        <a:off x="0" y="4105454"/>
        <a:ext cx="1666708" cy="1347501"/>
      </dsp:txXfrm>
    </dsp:sp>
    <dsp:sp modelId="{33581662-9654-F74D-AFD3-397727266F81}">
      <dsp:nvSpPr>
        <dsp:cNvPr id="0" name=""/>
        <dsp:cNvSpPr/>
      </dsp:nvSpPr>
      <dsp:spPr>
        <a:xfrm>
          <a:off x="1666708" y="4105454"/>
          <a:ext cx="5000124" cy="134750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304800" rIns="101426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Partner with financial institutions at scale</a:t>
          </a:r>
        </a:p>
      </dsp:txBody>
      <dsp:txXfrm>
        <a:off x="1666708" y="4105454"/>
        <a:ext cx="5000124" cy="1347501"/>
      </dsp:txXfrm>
    </dsp:sp>
    <dsp:sp modelId="{ACA1CBEC-2D5E-9749-8C90-1371458054CB}">
      <dsp:nvSpPr>
        <dsp:cNvPr id="0" name=""/>
        <dsp:cNvSpPr/>
      </dsp:nvSpPr>
      <dsp:spPr>
        <a:xfrm rot="10800000">
          <a:off x="0" y="2053209"/>
          <a:ext cx="1666708" cy="207245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256032" rIns="118536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Deliver</a:t>
          </a:r>
        </a:p>
      </dsp:txBody>
      <dsp:txXfrm rot="-10800000">
        <a:off x="0" y="2053209"/>
        <a:ext cx="1666708" cy="1347097"/>
      </dsp:txXfrm>
    </dsp:sp>
    <dsp:sp modelId="{4B2052F0-B0D1-EF4D-A0E4-8140D1B90798}">
      <dsp:nvSpPr>
        <dsp:cNvPr id="0" name=""/>
        <dsp:cNvSpPr/>
      </dsp:nvSpPr>
      <dsp:spPr>
        <a:xfrm>
          <a:off x="1666708" y="2053209"/>
          <a:ext cx="5000124" cy="1347097"/>
        </a:xfrm>
        <a:prstGeom prst="rect">
          <a:avLst/>
        </a:prstGeom>
        <a:solidFill>
          <a:schemeClr val="accent2">
            <a:tint val="40000"/>
            <a:alpha val="90000"/>
            <a:hueOff val="-424613"/>
            <a:satOff val="-37673"/>
            <a:lumOff val="-385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424613"/>
              <a:satOff val="-37673"/>
              <a:lumOff val="-38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304800" rIns="101426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Deliver targeted, personalized interventions</a:t>
          </a:r>
        </a:p>
      </dsp:txBody>
      <dsp:txXfrm>
        <a:off x="1666708" y="2053209"/>
        <a:ext cx="5000124" cy="1347097"/>
      </dsp:txXfrm>
    </dsp:sp>
    <dsp:sp modelId="{34A5A32A-099A-CD42-93D4-D42D11916F08}">
      <dsp:nvSpPr>
        <dsp:cNvPr id="0" name=""/>
        <dsp:cNvSpPr/>
      </dsp:nvSpPr>
      <dsp:spPr>
        <a:xfrm rot="10800000">
          <a:off x="0" y="964"/>
          <a:ext cx="1666708" cy="2072457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256032" rIns="118536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Identify</a:t>
          </a:r>
        </a:p>
      </dsp:txBody>
      <dsp:txXfrm rot="-10800000">
        <a:off x="0" y="964"/>
        <a:ext cx="1666708" cy="1347097"/>
      </dsp:txXfrm>
    </dsp:sp>
    <dsp:sp modelId="{8A96C61B-DBAD-724D-ABEB-57C3571CFE36}">
      <dsp:nvSpPr>
        <dsp:cNvPr id="0" name=""/>
        <dsp:cNvSpPr/>
      </dsp:nvSpPr>
      <dsp:spPr>
        <a:xfrm>
          <a:off x="1666708" y="964"/>
          <a:ext cx="5000124" cy="1347097"/>
        </a:xfrm>
        <a:prstGeom prst="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304800" rIns="101426" bIns="30480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Identify vulnerability before fraud occurs</a:t>
          </a:r>
        </a:p>
      </dsp:txBody>
      <dsp:txXfrm>
        <a:off x="1666708" y="964"/>
        <a:ext cx="5000124" cy="134709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8A89A1-5DF3-CF4D-8532-C9AB64199F10}">
      <dsp:nvSpPr>
        <dsp:cNvPr id="0" name=""/>
        <dsp:cNvSpPr/>
      </dsp:nvSpPr>
      <dsp:spPr>
        <a:xfrm>
          <a:off x="0" y="445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Five</a:t>
          </a:r>
          <a:r>
            <a:rPr lang="en-US" sz="2800" kern="1200" baseline="0" dirty="0"/>
            <a:t> Domains</a:t>
          </a:r>
          <a:endParaRPr lang="en-US" sz="2800" kern="1200" dirty="0"/>
        </a:p>
      </dsp:txBody>
      <dsp:txXfrm>
        <a:off x="47519" y="92095"/>
        <a:ext cx="6571795" cy="878402"/>
      </dsp:txXfrm>
    </dsp:sp>
    <dsp:sp modelId="{4790C94C-5E8E-D240-A524-FE8EE6A1DAF8}">
      <dsp:nvSpPr>
        <dsp:cNvPr id="0" name=""/>
        <dsp:cNvSpPr/>
      </dsp:nvSpPr>
      <dsp:spPr>
        <a:xfrm>
          <a:off x="0" y="11677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-291073"/>
                <a:satOff val="-16786"/>
                <a:lumOff val="17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91073"/>
                <a:satOff val="-16786"/>
                <a:lumOff val="17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91073"/>
                <a:satOff val="-16786"/>
                <a:lumOff val="17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Cognitive</a:t>
          </a:r>
        </a:p>
      </dsp:txBody>
      <dsp:txXfrm>
        <a:off x="47519" y="1215295"/>
        <a:ext cx="6571795" cy="878402"/>
      </dsp:txXfrm>
    </dsp:sp>
    <dsp:sp modelId="{04DC2533-4E2F-6B4F-B1F4-009851D88D60}">
      <dsp:nvSpPr>
        <dsp:cNvPr id="0" name=""/>
        <dsp:cNvSpPr/>
      </dsp:nvSpPr>
      <dsp:spPr>
        <a:xfrm>
          <a:off x="0" y="22909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-582145"/>
                <a:satOff val="-33571"/>
                <a:lumOff val="3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82145"/>
                <a:satOff val="-33571"/>
                <a:lumOff val="3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82145"/>
                <a:satOff val="-33571"/>
                <a:lumOff val="3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Behavioral</a:t>
          </a:r>
        </a:p>
      </dsp:txBody>
      <dsp:txXfrm>
        <a:off x="47519" y="2338495"/>
        <a:ext cx="6571795" cy="878402"/>
      </dsp:txXfrm>
    </dsp:sp>
    <dsp:sp modelId="{71CD80B9-270E-264A-8E2D-19C8A078281C}">
      <dsp:nvSpPr>
        <dsp:cNvPr id="0" name=""/>
        <dsp:cNvSpPr/>
      </dsp:nvSpPr>
      <dsp:spPr>
        <a:xfrm>
          <a:off x="0" y="34141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-873218"/>
                <a:satOff val="-50357"/>
                <a:lumOff val="5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73218"/>
                <a:satOff val="-50357"/>
                <a:lumOff val="5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73218"/>
                <a:satOff val="-50357"/>
                <a:lumOff val="5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Financial</a:t>
          </a:r>
        </a:p>
      </dsp:txBody>
      <dsp:txXfrm>
        <a:off x="47519" y="3461695"/>
        <a:ext cx="6571795" cy="878402"/>
      </dsp:txXfrm>
    </dsp:sp>
    <dsp:sp modelId="{21A87602-53AE-B446-9525-E771E3C9D339}">
      <dsp:nvSpPr>
        <dsp:cNvPr id="0" name=""/>
        <dsp:cNvSpPr/>
      </dsp:nvSpPr>
      <dsp:spPr>
        <a:xfrm>
          <a:off x="0" y="45373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-1164290"/>
                <a:satOff val="-67142"/>
                <a:lumOff val="6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64290"/>
                <a:satOff val="-67142"/>
                <a:lumOff val="6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64290"/>
                <a:satOff val="-67142"/>
                <a:lumOff val="6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Social</a:t>
          </a:r>
        </a:p>
      </dsp:txBody>
      <dsp:txXfrm>
        <a:off x="47519" y="4584895"/>
        <a:ext cx="6571795" cy="878402"/>
      </dsp:txXfrm>
    </dsp:sp>
    <dsp:sp modelId="{A98E0B29-F063-D84E-9A65-24D140D01581}">
      <dsp:nvSpPr>
        <dsp:cNvPr id="0" name=""/>
        <dsp:cNvSpPr/>
      </dsp:nvSpPr>
      <dsp:spPr>
        <a:xfrm>
          <a:off x="0" y="5660576"/>
          <a:ext cx="6666833" cy="97344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Health and Environment</a:t>
          </a:r>
        </a:p>
      </dsp:txBody>
      <dsp:txXfrm>
        <a:off x="47519" y="5708095"/>
        <a:ext cx="6571795" cy="8784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0057B-2196-DF45-9F4B-85314470A9D3}" type="datetimeFigureOut">
              <a:rPr lang="en-US" smtClean="0"/>
              <a:t>5/15/26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BD0BD-E3CF-9640-AE62-27D3AF1656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23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E199E-1276-4C26-8DA5-D344A5BC876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64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00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Shape 578"/>
          <p:cNvSpPr>
            <a:spLocks noGrp="1" noRot="1" noChangeAspect="1"/>
          </p:cNvSpPr>
          <p:nvPr>
            <p:ph type="sldImg" idx="2"/>
          </p:nvPr>
        </p:nvSpPr>
        <p:spPr>
          <a:xfrm>
            <a:off x="431800" y="708025"/>
            <a:ext cx="6302375" cy="354488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9" name="Shape 579"/>
          <p:cNvSpPr txBox="1">
            <a:spLocks noGrp="1"/>
          </p:cNvSpPr>
          <p:nvPr>
            <p:ph type="body" idx="1"/>
          </p:nvPr>
        </p:nvSpPr>
        <p:spPr>
          <a:xfrm>
            <a:off x="716619" y="4489387"/>
            <a:ext cx="5732949" cy="4253103"/>
          </a:xfrm>
          <a:prstGeom prst="rect">
            <a:avLst/>
          </a:prstGeom>
        </p:spPr>
        <p:txBody>
          <a:bodyPr wrap="square" lIns="94932" tIns="94932" rIns="94932" bIns="94932" anchor="t" anchorCtr="0">
            <a:noAutofit/>
          </a:bodyPr>
          <a:lstStyle/>
          <a:p>
            <a:endParaRPr lang="en-US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66596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Shape 584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19138"/>
            <a:ext cx="6410325" cy="36052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5" name="Shape 585"/>
          <p:cNvSpPr txBox="1">
            <a:spLocks noGrp="1"/>
          </p:cNvSpPr>
          <p:nvPr>
            <p:ph type="body" idx="1"/>
          </p:nvPr>
        </p:nvSpPr>
        <p:spPr>
          <a:xfrm>
            <a:off x="732544" y="4564211"/>
            <a:ext cx="5860348" cy="4323988"/>
          </a:xfrm>
          <a:prstGeom prst="rect">
            <a:avLst/>
          </a:prstGeom>
        </p:spPr>
        <p:txBody>
          <a:bodyPr wrap="square" lIns="96736" tIns="96736" rIns="96736" bIns="96736" anchor="t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None/>
            </a:pPr>
            <a:endParaRPr lang="en-US" baseline="0" dirty="0"/>
          </a:p>
        </p:txBody>
      </p:sp>
    </p:spTree>
    <p:extLst>
      <p:ext uri="{BB962C8B-B14F-4D97-AF65-F5344CB8AC3E}">
        <p14:creationId xmlns:p14="http://schemas.microsoft.com/office/powerpoint/2010/main" val="3444776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AE24F6-9C80-499B-B63D-2356D50F8B2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879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949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www.thecut.com</a:t>
            </a:r>
            <a:r>
              <a:rPr lang="en-US" dirty="0"/>
              <a:t>/article/amazon-scam-call-</a:t>
            </a:r>
            <a:r>
              <a:rPr lang="en-US" dirty="0" err="1"/>
              <a:t>ftc</a:t>
            </a:r>
            <a:r>
              <a:rPr lang="en-US" dirty="0"/>
              <a:t>-arrest-</a:t>
            </a:r>
            <a:r>
              <a:rPr lang="en-US" dirty="0" err="1"/>
              <a:t>warrants.html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525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705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361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204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BD0BD-E3CF-9640-AE62-27D3AF16565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68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E199E-1276-4C26-8DA5-D344A5BC876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07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767DB-81C7-DBF3-9BDE-48A79F92E4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D7A7C1-F712-5989-2CF8-803C207BD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97392-0B5E-3FE9-D4D5-067953835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BF193-8793-7576-5E4B-74AFD094D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56351-EF1E-44DA-BB71-DFD1B56FF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87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07B38-2D96-698B-E816-EF3175CC2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F0B38-996C-7C15-4EB4-27F52B0BC5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09DB0-25AC-95DD-087F-579D70A47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E0D05-2239-E659-37BC-C8E04F922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1E594A-9BB5-5AD7-5227-E3126438E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17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C5C13-1A5F-6B98-D0DA-8EE76056E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6990C8-A08C-FC7C-AA89-C9F5E03FF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084AA-4A12-036C-B2FC-E9D79B098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35677-FB52-64F7-1EA4-16B0509CE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81D9E9-F104-EC1E-4D15-CBA27607E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635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E29B1-3B21-303C-2684-52464EC4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3C16A-2F07-11D4-2CF4-63166C72D4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6FEE9-D1CC-134F-09F0-28522F322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8ECF2F-08E9-8F66-E429-3FB6DE79C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9CB7B-DEEE-388C-A006-C816AFDF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F4FB9D-E1C0-9D50-6901-8A3F11794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2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EC3EC-5251-EA82-C7FA-4D4E2E4DD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B79A93-8592-5102-B16A-3ED0AF7AD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8DC789-9829-9145-7A9B-CF3ED3E8C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B23A31-CDE0-1609-126C-DF03E75165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6F286A-AF07-158A-495F-118AAC8B3B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07122C-420C-B33C-8F8F-B2C1C8987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A5E9C6-2F14-225E-DEDE-730E61A42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E13E89-8A1C-D4AF-6298-C200A50D0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5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F8C21-72B6-B3A5-4CEA-5E997A0C4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F3C6A4-F2D7-2017-CACD-04AD29FFF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481495-2062-34BE-9F0C-E976A9005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057906-71E0-B5D9-31D5-12398027F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426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8DC830-9A01-6541-5F05-5478D30AD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532BBB-E105-C83A-3F30-EA46E9236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C45FBC-C2DA-E3E2-DD83-5624C1331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32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1F5C8-694A-B192-19A9-47B5E5A08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0FB0A2-EF7A-171B-03AE-A3E077888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37E251-F2DE-A2F4-FD80-287B95594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0DD3EF-93B5-08AC-84DC-D18C62208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0948A2-22E9-5DBC-5C41-6B8F2731B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3543D-B5F3-3D5F-69D4-2112192CE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05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63504-33B5-7C7E-F02A-312D37238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5E5DB5-11E9-15B9-039A-3654CBED85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A2EA50-0493-CB96-10FA-5A8F4A9B08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89EABB-F311-1980-84FE-D4618DEC0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19397A-DA05-EEEA-2122-8E6367D2D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246BB-3423-F2A0-0BA7-3110DF5F5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31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1144F-7F07-A9DE-710F-5371AD319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8BD798-1864-FD3E-D5F7-4A9D816A41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9635B-1A41-31B4-E9DB-E584E2E5E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55EAB9-5E67-C907-CEE3-E7DA254B5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AC1D2-B388-2A3E-569D-8C0AC1B57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2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193C51-3084-38B5-AB3C-C22F2BBF4E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28872B-4F06-3546-AF9F-0C9C79F93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B15E0-5C3D-12E9-7A23-2D2B6E4DE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F05538-9EAA-FFC4-1A94-61192C59A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6F0B5-AE10-6240-A15C-F7F1ACB3F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2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629200" y="984967"/>
            <a:ext cx="10962800" cy="10236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629200" y="2558767"/>
            <a:ext cx="10962800" cy="3613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11364721" y="6260831"/>
            <a:ext cx="731600" cy="5248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8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5E2984-B394-5708-9E58-9E4A7984C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205A3-DEF0-0DE4-6678-C15C9C3050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13923-5D26-79ED-9801-B9FA8FFAED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38777-0862-7546-8CA0-B92D9BD94D55}" type="datetimeFigureOut">
              <a:rPr lang="en-US" smtClean="0"/>
              <a:t>5/15/26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777D0-DFAA-C9A3-B58E-EA60C15305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96B7-4B23-F2D5-BAB2-3E426296B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C07FE-C14F-5C46-8FF6-30B4596077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023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C991AD47-9C99-472F-BDAA-21B183F33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15">
            <a:extLst>
              <a:ext uri="{FF2B5EF4-FFF2-40B4-BE49-F238E27FC236}">
                <a16:creationId xmlns:a16="http://schemas.microsoft.com/office/drawing/2014/main" id="{9E706731-3860-4E73-9335-A870F6741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CD2ED21F-DC95-4AD1-8327-D561F5FCA3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E8633FDE-09DA-4D1F-9FF8-14696E537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068" y="321732"/>
            <a:ext cx="6109152" cy="1325563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/>
              <a:t>Financial Fraud and Exploitation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579" y="1647296"/>
            <a:ext cx="8525204" cy="501639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3600" b="1" dirty="0"/>
              <a:t>Eric Chess MD. JD.</a:t>
            </a:r>
          </a:p>
          <a:p>
            <a:pPr marL="0" indent="0" algn="ctr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3600" b="1" dirty="0"/>
              <a:t>Pilar Ingle, PhD</a:t>
            </a:r>
            <a:br>
              <a:rPr lang="en-US" sz="3600" b="1" dirty="0"/>
            </a:br>
            <a:r>
              <a:rPr lang="en-US" sz="3600" b="1" dirty="0"/>
              <a:t>Riley Coyne, MGS</a:t>
            </a:r>
            <a:br>
              <a:rPr lang="en-US" sz="3600" b="1" dirty="0"/>
            </a:br>
            <a:r>
              <a:rPr lang="en-US" sz="3600" b="1" dirty="0"/>
              <a:t>Tom Billups</a:t>
            </a:r>
            <a:br>
              <a:rPr lang="en-US" sz="3600" b="1" dirty="0"/>
            </a:br>
            <a:r>
              <a:rPr lang="en-US" sz="3600" b="1" dirty="0"/>
              <a:t>Carson De Fries, PhD</a:t>
            </a:r>
          </a:p>
          <a:p>
            <a:pPr marL="0" indent="0" algn="ctr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3600" b="1" dirty="0"/>
              <a:t>Faith Driggs, MSW</a:t>
            </a:r>
          </a:p>
          <a:p>
            <a:pPr marL="0" indent="0">
              <a:spcAft>
                <a:spcPts val="1000"/>
              </a:spcAft>
              <a:buNone/>
            </a:pPr>
            <a:endParaRPr lang="en-US" sz="2600" b="1" dirty="0"/>
          </a:p>
          <a:p>
            <a:pPr marL="0" indent="0">
              <a:spcAft>
                <a:spcPts val="1000"/>
              </a:spcAft>
              <a:buNone/>
            </a:pPr>
            <a:r>
              <a:rPr lang="en-US" sz="2600" b="1" dirty="0"/>
              <a:t>Clinical Professor</a:t>
            </a:r>
            <a:br>
              <a:rPr lang="en-US" sz="2600" b="1" dirty="0"/>
            </a:br>
            <a:r>
              <a:rPr lang="en-US" sz="2600" b="1" dirty="0"/>
              <a:t>Founder/Director: Paul Freeman Financial Security Program</a:t>
            </a:r>
            <a:br>
              <a:rPr lang="en-US" sz="2600" b="1" dirty="0"/>
            </a:br>
            <a:r>
              <a:rPr lang="en-US" sz="2600" b="1" dirty="0"/>
              <a:t>Colorado Older Adults Financial Justice Coalition</a:t>
            </a:r>
          </a:p>
          <a:p>
            <a:pPr marL="0" indent="0">
              <a:spcAft>
                <a:spcPts val="1000"/>
              </a:spcAft>
              <a:buNone/>
            </a:pPr>
            <a:br>
              <a:rPr lang="en-US" sz="2600" b="1" dirty="0"/>
            </a:br>
            <a:r>
              <a:rPr lang="en-US" sz="2600" b="1" dirty="0"/>
              <a:t>University of Denver</a:t>
            </a:r>
          </a:p>
          <a:p>
            <a:pPr marL="0" indent="0" algn="ctr">
              <a:spcAft>
                <a:spcPts val="1000"/>
              </a:spcAft>
              <a:buNone/>
            </a:pPr>
            <a:endParaRPr lang="en-US" b="1" dirty="0"/>
          </a:p>
          <a:p>
            <a:pPr marL="0" indent="0">
              <a:spcAft>
                <a:spcPts val="1000"/>
              </a:spcAft>
              <a:buNone/>
            </a:pPr>
            <a:endParaRPr lang="en-US" sz="20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BD7254F-3C0D-421C-A972-C436EEEC50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8751"/>
          <a:stretch/>
        </p:blipFill>
        <p:spPr>
          <a:xfrm>
            <a:off x="8922617" y="321732"/>
            <a:ext cx="1768930" cy="18114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525" y="2827213"/>
            <a:ext cx="3097743" cy="10092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EE5B78-652F-48CB-B49A-0EFD224480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605" y="4823011"/>
            <a:ext cx="1524888" cy="153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533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FF981-023F-2230-18CB-5D88B592E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4067207"/>
          </a:xfrm>
        </p:spPr>
        <p:txBody>
          <a:bodyPr anchor="b">
            <a:normAutofit/>
          </a:bodyPr>
          <a:lstStyle/>
          <a:p>
            <a:pPr algn="ctr"/>
            <a:r>
              <a:rPr lang="en-US" sz="3100" b="1" dirty="0">
                <a:solidFill>
                  <a:srgbClr val="FFFFFF"/>
                </a:solidFill>
              </a:rPr>
              <a:t>Financial Exploitation of Older Adults</a:t>
            </a:r>
            <a:br>
              <a:rPr lang="en-US" sz="3100" b="1" dirty="0">
                <a:solidFill>
                  <a:srgbClr val="FFFFFF"/>
                </a:solidFill>
              </a:rPr>
            </a:br>
            <a:br>
              <a:rPr lang="en-US" sz="3100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Understanding Scams, Fraud, and Financial Abuse</a:t>
            </a:r>
            <a:br>
              <a:rPr lang="en-US" sz="3100" dirty="0">
                <a:solidFill>
                  <a:srgbClr val="FFFFFF"/>
                </a:solidFill>
              </a:rPr>
            </a:br>
            <a:endParaRPr lang="en-US" sz="31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7CAB0-BA19-B125-B92E-AC9ACFEDE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7826" y="-10142"/>
            <a:ext cx="8267569" cy="6878280"/>
          </a:xfr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/>
          <a:p>
            <a:r>
              <a:rPr lang="en-US" sz="2200" b="1" dirty="0"/>
              <a:t>Presentation Objectives</a:t>
            </a:r>
            <a:endParaRPr lang="en-US" sz="2200" dirty="0"/>
          </a:p>
          <a:p>
            <a:pPr lvl="1"/>
            <a:r>
              <a:rPr lang="en-US" sz="2200" dirty="0"/>
              <a:t>Recognize common scams targeting older adults </a:t>
            </a:r>
          </a:p>
          <a:p>
            <a:pPr lvl="1"/>
            <a:r>
              <a:rPr lang="en-US" sz="2200" dirty="0"/>
              <a:t>Understand how bad actors gain trust </a:t>
            </a:r>
          </a:p>
          <a:p>
            <a:pPr lvl="1"/>
            <a:r>
              <a:rPr lang="en-US" sz="2200" dirty="0"/>
              <a:t>Identify warning signs </a:t>
            </a:r>
          </a:p>
          <a:p>
            <a:pPr lvl="1"/>
            <a:r>
              <a:rPr lang="en-US" sz="2200" dirty="0"/>
              <a:t>Learn why we might be vulnerable</a:t>
            </a:r>
          </a:p>
          <a:p>
            <a:pPr lvl="1"/>
            <a:r>
              <a:rPr lang="en-US" sz="2200" dirty="0"/>
              <a:t>Learn prevention and reporting strategies</a:t>
            </a:r>
          </a:p>
          <a:p>
            <a:pPr lvl="1"/>
            <a:r>
              <a:rPr lang="en-US" sz="2200" dirty="0"/>
              <a:t>Discuss Innovative solutions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5656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F9280-7AE6-F1AC-9CA0-681ADEE73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</a:pP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Health and Finances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7BCC2-35B1-3BD8-6CA2-8F4AD119C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47308" y="591344"/>
            <a:ext cx="6906491" cy="65362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600" dirty="0"/>
              <a:t>Physical/mental health connection</a:t>
            </a:r>
          </a:p>
          <a:p>
            <a:pPr>
              <a:spcAft>
                <a:spcPts val="600"/>
              </a:spcAft>
            </a:pPr>
            <a:endParaRPr lang="en-US" sz="2600" dirty="0"/>
          </a:p>
          <a:p>
            <a:pPr>
              <a:spcAft>
                <a:spcPts val="600"/>
              </a:spcAft>
            </a:pPr>
            <a:r>
              <a:rPr lang="en-US" sz="2600" dirty="0"/>
              <a:t>Leading causes of stress in America</a:t>
            </a:r>
          </a:p>
          <a:p>
            <a:pPr marL="0">
              <a:spcAft>
                <a:spcPts val="600"/>
              </a:spcAft>
            </a:pPr>
            <a:endParaRPr lang="en-US" sz="2600" dirty="0"/>
          </a:p>
          <a:p>
            <a:pPr>
              <a:spcAft>
                <a:spcPts val="600"/>
              </a:spcAft>
            </a:pPr>
            <a:r>
              <a:rPr lang="en-US" sz="2600" dirty="0"/>
              <a:t>Financial fraud/exploitation can lead to decline in mental health</a:t>
            </a:r>
            <a:br>
              <a:rPr lang="en-US" sz="2600" dirty="0"/>
            </a:br>
            <a:endParaRPr lang="en-US" sz="2600" dirty="0"/>
          </a:p>
          <a:p>
            <a:pPr>
              <a:spcAft>
                <a:spcPts val="600"/>
              </a:spcAft>
            </a:pPr>
            <a:r>
              <a:rPr lang="en-US" sz="2600" dirty="0"/>
              <a:t>Poor mental and physical health can lead to being de-frauded and exploited</a:t>
            </a:r>
          </a:p>
          <a:p>
            <a:pPr>
              <a:spcAft>
                <a:spcPts val="600"/>
              </a:spcAft>
            </a:pPr>
            <a:endParaRPr lang="en-US" sz="2600" dirty="0"/>
          </a:p>
          <a:p>
            <a:pPr>
              <a:spcAft>
                <a:spcPts val="600"/>
              </a:spcAft>
            </a:pPr>
            <a:r>
              <a:rPr lang="en-US" sz="2600" dirty="0"/>
              <a:t>Underappreciated: cognitive health and financial decision making</a:t>
            </a:r>
          </a:p>
          <a:p>
            <a:pPr>
              <a:spcAft>
                <a:spcPts val="600"/>
              </a:spcAft>
            </a:pPr>
            <a:endParaRPr lang="en-US" sz="2600" dirty="0"/>
          </a:p>
          <a:p>
            <a:pPr>
              <a:spcAft>
                <a:spcPts val="600"/>
              </a:spcAft>
            </a:pPr>
            <a:endParaRPr lang="en-US" sz="2600" dirty="0"/>
          </a:p>
          <a:p>
            <a:pPr>
              <a:spcAft>
                <a:spcPts val="600"/>
              </a:spcAft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407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Shape 581"/>
          <p:cNvSpPr txBox="1">
            <a:spLocks noGrp="1"/>
          </p:cNvSpPr>
          <p:nvPr>
            <p:ph type="title"/>
          </p:nvPr>
        </p:nvSpPr>
        <p:spPr>
          <a:xfrm>
            <a:off x="1534708" y="1113038"/>
            <a:ext cx="9122584" cy="132556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>
              <a:spcBef>
                <a:spcPct val="0"/>
              </a:spcBef>
            </a:pPr>
            <a:r>
              <a:rPr lang="en-US" b="1" dirty="0"/>
              <a:t>Cognitive Impairment and Dementia</a:t>
            </a:r>
          </a:p>
        </p:txBody>
      </p:sp>
      <p:sp>
        <p:nvSpPr>
          <p:cNvPr id="582" name="Shape 582"/>
          <p:cNvSpPr txBox="1">
            <a:spLocks noGrp="1"/>
          </p:cNvSpPr>
          <p:nvPr>
            <p:ph type="body" idx="1"/>
          </p:nvPr>
        </p:nvSpPr>
        <p:spPr>
          <a:xfrm>
            <a:off x="1424315" y="1547446"/>
            <a:ext cx="6916150" cy="4308961"/>
          </a:xfrm>
          <a:prstGeom prst="rect">
            <a:avLst/>
          </a:prstGeom>
        </p:spPr>
        <p:txBody>
          <a:bodyPr vert="horz" lIns="91440" tIns="45720" rIns="91440" bIns="45720" rtlCol="0" anchorCtr="0">
            <a:normAutofit lnSpcReduction="10000"/>
          </a:bodyPr>
          <a:lstStyle/>
          <a:p>
            <a:pPr>
              <a:spcAft>
                <a:spcPts val="600"/>
              </a:spcAft>
            </a:pPr>
            <a:endParaRPr lang="en-US" sz="3200" dirty="0"/>
          </a:p>
          <a:p>
            <a:pPr marL="0" indent="0">
              <a:spcAft>
                <a:spcPts val="600"/>
              </a:spcAft>
              <a:buNone/>
            </a:pPr>
            <a:endParaRPr lang="en-US" sz="3200" dirty="0"/>
          </a:p>
          <a:p>
            <a:pPr>
              <a:spcAft>
                <a:spcPts val="600"/>
              </a:spcAft>
            </a:pPr>
            <a:r>
              <a:rPr lang="en-US" sz="3200" dirty="0"/>
              <a:t>1 out of 3 Americans over 65 years old experience cognitive impairment</a:t>
            </a:r>
          </a:p>
          <a:p>
            <a:pPr>
              <a:spcAft>
                <a:spcPts val="600"/>
              </a:spcAft>
            </a:pPr>
            <a:endParaRPr lang="en-US" sz="3200" dirty="0"/>
          </a:p>
          <a:p>
            <a:pPr>
              <a:spcAft>
                <a:spcPts val="600"/>
              </a:spcAft>
            </a:pPr>
            <a:r>
              <a:rPr lang="en-US" sz="3200" dirty="0"/>
              <a:t>Prevalence increases with age</a:t>
            </a:r>
          </a:p>
          <a:p>
            <a:pPr>
              <a:spcAft>
                <a:spcPts val="600"/>
              </a:spcAft>
            </a:pPr>
            <a:endParaRPr lang="en-US" sz="3200" dirty="0"/>
          </a:p>
          <a:p>
            <a:pPr>
              <a:spcAft>
                <a:spcPts val="600"/>
              </a:spcAft>
            </a:pPr>
            <a:r>
              <a:rPr lang="en-US" sz="3200" dirty="0"/>
              <a:t>After age 65, the risk of Alzheimer’s disease doubles every 5 years</a:t>
            </a:r>
          </a:p>
          <a:p>
            <a:pPr>
              <a:spcAft>
                <a:spcPts val="600"/>
              </a:spcAft>
            </a:pPr>
            <a:endParaRPr lang="en-US" sz="3200" dirty="0"/>
          </a:p>
          <a:p>
            <a:pPr>
              <a:spcAft>
                <a:spcPts val="600"/>
              </a:spcAft>
            </a:pPr>
            <a:endParaRPr lang="en-US" sz="1900" dirty="0"/>
          </a:p>
        </p:txBody>
      </p:sp>
      <p:sp>
        <p:nvSpPr>
          <p:cNvPr id="75" name="Freeform 6">
            <a:extLst>
              <a:ext uri="{FF2B5EF4-FFF2-40B4-BE49-F238E27FC236}">
                <a16:creationId xmlns:a16="http://schemas.microsoft.com/office/drawing/2014/main" id="{A9616D99-AEFB-4C95-84EF-5DEC698D9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Freeform 6">
            <a:extLst>
              <a:ext uri="{FF2B5EF4-FFF2-40B4-BE49-F238E27FC236}">
                <a16:creationId xmlns:a16="http://schemas.microsoft.com/office/drawing/2014/main" id="{D0F97023-F626-4FC5-8C2D-753B5C7F4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clipart&#10;&#10;Description generated with high confidence">
            <a:extLst>
              <a:ext uri="{FF2B5EF4-FFF2-40B4-BE49-F238E27FC236}">
                <a16:creationId xmlns:a16="http://schemas.microsoft.com/office/drawing/2014/main" id="{E98356EB-DA39-4E56-B608-728D54396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465" y="3191551"/>
            <a:ext cx="2165427" cy="219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6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Shape 587"/>
          <p:cNvSpPr txBox="1">
            <a:spLocks noGrp="1"/>
          </p:cNvSpPr>
          <p:nvPr>
            <p:ph type="title"/>
          </p:nvPr>
        </p:nvSpPr>
        <p:spPr>
          <a:xfrm>
            <a:off x="1" y="-24895"/>
            <a:ext cx="12191999" cy="1179626"/>
          </a:xfrm>
          <a:prstGeom prst="rect">
            <a:avLst/>
          </a:prstGeom>
        </p:spPr>
        <p:txBody>
          <a:bodyPr vert="horz" wrap="square" lIns="121900" tIns="121900" rIns="121900" bIns="121900" rtlCol="0" anchor="b" anchorCtr="0">
            <a:noAutofit/>
          </a:bodyPr>
          <a:lstStyle/>
          <a:p>
            <a:pPr algn="ctr">
              <a:buClr>
                <a:schemeClr val="dk1"/>
              </a:buClr>
              <a:buSzPct val="34375"/>
            </a:pPr>
            <a:r>
              <a:rPr lang="en" sz="3600" b="1" dirty="0"/>
              <a:t>Cognitive </a:t>
            </a:r>
            <a:r>
              <a:rPr lang="en-US" sz="3600" b="1" dirty="0"/>
              <a:t>Health</a:t>
            </a:r>
            <a:r>
              <a:rPr lang="en" sz="3600" b="1" dirty="0"/>
              <a:t> and Financial Decision-Making</a:t>
            </a:r>
          </a:p>
        </p:txBody>
      </p:sp>
      <p:sp>
        <p:nvSpPr>
          <p:cNvPr id="588" name="Shape 588"/>
          <p:cNvSpPr txBox="1">
            <a:spLocks noGrp="1"/>
          </p:cNvSpPr>
          <p:nvPr>
            <p:ph type="body" idx="1"/>
          </p:nvPr>
        </p:nvSpPr>
        <p:spPr>
          <a:xfrm>
            <a:off x="654915" y="1360528"/>
            <a:ext cx="7686054" cy="1144557"/>
          </a:xfrm>
          <a:prstGeom prst="rect">
            <a:avLst/>
          </a:prstGeom>
        </p:spPr>
        <p:txBody>
          <a:bodyPr vert="horz" wrap="square" lIns="121900" tIns="121900" rIns="121900" bIns="121900" rtlCol="0" anchor="t" anchorCtr="0">
            <a:noAutofit/>
          </a:bodyPr>
          <a:lstStyle/>
          <a:p>
            <a:pPr>
              <a:buFont typeface="Arial"/>
              <a:buChar char="•"/>
            </a:pPr>
            <a:r>
              <a:rPr lang="en" dirty="0"/>
              <a:t>1</a:t>
            </a:r>
            <a:r>
              <a:rPr lang="en" baseline="30000" dirty="0"/>
              <a:t>st</a:t>
            </a:r>
            <a:r>
              <a:rPr lang="en" dirty="0"/>
              <a:t> sign of cognitive impairment is often found in:</a:t>
            </a:r>
          </a:p>
          <a:p>
            <a:pPr lvl="1">
              <a:buFont typeface="Arial"/>
              <a:buChar char="•"/>
            </a:pPr>
            <a:r>
              <a:rPr lang="en-US" sz="2800" dirty="0"/>
              <a:t>Financial</a:t>
            </a:r>
            <a:r>
              <a:rPr lang="en" sz="2800" dirty="0"/>
              <a:t> decision-making</a:t>
            </a:r>
          </a:p>
          <a:p>
            <a:pPr marL="0" indent="0">
              <a:buNone/>
            </a:pPr>
            <a:endParaRPr lang="en" dirty="0"/>
          </a:p>
          <a:p>
            <a:pPr>
              <a:buFont typeface="Arial"/>
              <a:buChar char="•"/>
            </a:pPr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6703870" y="1985610"/>
            <a:ext cx="4961582" cy="3923112"/>
            <a:chOff x="6711314" y="1985610"/>
            <a:chExt cx="4954137" cy="3588939"/>
          </a:xfrm>
        </p:grpSpPr>
        <p:cxnSp>
          <p:nvCxnSpPr>
            <p:cNvPr id="6" name="Straight Connector 5"/>
            <p:cNvCxnSpPr/>
            <p:nvPr/>
          </p:nvCxnSpPr>
          <p:spPr>
            <a:xfrm flipH="1">
              <a:off x="7111595" y="1985610"/>
              <a:ext cx="45834" cy="304576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7129799" y="5016996"/>
              <a:ext cx="4462201" cy="1437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 rot="16200000">
              <a:off x="5841591" y="3413183"/>
              <a:ext cx="2129109" cy="389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Intellectual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development</a:t>
              </a:r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928855" y="5051329"/>
              <a:ext cx="47365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        10       20       30       40       50       60       70       80  </a:t>
              </a:r>
            </a:p>
            <a:p>
              <a:pPr algn="ctr"/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Age (years)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157429" y="2690022"/>
            <a:ext cx="4434571" cy="2235071"/>
            <a:chOff x="3436321" y="1485901"/>
            <a:chExt cx="3570269" cy="2235071"/>
          </a:xfrm>
        </p:grpSpPr>
        <p:sp>
          <p:nvSpPr>
            <p:cNvPr id="15" name="Freeform 14"/>
            <p:cNvSpPr/>
            <p:nvPr/>
          </p:nvSpPr>
          <p:spPr>
            <a:xfrm>
              <a:off x="3436321" y="1485901"/>
              <a:ext cx="3570269" cy="2235071"/>
            </a:xfrm>
            <a:custGeom>
              <a:avLst/>
              <a:gdLst>
                <a:gd name="connsiteX0" fmla="*/ 0 w 3421678"/>
                <a:gd name="connsiteY0" fmla="*/ 2265760 h 2265760"/>
                <a:gd name="connsiteX1" fmla="*/ 1104181 w 3421678"/>
                <a:gd name="connsiteY1" fmla="*/ 833775 h 2265760"/>
                <a:gd name="connsiteX2" fmla="*/ 2329132 w 3421678"/>
                <a:gd name="connsiteY2" fmla="*/ 109156 h 2265760"/>
                <a:gd name="connsiteX3" fmla="*/ 3295290 w 3421678"/>
                <a:gd name="connsiteY3" fmla="*/ 5639 h 2265760"/>
                <a:gd name="connsiteX4" fmla="*/ 3381554 w 3421678"/>
                <a:gd name="connsiteY4" fmla="*/ 22892 h 2265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1678" h="2265760">
                  <a:moveTo>
                    <a:pt x="0" y="2265760"/>
                  </a:moveTo>
                  <a:cubicBezTo>
                    <a:pt x="357996" y="1729484"/>
                    <a:pt x="715992" y="1193209"/>
                    <a:pt x="1104181" y="833775"/>
                  </a:cubicBezTo>
                  <a:cubicBezTo>
                    <a:pt x="1492370" y="474341"/>
                    <a:pt x="1963947" y="247179"/>
                    <a:pt x="2329132" y="109156"/>
                  </a:cubicBezTo>
                  <a:cubicBezTo>
                    <a:pt x="2694317" y="-28867"/>
                    <a:pt x="3119886" y="20016"/>
                    <a:pt x="3295290" y="5639"/>
                  </a:cubicBezTo>
                  <a:cubicBezTo>
                    <a:pt x="3470694" y="-8738"/>
                    <a:pt x="3426124" y="7077"/>
                    <a:pt x="3381554" y="22892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947813" y="1495374"/>
              <a:ext cx="153908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Crystalized intelligence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0270684" y="4095986"/>
            <a:ext cx="1607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</a:t>
            </a:r>
          </a:p>
          <a:p>
            <a:r>
              <a:rPr lang="en-US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intelligence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8608204" y="1873753"/>
            <a:ext cx="2466230" cy="3031386"/>
            <a:chOff x="4896177" y="781489"/>
            <a:chExt cx="2466230" cy="3031386"/>
          </a:xfrm>
        </p:grpSpPr>
        <p:cxnSp>
          <p:nvCxnSpPr>
            <p:cNvPr id="21" name="Straight Connector 20"/>
            <p:cNvCxnSpPr/>
            <p:nvPr/>
          </p:nvCxnSpPr>
          <p:spPr>
            <a:xfrm flipH="1" flipV="1">
              <a:off x="6103892" y="1339339"/>
              <a:ext cx="29308" cy="2473536"/>
            </a:xfrm>
            <a:prstGeom prst="line">
              <a:avLst/>
            </a:prstGeom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96177" y="781489"/>
              <a:ext cx="24662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Peak Financial Age </a:t>
              </a:r>
            </a:p>
            <a:p>
              <a:pPr algn="ctr"/>
              <a:r>
                <a:rPr lang="en-US" sz="1400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= 53</a:t>
              </a:r>
            </a:p>
          </p:txBody>
        </p:sp>
      </p:grpSp>
      <p:sp>
        <p:nvSpPr>
          <p:cNvPr id="23" name="Rectangle 22"/>
          <p:cNvSpPr/>
          <p:nvPr/>
        </p:nvSpPr>
        <p:spPr>
          <a:xfrm>
            <a:off x="802994" y="2655649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buFont typeface="Arial"/>
              <a:buChar char="•"/>
            </a:pPr>
            <a:r>
              <a:rPr lang="en-US" sz="2800" dirty="0"/>
              <a:t> Two types of Intelligence: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50759" y="4455586"/>
            <a:ext cx="553542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/>
              <a:buChar char="•"/>
            </a:pPr>
            <a:r>
              <a:rPr lang="en" sz="2800" dirty="0"/>
              <a:t> </a:t>
            </a:r>
            <a:r>
              <a:rPr lang="en" sz="3000" b="1" dirty="0"/>
              <a:t>Peak financial age = 53 years old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62000" y="337126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914400" lvl="1" indent="-457200">
              <a:spcBef>
                <a:spcPts val="100"/>
              </a:spcBef>
              <a:buFont typeface="+mj-lt"/>
              <a:buAutoNum type="arabicPeriod"/>
            </a:pPr>
            <a:r>
              <a:rPr lang="en-US" sz="2400" dirty="0"/>
              <a:t> Crystallized Intelligence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50898" y="3925350"/>
            <a:ext cx="33361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14400" lvl="1" indent="-457200">
              <a:spcBef>
                <a:spcPts val="100"/>
              </a:spcBef>
              <a:buFont typeface="+mj-lt"/>
              <a:buAutoNum type="arabicPeriod" startAt="2"/>
            </a:pPr>
            <a:r>
              <a:rPr lang="en-US" sz="2400" dirty="0"/>
              <a:t> Fluid Intelligence</a:t>
            </a:r>
          </a:p>
        </p:txBody>
      </p:sp>
      <p:sp>
        <p:nvSpPr>
          <p:cNvPr id="27" name="Freeform 26"/>
          <p:cNvSpPr/>
          <p:nvPr/>
        </p:nvSpPr>
        <p:spPr>
          <a:xfrm>
            <a:off x="7129799" y="3351922"/>
            <a:ext cx="4404990" cy="1126287"/>
          </a:xfrm>
          <a:custGeom>
            <a:avLst/>
            <a:gdLst>
              <a:gd name="connsiteX0" fmla="*/ 0 w 10845579"/>
              <a:gd name="connsiteY0" fmla="*/ 1294435 h 1771514"/>
              <a:gd name="connsiteX1" fmla="*/ 2496709 w 10845579"/>
              <a:gd name="connsiteY1" fmla="*/ 6324 h 1771514"/>
              <a:gd name="connsiteX2" fmla="*/ 10845579 w 10845579"/>
              <a:gd name="connsiteY2" fmla="*/ 1771514 h 17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45579" h="1771514">
                <a:moveTo>
                  <a:pt x="0" y="1294435"/>
                </a:moveTo>
                <a:cubicBezTo>
                  <a:pt x="344556" y="610623"/>
                  <a:pt x="689113" y="-73189"/>
                  <a:pt x="2496709" y="6324"/>
                </a:cubicBezTo>
                <a:cubicBezTo>
                  <a:pt x="4304305" y="85837"/>
                  <a:pt x="7574942" y="928675"/>
                  <a:pt x="10845579" y="1771514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716141" y="6201294"/>
            <a:ext cx="448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Agarwal, Gibson &amp; </a:t>
            </a:r>
            <a:r>
              <a:rPr lang="en-US" sz="1400" dirty="0" err="1"/>
              <a:t>Laibson</a:t>
            </a:r>
            <a:r>
              <a:rPr lang="en-US" sz="1400" dirty="0"/>
              <a:t>, 2010</a:t>
            </a:r>
          </a:p>
        </p:txBody>
      </p:sp>
    </p:spTree>
    <p:extLst>
      <p:ext uri="{BB962C8B-B14F-4D97-AF65-F5344CB8AC3E}">
        <p14:creationId xmlns:p14="http://schemas.microsoft.com/office/powerpoint/2010/main" val="333563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7" grpId="0"/>
      <p:bldP spid="588" grpId="0" uiExpand="1" build="p"/>
      <p:bldP spid="19" grpId="0"/>
      <p:bldP spid="23" grpId="0" build="p"/>
      <p:bldP spid="24" grpId="0"/>
      <p:bldP spid="25" grpId="0"/>
      <p:bldP spid="26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1387"/>
            <a:ext cx="12192000" cy="10236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Financial Acuity: Real vs Perceived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855404" y="2006631"/>
            <a:ext cx="4736596" cy="3588939"/>
            <a:chOff x="6928855" y="1985610"/>
            <a:chExt cx="4736596" cy="3588939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7111595" y="1985610"/>
              <a:ext cx="45834" cy="304576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7129799" y="5016996"/>
              <a:ext cx="4462201" cy="1437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6928855" y="5051329"/>
              <a:ext cx="47365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        50                   60                   70                   80         </a:t>
              </a:r>
            </a:p>
            <a:p>
              <a:pPr algn="ctr"/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Age (years) 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251320" y="2369821"/>
            <a:ext cx="4494426" cy="4797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Confidence In Financial Decisions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78518" y="3779688"/>
            <a:ext cx="404003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Objective Financial Acuity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96398" y="3322994"/>
            <a:ext cx="5645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Real</a:t>
            </a:r>
            <a:r>
              <a:rPr lang="en-US" sz="2800" dirty="0"/>
              <a:t>: objective financial acuity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6398" y="2369821"/>
            <a:ext cx="55929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Perceived</a:t>
            </a:r>
            <a:r>
              <a:rPr lang="en-US" sz="2800" dirty="0">
                <a:solidFill>
                  <a:srgbClr val="C00000"/>
                </a:solidFill>
              </a:rPr>
              <a:t>: confidence in financial capability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7083978" y="2999023"/>
            <a:ext cx="4508022" cy="2097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953839" y="-636013"/>
            <a:ext cx="5047839" cy="2051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7090646" y="3019999"/>
            <a:ext cx="853341" cy="302995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943987" y="3019999"/>
            <a:ext cx="3574562" cy="113058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743977" y="6247941"/>
            <a:ext cx="37518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Gamble, Boyle &amp; Fink 2014</a:t>
            </a:r>
          </a:p>
        </p:txBody>
      </p:sp>
    </p:spTree>
    <p:extLst>
      <p:ext uri="{BB962C8B-B14F-4D97-AF65-F5344CB8AC3E}">
        <p14:creationId xmlns:p14="http://schemas.microsoft.com/office/powerpoint/2010/main" val="101865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0" grpId="0"/>
      <p:bldP spid="21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D7009B-BDB6-7B6A-B024-773C0E144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Why Older Adults Are Targeted</a:t>
            </a:r>
            <a:br>
              <a:rPr lang="en-US" sz="4000" dirty="0">
                <a:solidFill>
                  <a:srgbClr val="FFFFFF"/>
                </a:solidFill>
              </a:rPr>
            </a:b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0001CE9E-94F2-F88D-214D-31AA253C6D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6673145"/>
              </p:ext>
            </p:extLst>
          </p:nvPr>
        </p:nvGraphicFramePr>
        <p:xfrm>
          <a:off x="4037824" y="-10146"/>
          <a:ext cx="8154176" cy="6868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9226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A6B319F-86FE-4754-878E-06F0804D8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2385" cy="6858000"/>
          </a:xfrm>
          <a:prstGeom prst="rect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F7D1B5-3477-499F-ACC5-2C8B07F4E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2385" y="0"/>
            <a:ext cx="3218914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A7693F-38EA-FF7F-0F66-707855123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06" y="1608667"/>
            <a:ext cx="2823275" cy="45011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32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Common Scams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D16E8-E048-5E94-92EB-3EC552818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698" y="790415"/>
            <a:ext cx="3421958" cy="5873856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sz="2400" dirty="0"/>
              <a:t>Grandparent</a:t>
            </a:r>
          </a:p>
          <a:p>
            <a:pPr marL="0"/>
            <a:r>
              <a:rPr lang="en-US" sz="2400" b="1" dirty="0"/>
              <a:t>Romance</a:t>
            </a:r>
          </a:p>
          <a:p>
            <a:pPr marL="0"/>
            <a:r>
              <a:rPr lang="en-US" sz="2400" dirty="0"/>
              <a:t>Lottery</a:t>
            </a:r>
          </a:p>
          <a:p>
            <a:pPr marL="0"/>
            <a:r>
              <a:rPr lang="en-US" sz="2400" dirty="0"/>
              <a:t>Medical</a:t>
            </a:r>
          </a:p>
          <a:p>
            <a:pPr marL="0"/>
            <a:r>
              <a:rPr lang="en-US" sz="2400" dirty="0"/>
              <a:t>Investment opportunity</a:t>
            </a:r>
          </a:p>
          <a:p>
            <a:pPr marL="0"/>
            <a:r>
              <a:rPr lang="en-US" sz="2400" dirty="0"/>
              <a:t>IRS</a:t>
            </a:r>
          </a:p>
          <a:p>
            <a:pPr marL="0"/>
            <a:r>
              <a:rPr lang="en-US" sz="2400" dirty="0"/>
              <a:t>Charity</a:t>
            </a:r>
          </a:p>
          <a:p>
            <a:pPr marL="0"/>
            <a:r>
              <a:rPr lang="en-US" sz="2400" dirty="0"/>
              <a:t>Home repair</a:t>
            </a:r>
          </a:p>
          <a:p>
            <a:pPr marL="0"/>
            <a:r>
              <a:rPr lang="en-US" sz="2400" dirty="0"/>
              <a:t>Tech support</a:t>
            </a:r>
          </a:p>
          <a:p>
            <a:pPr marL="0"/>
            <a:r>
              <a:rPr lang="en-US" sz="2400" dirty="0"/>
              <a:t>Cryptocurrency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D4BC3C-DE74-E25F-06C5-E12102F26A40}"/>
              </a:ext>
            </a:extLst>
          </p:cNvPr>
          <p:cNvSpPr txBox="1"/>
          <p:nvPr/>
        </p:nvSpPr>
        <p:spPr>
          <a:xfrm>
            <a:off x="8289696" y="790415"/>
            <a:ext cx="3421957" cy="53193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Pig butchering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Digital arrest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Funeral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Impersonation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Employment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Caregiver  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Traffic violation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Financial grooming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Family emergency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Hello pervert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/>
              <a:t>Recovery Scams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11469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EFCA7B-0AFC-2BD4-1317-6E98B8DF3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Government Impersonation Scams</a:t>
            </a:r>
            <a:br>
              <a:rPr lang="en-US" sz="4000" dirty="0">
                <a:solidFill>
                  <a:srgbClr val="FFFFFF"/>
                </a:solidFill>
              </a:rPr>
            </a:b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3383DA-6B01-3024-1613-B3AC9ED365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21606"/>
              </p:ext>
            </p:extLst>
          </p:nvPr>
        </p:nvGraphicFramePr>
        <p:xfrm>
          <a:off x="4162566" y="834846"/>
          <a:ext cx="80294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69677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ABA778-FA8B-9349-3D4B-FEBA4F31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4326336" cy="685799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br>
              <a:rPr lang="en-US" b="1" dirty="0"/>
            </a:br>
            <a:r>
              <a:rPr lang="en-US" sz="4000" b="1" dirty="0"/>
              <a:t>Tech Support Scams</a:t>
            </a:r>
            <a:br>
              <a:rPr lang="en-US" sz="4000" b="1" dirty="0"/>
            </a:br>
            <a:br>
              <a:rPr lang="en-US" sz="4000" b="1" dirty="0"/>
            </a:br>
            <a:r>
              <a:rPr lang="en-US" sz="4000" b="1" dirty="0"/>
              <a:t>"Your Computer Has a Virus"</a:t>
            </a:r>
            <a:br>
              <a:rPr lang="en-US" sz="4000" dirty="0"/>
            </a:br>
            <a:br>
              <a:rPr lang="en-US" dirty="0"/>
            </a:br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4B6F52-6BC9-ED70-A498-E60EC7A475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8877937"/>
              </p:ext>
            </p:extLst>
          </p:nvPr>
        </p:nvGraphicFramePr>
        <p:xfrm>
          <a:off x="4326335" y="309972"/>
          <a:ext cx="7483361" cy="6553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8569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384E29-3228-0B96-0774-BF38D755B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805912"/>
            <a:ext cx="3602736" cy="511444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Romance Scams</a:t>
            </a:r>
            <a:br>
              <a:rPr lang="en-US" sz="4000" dirty="0"/>
            </a:br>
            <a:r>
              <a:rPr lang="en-US" sz="4000" b="1" dirty="0"/>
              <a:t>Exploiting Emotional Relationships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E6A159-CFF6-116D-290F-F9B80D712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753745"/>
              </p:ext>
            </p:extLst>
          </p:nvPr>
        </p:nvGraphicFramePr>
        <p:xfrm>
          <a:off x="5303519" y="676656"/>
          <a:ext cx="6611815" cy="5907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2479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79FF8-6BB9-57F0-20E2-C36F94E69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Family &amp; Caregiver Financial Exploitation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848858-E1BB-3DBE-4DC6-9EBBDB6788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097095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7396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34702E-8932-9A60-7111-B1233AF76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077" y="675564"/>
            <a:ext cx="3871724" cy="5204085"/>
          </a:xfrm>
        </p:spPr>
        <p:txBody>
          <a:bodyPr>
            <a:normAutofit/>
          </a:bodyPr>
          <a:lstStyle/>
          <a:p>
            <a:pPr algn="ctr"/>
            <a:br>
              <a:rPr lang="en-US" b="1" dirty="0"/>
            </a:br>
            <a:r>
              <a:rPr lang="en-US" b="1" dirty="0"/>
              <a:t>New Threat – AI Voice Cloning</a:t>
            </a:r>
            <a:br>
              <a:rPr lang="en-US" b="1" dirty="0"/>
            </a:br>
            <a:r>
              <a:rPr lang="en-US" b="1" dirty="0"/>
              <a:t>"Mom, It's Me"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4C30685-D371-61A4-B3A9-30B27A51E4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7696158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8189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BC81E6-45C5-2136-9513-836FD9805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3100" b="1" dirty="0">
                <a:solidFill>
                  <a:srgbClr val="FFFFFF"/>
                </a:solidFill>
              </a:rPr>
              <a:t>Investment Scams: Guaranteed Returns!</a:t>
            </a:r>
            <a:br>
              <a:rPr lang="en-US" sz="3100" dirty="0">
                <a:solidFill>
                  <a:srgbClr val="FFFFFF"/>
                </a:solidFill>
              </a:rPr>
            </a:br>
            <a:endParaRPr lang="en-US" sz="31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E8BC1AB-6E44-3B91-EAE4-C37B55F6B3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519098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4578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F63FC-8ED6-A941-A928-8DC50E364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3100" b="1" dirty="0">
                <a:solidFill>
                  <a:srgbClr val="FFFFFF"/>
                </a:solidFill>
              </a:rPr>
              <a:t>Real-World Case Study</a:t>
            </a:r>
            <a:br>
              <a:rPr lang="en-US" sz="3100" dirty="0">
                <a:solidFill>
                  <a:srgbClr val="FFFFFF"/>
                </a:solidFill>
              </a:rPr>
            </a:br>
            <a:r>
              <a:rPr lang="en-US" sz="3100" b="1" dirty="0">
                <a:solidFill>
                  <a:srgbClr val="FFFFFF"/>
                </a:solidFill>
              </a:rPr>
              <a:t>Bernie Madoff's Ponzi Scheme</a:t>
            </a:r>
            <a:br>
              <a:rPr lang="en-US" sz="3100" dirty="0">
                <a:solidFill>
                  <a:srgbClr val="FFFFFF"/>
                </a:solidFill>
              </a:rPr>
            </a:br>
            <a:endParaRPr lang="en-US" sz="31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DFEE90-94F3-3D82-DF22-BDFF1B6771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6045337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762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14E890-6841-8D31-B1BB-3194F21CA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pPr algn="ctr"/>
            <a:r>
              <a:rPr lang="en-US" sz="4000" dirty="0">
                <a:solidFill>
                  <a:srgbClr val="FFFFFF"/>
                </a:solidFill>
              </a:rPr>
              <a:t>How is the connection made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8D3E1B-B777-377A-6EE0-67B0FD4306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3858609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4951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CE73E9-8951-BDF6-7D39-5963857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83756"/>
            <a:ext cx="4037824" cy="2396359"/>
          </a:xfrm>
        </p:spPr>
        <p:txBody>
          <a:bodyPr anchor="b">
            <a:normAutofit fontScale="90000"/>
          </a:bodyPr>
          <a:lstStyle/>
          <a:p>
            <a:br>
              <a:rPr lang="en-US" sz="2200" b="1" dirty="0">
                <a:solidFill>
                  <a:srgbClr val="FFFFFF"/>
                </a:solidFill>
              </a:rPr>
            </a:br>
            <a:br>
              <a:rPr lang="en-US" sz="2200" b="1" dirty="0">
                <a:solidFill>
                  <a:srgbClr val="FFFFFF"/>
                </a:solidFill>
              </a:rPr>
            </a:br>
            <a:r>
              <a:rPr lang="en-US" sz="3300" b="1" dirty="0">
                <a:solidFill>
                  <a:srgbClr val="FFFFFF"/>
                </a:solidFill>
              </a:rPr>
              <a:t>How Scammers Succeed </a:t>
            </a:r>
            <a:br>
              <a:rPr lang="en-US" sz="2200" b="1" dirty="0">
                <a:solidFill>
                  <a:srgbClr val="FFFFFF"/>
                </a:solidFill>
              </a:rPr>
            </a:br>
            <a:br>
              <a:rPr lang="en-US" sz="2200" dirty="0">
                <a:solidFill>
                  <a:srgbClr val="FFFFFF"/>
                </a:solidFill>
              </a:rPr>
            </a:br>
            <a:br>
              <a:rPr lang="en-US" sz="2200" dirty="0">
                <a:solidFill>
                  <a:srgbClr val="FFFFFF"/>
                </a:solidFill>
              </a:rPr>
            </a:br>
            <a:endParaRPr lang="en-US" sz="22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23A9D4-F727-CCC5-1B7E-8B001652BA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0699099"/>
              </p:ext>
            </p:extLst>
          </p:nvPr>
        </p:nvGraphicFramePr>
        <p:xfrm>
          <a:off x="4037825" y="712178"/>
          <a:ext cx="8946656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8084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250321-2019-E595-AA51-C63B8FDD9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b="1">
                <a:solidFill>
                  <a:srgbClr val="FFFFFF"/>
                </a:solidFill>
              </a:rPr>
              <a:t>Warning Signs</a:t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592B6-2C05-42A4-CCA4-3C80DB28C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 lnSpcReduction="10000"/>
          </a:bodyPr>
          <a:lstStyle/>
          <a:p>
            <a:r>
              <a:rPr lang="en-US" sz="2000" dirty="0"/>
              <a:t>You feel pressure/urgency</a:t>
            </a:r>
          </a:p>
          <a:p>
            <a:r>
              <a:rPr lang="en-US" sz="2000" dirty="0"/>
              <a:t>You are experiencing fear</a:t>
            </a:r>
          </a:p>
          <a:p>
            <a:r>
              <a:rPr lang="en-US" sz="2000" dirty="0"/>
              <a:t>Requests for personal information, passwords or verification codes</a:t>
            </a:r>
          </a:p>
          <a:p>
            <a:r>
              <a:rPr lang="en-US" sz="2000" dirty="0"/>
              <a:t>Requests for secrecy</a:t>
            </a:r>
          </a:p>
          <a:p>
            <a:r>
              <a:rPr lang="en-US" sz="2000" dirty="0"/>
              <a:t>Unusual payment methods (crypto, gift cards, wire transfers, payment apps)</a:t>
            </a:r>
          </a:p>
          <a:p>
            <a:r>
              <a:rPr lang="en-US" sz="2000" dirty="0"/>
              <a:t>Promises of guaranteed returns, low risk</a:t>
            </a:r>
          </a:p>
          <a:p>
            <a:r>
              <a:rPr lang="en-US" sz="2000" dirty="0"/>
              <a:t>Online/social media relationships, especially when paired with financial requests or investment opportunities.</a:t>
            </a:r>
          </a:p>
          <a:p>
            <a:r>
              <a:rPr lang="en-US" sz="2000" dirty="0"/>
              <a:t>Pop up warnings on your computer/phone</a:t>
            </a:r>
          </a:p>
          <a:p>
            <a:r>
              <a:rPr lang="en-US" sz="2000" dirty="0"/>
              <a:t>Requests to transfer communication from established platforms</a:t>
            </a:r>
          </a:p>
          <a:p>
            <a:r>
              <a:rPr lang="en-US" sz="2000" dirty="0"/>
              <a:t>All door-to-door interactions with strangers where information or financial transactions are requested</a:t>
            </a:r>
          </a:p>
          <a:p>
            <a:r>
              <a:rPr lang="en-US" sz="2000" dirty="0"/>
              <a:t>Any texts/calls/emails not from your contacts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6303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4E3D3-1002-DD2B-0AF3-2B8D0CB00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Prevention Strategies</a:t>
            </a: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2944038-5B78-4711-AC6F-68FEA852DB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6577059"/>
              </p:ext>
            </p:extLst>
          </p:nvPr>
        </p:nvGraphicFramePr>
        <p:xfrm>
          <a:off x="4037825" y="-10146"/>
          <a:ext cx="7992810" cy="6868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0293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3CFB60-5896-1DCC-0058-F25CAB71A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What to Do If You Suspect Fraud</a:t>
            </a:r>
            <a:br>
              <a:rPr lang="en-US" sz="4000" dirty="0">
                <a:solidFill>
                  <a:srgbClr val="FFFFFF"/>
                </a:solidFill>
              </a:rPr>
            </a:b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F1D5B8-3144-24D5-D205-BBD33FA372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926534"/>
              </p:ext>
            </p:extLst>
          </p:nvPr>
        </p:nvGraphicFramePr>
        <p:xfrm>
          <a:off x="4037824" y="10137"/>
          <a:ext cx="8028670" cy="6847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87818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B0B6A3-EFBE-E370-6D0E-F404F49A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</a:rPr>
              <a:t>Resources &amp; Reporting</a:t>
            </a:r>
            <a:br>
              <a:rPr lang="en-US" sz="4000" dirty="0">
                <a:solidFill>
                  <a:srgbClr val="FFFFFF"/>
                </a:solidFill>
              </a:rPr>
            </a:br>
            <a:endParaRPr lang="en-US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9E5151-F7A9-90C5-5D88-6641659F6B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214157"/>
              </p:ext>
            </p:extLst>
          </p:nvPr>
        </p:nvGraphicFramePr>
        <p:xfrm>
          <a:off x="4487451" y="857318"/>
          <a:ext cx="738787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634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20CF6-D23F-2C5F-E4BD-0414F086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F9841-1707-33CA-C9AC-190CFA77C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D6D394-3F06-6CC7-48A8-B6F0528BE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9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D46FD0-88EC-A857-D7A1-C7E7311C3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</a:pPr>
            <a:r>
              <a:rPr lang="en-US" sz="3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Opportunity: Shift From Reactive to Proactive</a:t>
            </a: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AA9A3CCB-0B1F-D054-870D-F499C86CE7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288226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92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B2C304-C348-66B8-E186-4BD2F9A0B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039906"/>
            <a:ext cx="3115265" cy="481845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</a:pPr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Solution 1: </a:t>
            </a:r>
            <a:b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Financial Empowerment Scale</a:t>
            </a:r>
            <a:b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400" dirty="0">
                <a:solidFill>
                  <a:schemeClr val="bg1"/>
                </a:solidFill>
              </a:rPr>
              <a:t>A multidimensional assessment producing a composite score and domain specific scores</a:t>
            </a:r>
            <a:r>
              <a:rPr lang="en-US" sz="2400" dirty="0"/>
              <a:t>.</a:t>
            </a:r>
            <a:br>
              <a:rPr lang="en-US" sz="4000" dirty="0"/>
            </a:b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ext Placeholder 2">
            <a:extLst>
              <a:ext uri="{FF2B5EF4-FFF2-40B4-BE49-F238E27FC236}">
                <a16:creationId xmlns:a16="http://schemas.microsoft.com/office/drawing/2014/main" id="{C3A6FEEB-EB7C-EE51-0A42-3D41EE90DA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9458213"/>
              </p:ext>
            </p:extLst>
          </p:nvPr>
        </p:nvGraphicFramePr>
        <p:xfrm>
          <a:off x="4905052" y="92597"/>
          <a:ext cx="6666833" cy="6678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407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CB17C4-8500-824B-B748-712F5EC2E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</a:pP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Why it Matters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DACD7B-3A42-D52D-5ACE-5CB223200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4549" y="649480"/>
            <a:ext cx="7220730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>
              <a:spcAft>
                <a:spcPts val="600"/>
              </a:spcAft>
            </a:pPr>
            <a:r>
              <a:rPr lang="en-US" dirty="0"/>
              <a:t>Not just risk detection – but root cause insight</a:t>
            </a:r>
          </a:p>
          <a:p>
            <a:pPr marL="457200" lvl="1">
              <a:spcAft>
                <a:spcPts val="600"/>
              </a:spcAft>
            </a:pPr>
            <a:r>
              <a:rPr lang="en-US" sz="2800" dirty="0"/>
              <a:t>Understand why someone is vulnerable</a:t>
            </a:r>
          </a:p>
          <a:p>
            <a:pPr marL="457200" lvl="1">
              <a:spcAft>
                <a:spcPts val="600"/>
              </a:spcAft>
            </a:pPr>
            <a:r>
              <a:rPr lang="en-US" sz="2800" dirty="0"/>
              <a:t>Move beyond generic education</a:t>
            </a:r>
          </a:p>
          <a:p>
            <a:pPr marL="457200" lvl="1">
              <a:spcAft>
                <a:spcPts val="600"/>
              </a:spcAft>
            </a:pPr>
            <a:r>
              <a:rPr lang="en-US" sz="2800" dirty="0"/>
              <a:t>Enable precise prevention </a:t>
            </a:r>
          </a:p>
          <a:p>
            <a:pPr>
              <a:spcAft>
                <a:spcPts val="600"/>
              </a:spcAft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1526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94B4A-E050-D8C8-C382-BE7CCF0C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C3AEF0-AF1A-8777-9E57-309C9265F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335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5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71B37-105C-C1F4-D675-7F9A00F16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79C0B59-CDD0-79B8-CE27-8EFE5A729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914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16011-17DF-82BF-10B0-E9FE1BB05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51C20A-0160-DB84-7DEE-628B00309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31750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3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F84E4-7E0D-923C-983F-8DEA83A72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4A2931-0CF8-668F-54ED-D9CA2D194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9302" y="0"/>
            <a:ext cx="12221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9174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37E81-7426-ADBF-FDCE-9E3E0C566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756F3C5-D4EB-F997-20BD-0BFC579D9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1" y="0"/>
            <a:ext cx="12189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418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4AB36-F046-EF23-F7E4-00FCCDB50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8821DE2-D0D1-87DE-BE8C-530B57CBF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1177" y="0"/>
            <a:ext cx="12253177" cy="694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293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FE2D9-610D-2B9E-570F-2C05394D6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13A112-D7E7-E873-A885-3602D5837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3287" y="-232475"/>
            <a:ext cx="12605287" cy="709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1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D7F713-49AC-4181-8216-3414AA609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7443" y="152400"/>
            <a:ext cx="6810374" cy="699951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000" b="1" dirty="0"/>
              <a:t>Coalition Partners</a:t>
            </a:r>
            <a:endParaRPr lang="en-US" sz="2000" dirty="0"/>
          </a:p>
          <a:p>
            <a:pPr lvl="1">
              <a:spcAft>
                <a:spcPts val="600"/>
              </a:spcAft>
            </a:pPr>
            <a:r>
              <a:rPr lang="en-US" sz="1800" dirty="0"/>
              <a:t>University of Denver: Paul Freeman Financial Security Program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AARP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Colorado Governor’s Office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Colorado Attorney General: Office of Financial Empowerment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Denver Police Department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Denver District Attorney’s Office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Colorado Department of Regulatory Agencies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Adult Protective Services</a:t>
            </a:r>
          </a:p>
          <a:p>
            <a:pPr lvl="1">
              <a:spcAft>
                <a:spcPts val="600"/>
              </a:spcAft>
            </a:pPr>
            <a:r>
              <a:rPr lang="en-US" sz="1800" dirty="0" err="1"/>
              <a:t>AgeWise</a:t>
            </a:r>
            <a:r>
              <a:rPr lang="en-US" sz="1800" dirty="0"/>
              <a:t> Colorado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Pikes Peak Elder Justice Center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Many Financial Industry Partners</a:t>
            </a:r>
          </a:p>
          <a:p>
            <a:pPr lvl="1">
              <a:spcAft>
                <a:spcPts val="600"/>
              </a:spcAft>
            </a:pPr>
            <a:r>
              <a:rPr lang="en-US" sz="1800" dirty="0"/>
              <a:t>+20 other organizations/agencies</a:t>
            </a:r>
          </a:p>
          <a:p>
            <a:pPr>
              <a:spcAft>
                <a:spcPts val="600"/>
              </a:spcAft>
            </a:pPr>
            <a:r>
              <a:rPr lang="en-US" sz="2000" b="1" dirty="0"/>
              <a:t>Enhance training for frontline personnel</a:t>
            </a:r>
          </a:p>
          <a:p>
            <a:pPr>
              <a:spcAft>
                <a:spcPts val="600"/>
              </a:spcAft>
            </a:pPr>
            <a:r>
              <a:rPr lang="en-US" sz="2000" b="1" dirty="0"/>
              <a:t>Implement innovative/collaborative solutions</a:t>
            </a:r>
            <a:r>
              <a:rPr lang="en-US" sz="2000" dirty="0"/>
              <a:t> </a:t>
            </a:r>
          </a:p>
          <a:p>
            <a:pPr>
              <a:spcAft>
                <a:spcPts val="600"/>
              </a:spcAft>
            </a:pPr>
            <a:r>
              <a:rPr lang="en-US" sz="2000" b="1" dirty="0"/>
              <a:t>Trusted Resource hub</a:t>
            </a:r>
          </a:p>
          <a:p>
            <a:pPr>
              <a:spcAft>
                <a:spcPts val="600"/>
              </a:spcAft>
            </a:pPr>
            <a:r>
              <a:rPr lang="en-US" sz="2000" b="1" dirty="0"/>
              <a:t>Develop policy, legislation, and best practices</a:t>
            </a:r>
            <a:endParaRPr lang="en-US" sz="2000" dirty="0"/>
          </a:p>
        </p:txBody>
      </p:sp>
      <p:pic>
        <p:nvPicPr>
          <p:cNvPr id="4" name="Picture 3" descr="A mountain with a yellow sun&#10;&#10;Description automatically generated">
            <a:extLst>
              <a:ext uri="{FF2B5EF4-FFF2-40B4-BE49-F238E27FC236}">
                <a16:creationId xmlns:a16="http://schemas.microsoft.com/office/drawing/2014/main" id="{2663CBFD-6AE8-019C-8827-04E9DFABB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229" y="1084942"/>
            <a:ext cx="5582333" cy="4688115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61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35C956CA-A8FB-4F91-A258-FBE459CD9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9" r="1692" b="2"/>
          <a:stretch/>
        </p:blipFill>
        <p:spPr>
          <a:xfrm>
            <a:off x="5546558" y="-1"/>
            <a:ext cx="6645441" cy="2391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EE5B78-652F-48CB-B49A-0EFD224480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" r="-2" b="31549"/>
          <a:stretch/>
        </p:blipFill>
        <p:spPr>
          <a:xfrm>
            <a:off x="5546558" y="2391337"/>
            <a:ext cx="6645441" cy="4466657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70A48D59-8581-41F7-B529-F4617FE07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6000">
                <a:schemeClr val="tx1">
                  <a:lumMod val="95000"/>
                  <a:lumOff val="5000"/>
                </a:schemeClr>
              </a:gs>
              <a:gs pos="90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E8633FDE-09DA-4D1F-9FF8-14696E537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87860" y="187661"/>
            <a:ext cx="7549653" cy="2029155"/>
          </a:xfrm>
        </p:spPr>
        <p:txBody>
          <a:bodyPr anchor="b">
            <a:normAutofit/>
          </a:bodyPr>
          <a:lstStyle/>
          <a:p>
            <a:pPr algn="ctr"/>
            <a:r>
              <a:rPr lang="en-US" sz="4600" b="1" dirty="0">
                <a:solidFill>
                  <a:schemeClr val="bg1"/>
                </a:solidFill>
              </a:rPr>
              <a:t>Thank You!</a:t>
            </a:r>
            <a:br>
              <a:rPr lang="en-US" sz="4600" b="1" dirty="0">
                <a:solidFill>
                  <a:schemeClr val="bg1"/>
                </a:solidFill>
              </a:rPr>
            </a:br>
            <a:r>
              <a:rPr lang="en-US" sz="4600" b="1" dirty="0">
                <a:solidFill>
                  <a:schemeClr val="bg1"/>
                </a:solidFill>
              </a:rPr>
              <a:t>The Paul Freeman Financial Security Program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67F2066-0253-4771-A5F6-68111E1FE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87669" y="2397906"/>
            <a:ext cx="11004331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493" y="2404476"/>
            <a:ext cx="7347186" cy="3015849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1000"/>
              </a:spcAft>
              <a:buNone/>
            </a:pPr>
            <a:br>
              <a:rPr lang="en-US" sz="30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Eric Chess MD, JD </a:t>
            </a:r>
            <a:br>
              <a:rPr lang="en-US" sz="35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Pilar Ingle PhD</a:t>
            </a:r>
            <a:br>
              <a:rPr lang="en-US" sz="35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Riley Coyne MGS</a:t>
            </a:r>
            <a:br>
              <a:rPr lang="en-US" sz="35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Tom Billups</a:t>
            </a:r>
            <a:br>
              <a:rPr lang="en-US" sz="35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Carson De Fries PhD</a:t>
            </a:r>
            <a:br>
              <a:rPr lang="en-US" sz="3500" b="1" dirty="0">
                <a:solidFill>
                  <a:schemeClr val="bg1"/>
                </a:solidFill>
              </a:rPr>
            </a:br>
            <a:r>
              <a:rPr lang="en-US" sz="3500" b="1" dirty="0">
                <a:solidFill>
                  <a:schemeClr val="bg1"/>
                </a:solidFill>
              </a:rPr>
              <a:t>Faith Driggs MSW</a:t>
            </a:r>
            <a:br>
              <a:rPr lang="en-US" sz="3500" b="1" dirty="0">
                <a:solidFill>
                  <a:schemeClr val="bg1"/>
                </a:solidFill>
              </a:rPr>
            </a:br>
            <a:endParaRPr lang="en-US" sz="2400" b="1" dirty="0">
              <a:solidFill>
                <a:schemeClr val="bg1"/>
              </a:solidFill>
            </a:endParaRPr>
          </a:p>
          <a:p>
            <a:pPr marL="0" indent="0">
              <a:spcAft>
                <a:spcPts val="1000"/>
              </a:spcAft>
              <a:buNone/>
            </a:pPr>
            <a:endParaRPr lang="en-US" sz="2400" b="1" dirty="0">
              <a:solidFill>
                <a:schemeClr val="bg1"/>
              </a:solidFill>
            </a:endParaRPr>
          </a:p>
          <a:p>
            <a:pPr marL="0" indent="0">
              <a:spcAft>
                <a:spcPts val="1000"/>
              </a:spcAft>
              <a:buNone/>
            </a:pPr>
            <a:endParaRPr lang="en-US" sz="2400" b="1" dirty="0">
              <a:solidFill>
                <a:schemeClr val="bg1"/>
              </a:solidFill>
            </a:endParaRPr>
          </a:p>
          <a:p>
            <a:pPr marL="0" indent="0">
              <a:spcAft>
                <a:spcPts val="1000"/>
              </a:spcAft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3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174203</TotalTime>
  <Words>1339</Words>
  <Application>Microsoft Macintosh PowerPoint</Application>
  <PresentationFormat>Widescreen</PresentationFormat>
  <Paragraphs>234</Paragraphs>
  <Slides>34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Financial Fraud and Exploitation</vt:lpstr>
      <vt:lpstr>Financial Exploitation of Older Adults  Understanding Scams, Fraud, and Financial Abuse </vt:lpstr>
      <vt:lpstr>Health and Finances</vt:lpstr>
      <vt:lpstr>Cognitive Impairment and Dementia</vt:lpstr>
      <vt:lpstr>Cognitive Health and Financial Decision-Making</vt:lpstr>
      <vt:lpstr>Financial Acuity: Real vs Perceived</vt:lpstr>
      <vt:lpstr>Why Older Adults Are Targeted </vt:lpstr>
      <vt:lpstr>Common Scams</vt:lpstr>
      <vt:lpstr>Government Impersonation Scams </vt:lpstr>
      <vt:lpstr> Tech Support Scams  "Your Computer Has a Virus"  </vt:lpstr>
      <vt:lpstr>Romance Scams Exploiting Emotional Relationships </vt:lpstr>
      <vt:lpstr>Family &amp; Caregiver Financial Exploitation </vt:lpstr>
      <vt:lpstr> New Threat – AI Voice Cloning "Mom, It's Me"  </vt:lpstr>
      <vt:lpstr>Investment Scams: Guaranteed Returns! </vt:lpstr>
      <vt:lpstr>Real-World Case Study Bernie Madoff's Ponzi Scheme </vt:lpstr>
      <vt:lpstr>How is the connection made</vt:lpstr>
      <vt:lpstr>  How Scammers Succeed    </vt:lpstr>
      <vt:lpstr>Warning Signs </vt:lpstr>
      <vt:lpstr>Prevention Strategies</vt:lpstr>
      <vt:lpstr>What to Do If You Suspect Fraud </vt:lpstr>
      <vt:lpstr>Resources &amp; Reporting </vt:lpstr>
      <vt:lpstr>PowerPoint Presentation</vt:lpstr>
      <vt:lpstr>The Opportunity: Shift From Reactive to Proactive</vt:lpstr>
      <vt:lpstr>Solution 1:  The Financial Empowerment Scale  A multidimensional assessment producing a composite score and domain specific scores. </vt:lpstr>
      <vt:lpstr>Why it Matters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 The Paul Freeman Financial Security Program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Security and Cognitive Health</dc:title>
  <dc:creator>Eric Chess</dc:creator>
  <cp:lastModifiedBy>Eric Chess</cp:lastModifiedBy>
  <cp:revision>89</cp:revision>
  <dcterms:created xsi:type="dcterms:W3CDTF">2023-03-06T23:31:56Z</dcterms:created>
  <dcterms:modified xsi:type="dcterms:W3CDTF">2026-07-01T19:47:15Z</dcterms:modified>
</cp:coreProperties>
</file>