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2"/>
  </p:notesMasterIdLst>
  <p:sldIdLst>
    <p:sldId id="271" r:id="rId2"/>
    <p:sldId id="257" r:id="rId3"/>
    <p:sldId id="258" r:id="rId4"/>
    <p:sldId id="260" r:id="rId5"/>
    <p:sldId id="282" r:id="rId6"/>
    <p:sldId id="283" r:id="rId7"/>
    <p:sldId id="284" r:id="rId8"/>
    <p:sldId id="285" r:id="rId9"/>
    <p:sldId id="286" r:id="rId10"/>
    <p:sldId id="287" r:id="rId11"/>
    <p:sldId id="272" r:id="rId12"/>
    <p:sldId id="273" r:id="rId13"/>
    <p:sldId id="274" r:id="rId14"/>
    <p:sldId id="276" r:id="rId15"/>
    <p:sldId id="281" r:id="rId16"/>
    <p:sldId id="279" r:id="rId17"/>
    <p:sldId id="280" r:id="rId18"/>
    <p:sldId id="267" r:id="rId19"/>
    <p:sldId id="277" r:id="rId20"/>
    <p:sldId id="278" r:id="rId21"/>
  </p:sldIdLst>
  <p:sldSz cx="12192000" cy="6858000"/>
  <p:notesSz cx="7004050" cy="9290050"/>
  <p:embeddedFontLst>
    <p:embeddedFont>
      <p:font typeface="Helvetica" panose="020B0604020202020204" pitchFamily="34" charset="0"/>
      <p:regular r:id="rId23"/>
      <p:bold r:id="rId24"/>
      <p:italic r:id="rId25"/>
      <p:boldItalic r:id="rId26"/>
    </p:embeddedFont>
    <p:embeddedFont>
      <p:font typeface="Roboto" panose="02000000000000000000" pitchFamily="2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31" roundtripDataSignature="AMtx7mied+tX8eSRwfG71FFJrQzM/ojX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911D7A-1A4D-4B35-974E-465B934B0567}" v="19" dt="2025-07-18T22:10:02.2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9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ie Sarche" userId="d14d64a0bf326a27" providerId="LiveId" clId="{98911D7A-1A4D-4B35-974E-465B934B0567}"/>
    <pc:docChg chg="custSel addSld delSld modSld sldOrd">
      <pc:chgData name="Jamie Sarche" userId="d14d64a0bf326a27" providerId="LiveId" clId="{98911D7A-1A4D-4B35-974E-465B934B0567}" dt="2025-07-18T22:10:15.041" v="379" actId="20577"/>
      <pc:docMkLst>
        <pc:docMk/>
      </pc:docMkLst>
      <pc:sldChg chg="modSp mod ord">
        <pc:chgData name="Jamie Sarche" userId="d14d64a0bf326a27" providerId="LiveId" clId="{98911D7A-1A4D-4B35-974E-465B934B0567}" dt="2025-07-15T20:57:16.332" v="133" actId="5793"/>
        <pc:sldMkLst>
          <pc:docMk/>
          <pc:sldMk cId="0" sldId="260"/>
        </pc:sldMkLst>
        <pc:spChg chg="mod">
          <ac:chgData name="Jamie Sarche" userId="d14d64a0bf326a27" providerId="LiveId" clId="{98911D7A-1A4D-4B35-974E-465B934B0567}" dt="2025-07-15T20:57:16.332" v="133" actId="5793"/>
          <ac:spMkLst>
            <pc:docMk/>
            <pc:sldMk cId="0" sldId="260"/>
            <ac:spMk id="118" creationId="{00000000-0000-0000-0000-000000000000}"/>
          </ac:spMkLst>
        </pc:spChg>
      </pc:sldChg>
      <pc:sldChg chg="modSp mod">
        <pc:chgData name="Jamie Sarche" userId="d14d64a0bf326a27" providerId="LiveId" clId="{98911D7A-1A4D-4B35-974E-465B934B0567}" dt="2025-07-18T22:10:15.041" v="379" actId="20577"/>
        <pc:sldMkLst>
          <pc:docMk/>
          <pc:sldMk cId="3836243094" sldId="271"/>
        </pc:sldMkLst>
        <pc:spChg chg="mod">
          <ac:chgData name="Jamie Sarche" userId="d14d64a0bf326a27" providerId="LiveId" clId="{98911D7A-1A4D-4B35-974E-465B934B0567}" dt="2025-07-15T17:09:40.018" v="40" actId="20577"/>
          <ac:spMkLst>
            <pc:docMk/>
            <pc:sldMk cId="3836243094" sldId="271"/>
            <ac:spMk id="2" creationId="{C4645100-FEC2-2BDB-8DE1-4193B96C8CF8}"/>
          </ac:spMkLst>
        </pc:spChg>
        <pc:spChg chg="mod">
          <ac:chgData name="Jamie Sarche" userId="d14d64a0bf326a27" providerId="LiveId" clId="{98911D7A-1A4D-4B35-974E-465B934B0567}" dt="2025-07-18T22:10:15.041" v="379" actId="20577"/>
          <ac:spMkLst>
            <pc:docMk/>
            <pc:sldMk cId="3836243094" sldId="271"/>
            <ac:spMk id="3" creationId="{159C98CD-5357-CF4A-BD0E-D5AB7D3093CB}"/>
          </ac:spMkLst>
        </pc:spChg>
      </pc:sldChg>
      <pc:sldChg chg="ord">
        <pc:chgData name="Jamie Sarche" userId="d14d64a0bf326a27" providerId="LiveId" clId="{98911D7A-1A4D-4B35-974E-465B934B0567}" dt="2025-07-15T20:56:56.703" v="110"/>
        <pc:sldMkLst>
          <pc:docMk/>
          <pc:sldMk cId="96241913" sldId="272"/>
        </pc:sldMkLst>
      </pc:sldChg>
      <pc:sldChg chg="addSp delSp modSp add mod ord chgLayout">
        <pc:chgData name="Jamie Sarche" userId="d14d64a0bf326a27" providerId="LiveId" clId="{98911D7A-1A4D-4B35-974E-465B934B0567}" dt="2025-07-18T22:08:42.389" v="326"/>
        <pc:sldMkLst>
          <pc:docMk/>
          <pc:sldMk cId="3983987192" sldId="282"/>
        </pc:sldMkLst>
        <pc:spChg chg="add del mod">
          <ac:chgData name="Jamie Sarche" userId="d14d64a0bf326a27" providerId="LiveId" clId="{98911D7A-1A4D-4B35-974E-465B934B0567}" dt="2025-07-18T22:07:48.817" v="319" actId="6264"/>
          <ac:spMkLst>
            <pc:docMk/>
            <pc:sldMk cId="3983987192" sldId="282"/>
            <ac:spMk id="5" creationId="{68EFF00D-4E18-DC8D-6ABD-602E39D47588}"/>
          </ac:spMkLst>
        </pc:spChg>
        <pc:spChg chg="add mod ord">
          <ac:chgData name="Jamie Sarche" userId="d14d64a0bf326a27" providerId="LiveId" clId="{98911D7A-1A4D-4B35-974E-465B934B0567}" dt="2025-07-18T22:07:48.817" v="319" actId="6264"/>
          <ac:spMkLst>
            <pc:docMk/>
            <pc:sldMk cId="3983987192" sldId="282"/>
            <ac:spMk id="6" creationId="{A6A194DA-0E03-6AD4-181B-D5E392E3677E}"/>
          </ac:spMkLst>
        </pc:spChg>
        <pc:spChg chg="mod ord">
          <ac:chgData name="Jamie Sarche" userId="d14d64a0bf326a27" providerId="LiveId" clId="{98911D7A-1A4D-4B35-974E-465B934B0567}" dt="2025-07-18T22:08:08.790" v="322" actId="6549"/>
          <ac:spMkLst>
            <pc:docMk/>
            <pc:sldMk cId="3983987192" sldId="282"/>
            <ac:spMk id="104" creationId="{6BFEF311-67E6-E9E8-5695-4689656580F2}"/>
          </ac:spMkLst>
        </pc:spChg>
        <pc:spChg chg="del mod">
          <ac:chgData name="Jamie Sarche" userId="d14d64a0bf326a27" providerId="LiveId" clId="{98911D7A-1A4D-4B35-974E-465B934B0567}" dt="2025-07-18T22:07:48.817" v="319" actId="6264"/>
          <ac:spMkLst>
            <pc:docMk/>
            <pc:sldMk cId="3983987192" sldId="282"/>
            <ac:spMk id="105" creationId="{F68449A4-8471-D263-183C-D7330B93CA99}"/>
          </ac:spMkLst>
        </pc:spChg>
        <pc:picChg chg="add mod">
          <ac:chgData name="Jamie Sarche" userId="d14d64a0bf326a27" providerId="LiveId" clId="{98911D7A-1A4D-4B35-974E-465B934B0567}" dt="2025-07-18T22:08:13.543" v="323" actId="1076"/>
          <ac:picMkLst>
            <pc:docMk/>
            <pc:sldMk cId="3983987192" sldId="282"/>
            <ac:picMk id="4" creationId="{21120017-5723-7E1A-0B33-6C0163836D71}"/>
          </ac:picMkLst>
        </pc:picChg>
      </pc:sldChg>
      <pc:sldChg chg="addSp delSp modSp add mod">
        <pc:chgData name="Jamie Sarche" userId="d14d64a0bf326a27" providerId="LiveId" clId="{98911D7A-1A4D-4B35-974E-465B934B0567}" dt="2025-07-17T17:31:45.350" v="200" actId="1076"/>
        <pc:sldMkLst>
          <pc:docMk/>
          <pc:sldMk cId="2683282990" sldId="283"/>
        </pc:sldMkLst>
        <pc:spChg chg="mod">
          <ac:chgData name="Jamie Sarche" userId="d14d64a0bf326a27" providerId="LiveId" clId="{98911D7A-1A4D-4B35-974E-465B934B0567}" dt="2025-07-17T17:31:31.351" v="198" actId="20577"/>
          <ac:spMkLst>
            <pc:docMk/>
            <pc:sldMk cId="2683282990" sldId="283"/>
            <ac:spMk id="104" creationId="{FEF4EC84-D688-9AA4-19FE-E9ABEFC297E3}"/>
          </ac:spMkLst>
        </pc:spChg>
        <pc:spChg chg="mod">
          <ac:chgData name="Jamie Sarche" userId="d14d64a0bf326a27" providerId="LiveId" clId="{98911D7A-1A4D-4B35-974E-465B934B0567}" dt="2025-07-17T17:31:10.994" v="169" actId="14100"/>
          <ac:spMkLst>
            <pc:docMk/>
            <pc:sldMk cId="2683282990" sldId="283"/>
            <ac:spMk id="105" creationId="{1EF2BCBE-70AB-DE24-10F9-24338A07C087}"/>
          </ac:spMkLst>
        </pc:spChg>
        <pc:picChg chg="add mod">
          <ac:chgData name="Jamie Sarche" userId="d14d64a0bf326a27" providerId="LiveId" clId="{98911D7A-1A4D-4B35-974E-465B934B0567}" dt="2025-07-17T17:31:45.350" v="200" actId="1076"/>
          <ac:picMkLst>
            <pc:docMk/>
            <pc:sldMk cId="2683282990" sldId="283"/>
            <ac:picMk id="3" creationId="{A81D172C-337F-40EB-F436-3EC80324BB7B}"/>
          </ac:picMkLst>
        </pc:picChg>
      </pc:sldChg>
      <pc:sldChg chg="addSp delSp modSp add mod">
        <pc:chgData name="Jamie Sarche" userId="d14d64a0bf326a27" providerId="LiveId" clId="{98911D7A-1A4D-4B35-974E-465B934B0567}" dt="2025-07-17T17:33:05.070" v="220" actId="20577"/>
        <pc:sldMkLst>
          <pc:docMk/>
          <pc:sldMk cId="4149774136" sldId="284"/>
        </pc:sldMkLst>
        <pc:spChg chg="mod">
          <ac:chgData name="Jamie Sarche" userId="d14d64a0bf326a27" providerId="LiveId" clId="{98911D7A-1A4D-4B35-974E-465B934B0567}" dt="2025-07-17T17:33:05.070" v="220" actId="20577"/>
          <ac:spMkLst>
            <pc:docMk/>
            <pc:sldMk cId="4149774136" sldId="284"/>
            <ac:spMk id="104" creationId="{FA90D44F-30FB-98FD-A1E8-F5E1E6F2FCB3}"/>
          </ac:spMkLst>
        </pc:spChg>
        <pc:picChg chg="del">
          <ac:chgData name="Jamie Sarche" userId="d14d64a0bf326a27" providerId="LiveId" clId="{98911D7A-1A4D-4B35-974E-465B934B0567}" dt="2025-07-17T17:32:28.914" v="203" actId="478"/>
          <ac:picMkLst>
            <pc:docMk/>
            <pc:sldMk cId="4149774136" sldId="284"/>
            <ac:picMk id="3" creationId="{BBD1B7D8-BCC0-65A0-4DA3-EE2A83F1FC18}"/>
          </ac:picMkLst>
        </pc:picChg>
        <pc:picChg chg="add mod">
          <ac:chgData name="Jamie Sarche" userId="d14d64a0bf326a27" providerId="LiveId" clId="{98911D7A-1A4D-4B35-974E-465B934B0567}" dt="2025-07-17T17:32:24.425" v="202"/>
          <ac:picMkLst>
            <pc:docMk/>
            <pc:sldMk cId="4149774136" sldId="284"/>
            <ac:picMk id="4" creationId="{3C1B244B-E272-0DF9-1FD3-6E1B5D1A46D8}"/>
          </ac:picMkLst>
        </pc:picChg>
      </pc:sldChg>
      <pc:sldChg chg="addSp delSp modSp add mod">
        <pc:chgData name="Jamie Sarche" userId="d14d64a0bf326a27" providerId="LiveId" clId="{98911D7A-1A4D-4B35-974E-465B934B0567}" dt="2025-07-18T22:06:04.188" v="317" actId="14100"/>
        <pc:sldMkLst>
          <pc:docMk/>
          <pc:sldMk cId="2215892815" sldId="285"/>
        </pc:sldMkLst>
        <pc:spChg chg="mod">
          <ac:chgData name="Jamie Sarche" userId="d14d64a0bf326a27" providerId="LiveId" clId="{98911D7A-1A4D-4B35-974E-465B934B0567}" dt="2025-07-18T22:06:04.188" v="317" actId="14100"/>
          <ac:spMkLst>
            <pc:docMk/>
            <pc:sldMk cId="2215892815" sldId="285"/>
            <ac:spMk id="104" creationId="{94EEC17E-06E0-5C43-5678-0C3846603F4C}"/>
          </ac:spMkLst>
        </pc:spChg>
        <pc:picChg chg="add del mod">
          <ac:chgData name="Jamie Sarche" userId="d14d64a0bf326a27" providerId="LiveId" clId="{98911D7A-1A4D-4B35-974E-465B934B0567}" dt="2025-07-17T17:33:59.677" v="225" actId="478"/>
          <ac:picMkLst>
            <pc:docMk/>
            <pc:sldMk cId="2215892815" sldId="285"/>
            <ac:picMk id="3" creationId="{81016DDD-9004-ABFB-3266-BBC9B33526FF}"/>
          </ac:picMkLst>
        </pc:picChg>
        <pc:picChg chg="del">
          <ac:chgData name="Jamie Sarche" userId="d14d64a0bf326a27" providerId="LiveId" clId="{98911D7A-1A4D-4B35-974E-465B934B0567}" dt="2025-07-17T17:33:44.185" v="222" actId="21"/>
          <ac:picMkLst>
            <pc:docMk/>
            <pc:sldMk cId="2215892815" sldId="285"/>
            <ac:picMk id="4" creationId="{81016DDD-9004-ABFB-3266-BBC9B33526FF}"/>
          </ac:picMkLst>
        </pc:picChg>
        <pc:picChg chg="add mod">
          <ac:chgData name="Jamie Sarche" userId="d14d64a0bf326a27" providerId="LiveId" clId="{98911D7A-1A4D-4B35-974E-465B934B0567}" dt="2025-07-17T17:34:13.599" v="226"/>
          <ac:picMkLst>
            <pc:docMk/>
            <pc:sldMk cId="2215892815" sldId="285"/>
            <ac:picMk id="5" creationId="{4280D716-B7C6-92B7-9190-16336B6B7774}"/>
          </ac:picMkLst>
        </pc:picChg>
      </pc:sldChg>
      <pc:sldChg chg="addSp delSp modSp add mod">
        <pc:chgData name="Jamie Sarche" userId="d14d64a0bf326a27" providerId="LiveId" clId="{98911D7A-1A4D-4B35-974E-465B934B0567}" dt="2025-07-18T22:04:52.420" v="274" actId="20577"/>
        <pc:sldMkLst>
          <pc:docMk/>
          <pc:sldMk cId="3048834669" sldId="286"/>
        </pc:sldMkLst>
        <pc:spChg chg="mod">
          <ac:chgData name="Jamie Sarche" userId="d14d64a0bf326a27" providerId="LiveId" clId="{98911D7A-1A4D-4B35-974E-465B934B0567}" dt="2025-07-18T22:04:52.420" v="274" actId="20577"/>
          <ac:spMkLst>
            <pc:docMk/>
            <pc:sldMk cId="3048834669" sldId="286"/>
            <ac:spMk id="104" creationId="{17AC9F9F-207C-4C24-A0B0-F7565286F942}"/>
          </ac:spMkLst>
        </pc:spChg>
        <pc:picChg chg="add mod">
          <ac:chgData name="Jamie Sarche" userId="d14d64a0bf326a27" providerId="LiveId" clId="{98911D7A-1A4D-4B35-974E-465B934B0567}" dt="2025-07-18T22:04:45.941" v="256" actId="1076"/>
          <ac:picMkLst>
            <pc:docMk/>
            <pc:sldMk cId="3048834669" sldId="286"/>
            <ac:picMk id="3" creationId="{81E2E638-EAAC-2F70-BBF2-7C29DE25A03E}"/>
          </ac:picMkLst>
        </pc:picChg>
        <pc:picChg chg="del">
          <ac:chgData name="Jamie Sarche" userId="d14d64a0bf326a27" providerId="LiveId" clId="{98911D7A-1A4D-4B35-974E-465B934B0567}" dt="2025-07-18T22:04:37.803" v="254" actId="478"/>
          <ac:picMkLst>
            <pc:docMk/>
            <pc:sldMk cId="3048834669" sldId="286"/>
            <ac:picMk id="5" creationId="{BA3C53BB-FBAF-78DA-1916-6B9F54D53BC3}"/>
          </ac:picMkLst>
        </pc:picChg>
      </pc:sldChg>
      <pc:sldChg chg="addSp delSp modSp add mod">
        <pc:chgData name="Jamie Sarche" userId="d14d64a0bf326a27" providerId="LiveId" clId="{98911D7A-1A4D-4B35-974E-465B934B0567}" dt="2025-07-18T22:05:55.897" v="316" actId="14100"/>
        <pc:sldMkLst>
          <pc:docMk/>
          <pc:sldMk cId="2292695358" sldId="287"/>
        </pc:sldMkLst>
        <pc:spChg chg="mod">
          <ac:chgData name="Jamie Sarche" userId="d14d64a0bf326a27" providerId="LiveId" clId="{98911D7A-1A4D-4B35-974E-465B934B0567}" dt="2025-07-18T22:05:55.897" v="316" actId="14100"/>
          <ac:spMkLst>
            <pc:docMk/>
            <pc:sldMk cId="2292695358" sldId="287"/>
            <ac:spMk id="104" creationId="{50A859D1-CD23-B24F-4B2F-F3DC846BDACF}"/>
          </ac:spMkLst>
        </pc:spChg>
        <pc:picChg chg="del">
          <ac:chgData name="Jamie Sarche" userId="d14d64a0bf326a27" providerId="LiveId" clId="{98911D7A-1A4D-4B35-974E-465B934B0567}" dt="2025-07-18T22:05:26.107" v="276" actId="478"/>
          <ac:picMkLst>
            <pc:docMk/>
            <pc:sldMk cId="2292695358" sldId="287"/>
            <ac:picMk id="3" creationId="{AD0F9C00-21B0-E87B-7BC1-4B0FA64CCB6F}"/>
          </ac:picMkLst>
        </pc:picChg>
        <pc:picChg chg="add mod">
          <ac:chgData name="Jamie Sarche" userId="d14d64a0bf326a27" providerId="LiveId" clId="{98911D7A-1A4D-4B35-974E-465B934B0567}" dt="2025-07-18T22:05:38.039" v="280" actId="1076"/>
          <ac:picMkLst>
            <pc:docMk/>
            <pc:sldMk cId="2292695358" sldId="287"/>
            <ac:picMk id="4" creationId="{5DE99B29-D81F-438D-C4A8-9D670E89A720}"/>
          </ac:picMkLst>
        </pc:picChg>
      </pc:sldChg>
      <pc:sldChg chg="add del">
        <pc:chgData name="Jamie Sarche" userId="d14d64a0bf326a27" providerId="LiveId" clId="{98911D7A-1A4D-4B35-974E-465B934B0567}" dt="2025-07-18T22:08:36.506" v="324" actId="2696"/>
        <pc:sldMkLst>
          <pc:docMk/>
          <pc:sldMk cId="3387955178" sldId="28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089" tIns="93089" rIns="93089" bIns="93089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1250" cy="34829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087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39fd5a0a5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39fd5a0a54_0_0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Be fully present!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Difficult in busy, distracted world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Give your complete attention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Put away your phone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BAF98FEF-6ACC-54CC-75D9-6B8FD588B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0835F7D3-C64A-B65A-A63E-7BABDAD4CFE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4DD4D93A-9872-AEC5-6F90-A1365F2FEB1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965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72251403-E922-CFEB-3E7E-D3FF6836BF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7B50488D-CC1C-0801-702C-92E3D0A2DF7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753D15CB-A79B-A6D2-4B86-105455A992B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38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73860818-5E51-D66C-2AC9-B20FF89DF7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93FC8AA1-0D7C-CC61-FB43-92854F1B95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832EEAD3-72B3-9F28-B179-1AE05852F36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48734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0599C89C-3132-571D-6F23-D5EA7860F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64C5E824-E4AA-949E-BC4C-36BF38F4E5B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BF73A8CB-B7C9-0C88-35E2-8CA646DF21A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1834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A6F4164B-F1E3-7BB6-049F-B65960506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0555C4A0-9820-88B9-3DD9-D17F04DF7CD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C8C83D2C-4A44-F886-4B26-933E17E4950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248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A4861FB3-39A7-611A-51CB-2702FC4C85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3a1251ca59_0_10:notes">
            <a:extLst>
              <a:ext uri="{FF2B5EF4-FFF2-40B4-BE49-F238E27FC236}">
                <a16:creationId xmlns:a16="http://schemas.microsoft.com/office/drawing/2014/main" id="{EE69FB07-A65B-0BC1-8384-8DF5CCF0B76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3a1251ca59_0_10:notes">
            <a:extLst>
              <a:ext uri="{FF2B5EF4-FFF2-40B4-BE49-F238E27FC236}">
                <a16:creationId xmlns:a16="http://schemas.microsoft.com/office/drawing/2014/main" id="{16C07DAE-729B-7CA3-BF50-7C076990407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763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Be fully present!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Difficult in busy, distracted world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Give your complete attention</a:t>
            </a:r>
          </a:p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Put away your phone</a:t>
            </a:r>
          </a:p>
        </p:txBody>
      </p:sp>
    </p:spTree>
    <p:extLst>
      <p:ext uri="{BB962C8B-B14F-4D97-AF65-F5344CB8AC3E}">
        <p14:creationId xmlns:p14="http://schemas.microsoft.com/office/powerpoint/2010/main" val="39148537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Allow the person you’re </a:t>
            </a:r>
            <a:r>
              <a:rPr lang="en-US" sz="120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you’re</a:t>
            </a: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holding space for to have THEIR experience. Do not try to fix the situation. Do not rescue</a:t>
            </a:r>
          </a:p>
        </p:txBody>
      </p:sp>
    </p:spTree>
    <p:extLst>
      <p:ext uri="{BB962C8B-B14F-4D97-AF65-F5344CB8AC3E}">
        <p14:creationId xmlns:p14="http://schemas.microsoft.com/office/powerpoint/2010/main" val="2042226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Allow the situation to unfold. Get comfortable with silence. Avoid saying something dumb. No magic words except maybe “tell me more.”</a:t>
            </a:r>
          </a:p>
        </p:txBody>
      </p:sp>
    </p:spTree>
    <p:extLst>
      <p:ext uri="{BB962C8B-B14F-4D97-AF65-F5344CB8AC3E}">
        <p14:creationId xmlns:p14="http://schemas.microsoft.com/office/powerpoint/2010/main" val="18197152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2991323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>
          <a:extLst>
            <a:ext uri="{FF2B5EF4-FFF2-40B4-BE49-F238E27FC236}">
              <a16:creationId xmlns:a16="http://schemas.microsoft.com/office/drawing/2014/main" id="{FBCA565B-7211-880D-8C82-8E13644C6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>
            <a:extLst>
              <a:ext uri="{FF2B5EF4-FFF2-40B4-BE49-F238E27FC236}">
                <a16:creationId xmlns:a16="http://schemas.microsoft.com/office/drawing/2014/main" id="{60E0FA1C-DD4A-55F4-DA68-0626C9E522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>
            <a:extLst>
              <a:ext uri="{FF2B5EF4-FFF2-40B4-BE49-F238E27FC236}">
                <a16:creationId xmlns:a16="http://schemas.microsoft.com/office/drawing/2014/main" id="{5E32A93F-6793-6A78-8D3E-4CF5598078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10996778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30776776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13847658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3bc6a4655e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3bc6a4655e_0_21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buClr>
                <a:schemeClr val="dk1"/>
              </a:buClr>
              <a:buNone/>
            </a:pPr>
            <a:r>
              <a:rPr lang="en-US" sz="1500">
                <a:solidFill>
                  <a:srgbClr val="040C28"/>
                </a:solidFill>
                <a:latin typeface="Roboto"/>
                <a:ea typeface="Roboto"/>
                <a:cs typeface="Roboto"/>
                <a:sym typeface="Roboto"/>
              </a:rPr>
              <a:t>grief is the internal meaning given to the experience of loss.</a:t>
            </a:r>
            <a:r>
              <a:rPr lang="en-US" sz="150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US" sz="1500">
                <a:solidFill>
                  <a:srgbClr val="040C28"/>
                </a:solidFill>
                <a:latin typeface="Roboto"/>
                <a:ea typeface="Roboto"/>
                <a:cs typeface="Roboto"/>
                <a:sym typeface="Roboto"/>
              </a:rPr>
              <a:t>Mourning is when you take the grief you have on the inside and express it outside yourself</a:t>
            </a:r>
            <a:r>
              <a:rPr lang="en-US" sz="1500">
                <a:solidFill>
                  <a:srgbClr val="202124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. Another way of defining mourning is “grief gone public” or “the outward expression of grief.</a:t>
            </a:r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13205874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3a1251ca59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1250" cy="34829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3a1251ca59_0_22:notes"/>
          <p:cNvSpPr txBox="1">
            <a:spLocks noGrp="1"/>
          </p:cNvSpPr>
          <p:nvPr>
            <p:ph type="body" idx="1"/>
          </p:nvPr>
        </p:nvSpPr>
        <p:spPr>
          <a:xfrm>
            <a:off x="700405" y="4412774"/>
            <a:ext cx="5603240" cy="4180523"/>
          </a:xfrm>
          <a:prstGeom prst="rect">
            <a:avLst/>
          </a:prstGeom>
        </p:spPr>
        <p:txBody>
          <a:bodyPr spcFirstLastPara="1" wrap="square" lIns="93089" tIns="93089" rIns="93089" bIns="93089" anchor="t" anchorCtr="0">
            <a:noAutofit/>
          </a:bodyPr>
          <a:lstStyle/>
          <a:p>
            <a:pPr marL="0" indent="0">
              <a:lnSpc>
                <a:spcPct val="175000"/>
              </a:lnSpc>
              <a:spcAft>
                <a:spcPts val="1527"/>
              </a:spcAft>
              <a:buClr>
                <a:schemeClr val="dk1"/>
              </a:buClr>
              <a:buNone/>
            </a:pPr>
            <a:r>
              <a:rPr lang="en-US" sz="12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 cannot fix the problem. Don’t take on more than you are willing and able to handle. Be empathic, but do not become enmeshed. </a:t>
            </a:r>
          </a:p>
        </p:txBody>
      </p:sp>
    </p:spTree>
    <p:extLst>
      <p:ext uri="{BB962C8B-B14F-4D97-AF65-F5344CB8AC3E}">
        <p14:creationId xmlns:p14="http://schemas.microsoft.com/office/powerpoint/2010/main" val="3669414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jamie@feldmanmortuary.com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6E6E6"/>
            </a:solidFill>
          </a:ln>
          <a:effectLst>
            <a:outerShdw blurRad="762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645100-FEC2-2BDB-8DE1-4193B96C8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972606"/>
            <a:ext cx="4023360" cy="2543139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400" b="1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Talking About Deat</a:t>
            </a:r>
            <a:r>
              <a:rPr lang="en-US" sz="4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 Won’t Kill You!</a:t>
            </a:r>
            <a:br>
              <a:rPr lang="en-US" sz="44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3600" b="1" i="0" dirty="0">
              <a:solidFill>
                <a:srgbClr val="0070C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9C98CD-5357-CF4A-BD0E-D5AB7D309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/>
            <a:r>
              <a: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Inspired by Dr. Alan Wolfelt https://www.centerforloss.com/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ue and white logo&#10;&#10;Description automatically generated">
            <a:extLst>
              <a:ext uri="{FF2B5EF4-FFF2-40B4-BE49-F238E27FC236}">
                <a16:creationId xmlns:a16="http://schemas.microsoft.com/office/drawing/2014/main" id="{5630E4E1-0A10-95F8-93CE-CC8C99D4D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356" y="1999507"/>
            <a:ext cx="6408836" cy="270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243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39fd5a0a54_0_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0440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chemeClr val="accent1"/>
                </a:solidFill>
              </a:rPr>
              <a:t>A little about me!</a:t>
            </a:r>
            <a:endParaRPr b="1">
              <a:solidFill>
                <a:schemeClr val="accent1"/>
              </a:solidFill>
            </a:endParaRPr>
          </a:p>
        </p:txBody>
      </p:sp>
      <p:sp>
        <p:nvSpPr>
          <p:cNvPr id="93" name="Google Shape;93;g239fd5a0a54_0_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4" name="Google Shape;94;g239fd5a0a54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287" y="1217374"/>
            <a:ext cx="3242012" cy="4331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239fd5a0a54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6425" y="3684001"/>
            <a:ext cx="4497925" cy="2997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g239fd5a0a54_0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786300" y="1217375"/>
            <a:ext cx="4444974" cy="3333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239fd5a0a54_0_0"/>
          <p:cNvPicPr preferRelativeResize="0"/>
          <p:nvPr/>
        </p:nvPicPr>
        <p:blipFill rotWithShape="1">
          <a:blip r:embed="rId6">
            <a:alphaModFix/>
          </a:blip>
          <a:srcRect l="14033" t="8664" r="-9956" b="29576"/>
          <a:stretch/>
        </p:blipFill>
        <p:spPr>
          <a:xfrm>
            <a:off x="3786300" y="4416675"/>
            <a:ext cx="2334152" cy="2003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g239fd5a0a54_0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866575" y="4324488"/>
            <a:ext cx="1640876" cy="2187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g239fd5a0a54_0_0"/>
          <p:cNvPicPr preferRelativeResize="0"/>
          <p:nvPr/>
        </p:nvPicPr>
        <p:blipFill rotWithShape="1">
          <a:blip r:embed="rId8">
            <a:alphaModFix/>
          </a:blip>
          <a:srcRect t="7235" r="12388" b="25897"/>
          <a:stretch/>
        </p:blipFill>
        <p:spPr>
          <a:xfrm>
            <a:off x="8231275" y="506375"/>
            <a:ext cx="3122525" cy="3177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627E7ED4-4DFE-BF5D-FD5A-36891017459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3" y="5640625"/>
            <a:ext cx="2974242" cy="12541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/>
          <p:cNvSpPr txBox="1">
            <a:spLocks noGrp="1"/>
          </p:cNvSpPr>
          <p:nvPr>
            <p:ph type="title"/>
          </p:nvPr>
        </p:nvSpPr>
        <p:spPr>
          <a:xfrm>
            <a:off x="838200" y="354100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chemeClr val="accent1"/>
                </a:solidFill>
              </a:rPr>
              <a:t>How’d I get into this?</a:t>
            </a:r>
            <a:endParaRPr b="1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6" name="Google Shape;106;g23a1251ca59_0_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1497" y="1679800"/>
            <a:ext cx="5651150" cy="4409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B241C125-D2E6-32EF-0A8F-04B6BF5F51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3498273" cy="4714151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When someone dies…</a:t>
            </a:r>
          </a:p>
        </p:txBody>
      </p:sp>
      <p:pic>
        <p:nvPicPr>
          <p:cNvPr id="120" name="Google Shape;120;g23a1251ca59_0_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27901" y="681037"/>
            <a:ext cx="7074242" cy="60204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1B181EB0-29EE-CC3B-4E95-DCB85B895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6BFEF311-67E6-E9E8-5695-4689656580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6A194DA-0E03-6AD4-181B-D5E392E367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5F74A098-0F53-A424-ABA6-2E879FCF8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4" name="Picture 3" descr="A diagram of different colors of a pyramid&#10;&#10;AI-generated content may be incorrect.">
            <a:extLst>
              <a:ext uri="{FF2B5EF4-FFF2-40B4-BE49-F238E27FC236}">
                <a16:creationId xmlns:a16="http://schemas.microsoft.com/office/drawing/2014/main" id="{21120017-5723-7E1A-0B33-6C0163836D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520" y="343075"/>
            <a:ext cx="5354675" cy="614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87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D84CCA2A-682D-57C9-CF18-F16217360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FEF4EC84-D688-9AA4-19FE-E9ABEFC297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121016"/>
            <a:ext cx="10515600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Embrace the pain 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>
            <a:extLst>
              <a:ext uri="{FF2B5EF4-FFF2-40B4-BE49-F238E27FC236}">
                <a16:creationId xmlns:a16="http://schemas.microsoft.com/office/drawing/2014/main" id="{1EF2BCBE-70AB-DE24-10F9-24338A07C08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3428999"/>
            <a:ext cx="10515600" cy="21748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596483BE-1371-FBB3-8253-C483B26A6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3" name="Picture 2" descr="Heart Hug Stencil - A Colorful Life Designs">
            <a:extLst>
              <a:ext uri="{FF2B5EF4-FFF2-40B4-BE49-F238E27FC236}">
                <a16:creationId xmlns:a16="http://schemas.microsoft.com/office/drawing/2014/main" id="{A81D172C-337F-40EB-F436-3EC80324B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55907" y="306731"/>
            <a:ext cx="5430253" cy="543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2829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FCB450D7-CFA3-289D-81F0-5522379A1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FA90D44F-30FB-98FD-A1E8-F5E1E6F2FCB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678904" y="1121016"/>
            <a:ext cx="5674895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Tell the stories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>
            <a:extLst>
              <a:ext uri="{FF2B5EF4-FFF2-40B4-BE49-F238E27FC236}">
                <a16:creationId xmlns:a16="http://schemas.microsoft.com/office/drawing/2014/main" id="{F3C9A7CF-EE3F-BF99-268D-E268581900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3428999"/>
            <a:ext cx="10515600" cy="21748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A6603FBF-A3F4-2FCD-9AFC-C309603411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4" name="Picture 2" descr="Remembering – book for bereaved ...">
            <a:extLst>
              <a:ext uri="{FF2B5EF4-FFF2-40B4-BE49-F238E27FC236}">
                <a16:creationId xmlns:a16="http://schemas.microsoft.com/office/drawing/2014/main" id="{3C1B244B-E272-0DF9-1FD3-6E1B5D1A4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16" r="8138" b="-2"/>
          <a:stretch>
            <a:fillRect/>
          </a:stretch>
        </p:blipFill>
        <p:spPr bwMode="auto">
          <a:xfrm>
            <a:off x="1371600" y="1028701"/>
            <a:ext cx="3876165" cy="4338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774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CD726362-E8FD-9CAC-7681-FB6B08B42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94EEC17E-06E0-5C43-5678-0C3846603F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254200"/>
            <a:ext cx="6602128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Create a new self identity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>
            <a:extLst>
              <a:ext uri="{FF2B5EF4-FFF2-40B4-BE49-F238E27FC236}">
                <a16:creationId xmlns:a16="http://schemas.microsoft.com/office/drawing/2014/main" id="{B1F9BF2C-8839-DCCE-F13D-BB076C74A5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3428999"/>
            <a:ext cx="10515600" cy="21748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8F9A439F-5297-583F-50E1-5E186BB92B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5" name="Picture 2" descr="Navigating Identity: The Journey of ...">
            <a:extLst>
              <a:ext uri="{FF2B5EF4-FFF2-40B4-BE49-F238E27FC236}">
                <a16:creationId xmlns:a16="http://schemas.microsoft.com/office/drawing/2014/main" id="{4280D716-B7C6-92B7-9190-16336B6B7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9323"/>
          <a:stretch>
            <a:fillRect/>
          </a:stretch>
        </p:blipFill>
        <p:spPr bwMode="auto">
          <a:xfrm>
            <a:off x="7047513" y="975645"/>
            <a:ext cx="4443447" cy="4443447"/>
          </a:xfrm>
          <a:custGeom>
            <a:avLst/>
            <a:gdLst/>
            <a:ahLst/>
            <a:cxnLst/>
            <a:rect l="l" t="t" r="r" b="b"/>
            <a:pathLst>
              <a:path w="4694238" h="4694238">
                <a:moveTo>
                  <a:pt x="2347119" y="0"/>
                </a:moveTo>
                <a:cubicBezTo>
                  <a:pt x="3643397" y="0"/>
                  <a:pt x="4694238" y="1050841"/>
                  <a:pt x="4694238" y="2347119"/>
                </a:cubicBezTo>
                <a:cubicBezTo>
                  <a:pt x="4694238" y="3643397"/>
                  <a:pt x="3643397" y="4694238"/>
                  <a:pt x="2347119" y="4694238"/>
                </a:cubicBezTo>
                <a:cubicBezTo>
                  <a:pt x="1050841" y="4694238"/>
                  <a:pt x="0" y="3643397"/>
                  <a:pt x="0" y="2347119"/>
                </a:cubicBezTo>
                <a:cubicBezTo>
                  <a:pt x="0" y="1050841"/>
                  <a:pt x="1050841" y="0"/>
                  <a:pt x="234711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892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ECC85148-9C29-89E5-1AC6-8777C0B336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17AC9F9F-207C-4C24-A0B0-F7565286F94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254200"/>
            <a:ext cx="5674895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Search for meaning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>
            <a:extLst>
              <a:ext uri="{FF2B5EF4-FFF2-40B4-BE49-F238E27FC236}">
                <a16:creationId xmlns:a16="http://schemas.microsoft.com/office/drawing/2014/main" id="{0257FF7A-3530-1261-AEC6-F52ACE82006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3428999"/>
            <a:ext cx="10515600" cy="21748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A3524948-080D-DE25-97B9-AA33E7CF7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3" name="Picture 2" descr="Magnifying Glass Photos, Download The ...">
            <a:extLst>
              <a:ext uri="{FF2B5EF4-FFF2-40B4-BE49-F238E27FC236}">
                <a16:creationId xmlns:a16="http://schemas.microsoft.com/office/drawing/2014/main" id="{81E2E638-EAAC-2F70-BBF2-7C29DE25A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4" b="-2"/>
          <a:stretch>
            <a:fillRect/>
          </a:stretch>
        </p:blipFill>
        <p:spPr bwMode="auto">
          <a:xfrm>
            <a:off x="7470408" y="131864"/>
            <a:ext cx="4076700" cy="641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83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146E6E20-B8A6-36B9-92E2-9EB17BA59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3a1251ca59_0_10">
            <a:extLst>
              <a:ext uri="{FF2B5EF4-FFF2-40B4-BE49-F238E27FC236}">
                <a16:creationId xmlns:a16="http://schemas.microsoft.com/office/drawing/2014/main" id="{50A859D1-CD23-B24F-4B2F-F3DC846BDAC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254200"/>
            <a:ext cx="9922844" cy="13257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Receive ongoing support from others</a:t>
            </a:r>
            <a:endParaRPr dirty="0">
              <a:solidFill>
                <a:schemeClr val="accent1"/>
              </a:solidFill>
            </a:endParaRPr>
          </a:p>
        </p:txBody>
      </p:sp>
      <p:sp>
        <p:nvSpPr>
          <p:cNvPr id="105" name="Google Shape;105;g23a1251ca59_0_10">
            <a:extLst>
              <a:ext uri="{FF2B5EF4-FFF2-40B4-BE49-F238E27FC236}">
                <a16:creationId xmlns:a16="http://schemas.microsoft.com/office/drawing/2014/main" id="{53D404F9-478E-F0EC-BC0C-7894C53EAB2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3428999"/>
            <a:ext cx="10515600" cy="2174801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30472A9A-49AE-CDFF-69D0-23FE50C6CB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4" name="Picture 2" descr="Covid-19 pandemic ...">
            <a:extLst>
              <a:ext uri="{FF2B5EF4-FFF2-40B4-BE49-F238E27FC236}">
                <a16:creationId xmlns:a16="http://schemas.microsoft.com/office/drawing/2014/main" id="{5DE99B29-D81F-438D-C4A8-9D670E89A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7564" y="2916456"/>
            <a:ext cx="6897932" cy="355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695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Why plan now?</a:t>
            </a:r>
          </a:p>
        </p:txBody>
      </p:sp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4" name="Picture 3" descr="A group of people piggybacking&#10;&#10;Description automatically generated">
            <a:extLst>
              <a:ext uri="{FF2B5EF4-FFF2-40B4-BE49-F238E27FC236}">
                <a16:creationId xmlns:a16="http://schemas.microsoft.com/office/drawing/2014/main" id="{36E4FA7D-1698-8EBA-0DFD-485BF968E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4345" y="1428095"/>
            <a:ext cx="7979454" cy="531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41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sp>
        <p:nvSpPr>
          <p:cNvPr id="5" name="Google Shape;118;g23a1251ca59_0_22">
            <a:extLst>
              <a:ext uri="{FF2B5EF4-FFF2-40B4-BE49-F238E27FC236}">
                <a16:creationId xmlns:a16="http://schemas.microsoft.com/office/drawing/2014/main" id="{22F329BD-6578-398D-6BFB-2960C5919456}"/>
              </a:ext>
            </a:extLst>
          </p:cNvPr>
          <p:cNvSpPr txBox="1">
            <a:spLocks/>
          </p:cNvSpPr>
          <p:nvPr/>
        </p:nvSpPr>
        <p:spPr>
          <a:xfrm>
            <a:off x="838200" y="43886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Choices!</a:t>
            </a:r>
          </a:p>
        </p:txBody>
      </p:sp>
      <p:pic>
        <p:nvPicPr>
          <p:cNvPr id="6" name="Picture 5" descr="A rectangular box with flowers in it&#10;&#10;Description automatically generated">
            <a:extLst>
              <a:ext uri="{FF2B5EF4-FFF2-40B4-BE49-F238E27FC236}">
                <a16:creationId xmlns:a16="http://schemas.microsoft.com/office/drawing/2014/main" id="{CA011766-00A0-7843-4421-17982338D6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310" y="1410043"/>
            <a:ext cx="4881233" cy="3218395"/>
          </a:xfrm>
          <a:prstGeom prst="rect">
            <a:avLst/>
          </a:prstGeom>
        </p:spPr>
      </p:pic>
      <p:pic>
        <p:nvPicPr>
          <p:cNvPr id="7" name="Picture 6" descr="A person kneeling on the ground next to a large wooden table&#10;&#10;Description automatically generated">
            <a:extLst>
              <a:ext uri="{FF2B5EF4-FFF2-40B4-BE49-F238E27FC236}">
                <a16:creationId xmlns:a16="http://schemas.microsoft.com/office/drawing/2014/main" id="{C847E237-A2A7-0E1B-B7F5-A7AD01138C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4615" y="1410042"/>
            <a:ext cx="5619184" cy="321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070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sp>
        <p:nvSpPr>
          <p:cNvPr id="8" name="Google Shape;118;g23a1251ca59_0_22">
            <a:extLst>
              <a:ext uri="{FF2B5EF4-FFF2-40B4-BE49-F238E27FC236}">
                <a16:creationId xmlns:a16="http://schemas.microsoft.com/office/drawing/2014/main" id="{3E243610-75B7-0682-7B67-14BCF0B98D78}"/>
              </a:ext>
            </a:extLst>
          </p:cNvPr>
          <p:cNvSpPr txBox="1">
            <a:spLocks/>
          </p:cNvSpPr>
          <p:nvPr/>
        </p:nvSpPr>
        <p:spPr>
          <a:xfrm>
            <a:off x="838200" y="341160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Choices!</a:t>
            </a:r>
          </a:p>
        </p:txBody>
      </p:sp>
      <p:pic>
        <p:nvPicPr>
          <p:cNvPr id="9" name="Picture 8" descr="A bag of gravel and a black box&#10;&#10;Description automatically generated">
            <a:extLst>
              <a:ext uri="{FF2B5EF4-FFF2-40B4-BE49-F238E27FC236}">
                <a16:creationId xmlns:a16="http://schemas.microsoft.com/office/drawing/2014/main" id="{E04B615C-8ED1-0F51-F78B-682C60BE88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7699" y="1561056"/>
            <a:ext cx="3077355" cy="3777141"/>
          </a:xfrm>
          <a:prstGeom prst="rect">
            <a:avLst/>
          </a:prstGeom>
        </p:spPr>
      </p:pic>
      <p:pic>
        <p:nvPicPr>
          <p:cNvPr id="10" name="Picture 9" descr="A bag with a bottle next to it&#10;&#10;Description automatically generated">
            <a:extLst>
              <a:ext uri="{FF2B5EF4-FFF2-40B4-BE49-F238E27FC236}">
                <a16:creationId xmlns:a16="http://schemas.microsoft.com/office/drawing/2014/main" id="{A9CC5922-FD29-BE55-47BF-86C94BE86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6996" y="1561057"/>
            <a:ext cx="2801914" cy="373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3399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201" y="24793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Inflation 7-10%/year!</a:t>
            </a:r>
          </a:p>
        </p:txBody>
      </p:sp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AE8F9E1-A625-7101-E764-54ECACBAC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731163"/>
              </p:ext>
            </p:extLst>
          </p:nvPr>
        </p:nvGraphicFramePr>
        <p:xfrm>
          <a:off x="3485607" y="1332314"/>
          <a:ext cx="8093755" cy="4822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751">
                  <a:extLst>
                    <a:ext uri="{9D8B030D-6E8A-4147-A177-3AD203B41FA5}">
                      <a16:colId xmlns:a16="http://schemas.microsoft.com/office/drawing/2014/main" val="832216603"/>
                    </a:ext>
                  </a:extLst>
                </a:gridCol>
                <a:gridCol w="1618751">
                  <a:extLst>
                    <a:ext uri="{9D8B030D-6E8A-4147-A177-3AD203B41FA5}">
                      <a16:colId xmlns:a16="http://schemas.microsoft.com/office/drawing/2014/main" val="3426620551"/>
                    </a:ext>
                  </a:extLst>
                </a:gridCol>
                <a:gridCol w="1618751">
                  <a:extLst>
                    <a:ext uri="{9D8B030D-6E8A-4147-A177-3AD203B41FA5}">
                      <a16:colId xmlns:a16="http://schemas.microsoft.com/office/drawing/2014/main" val="37426298"/>
                    </a:ext>
                  </a:extLst>
                </a:gridCol>
                <a:gridCol w="1618751">
                  <a:extLst>
                    <a:ext uri="{9D8B030D-6E8A-4147-A177-3AD203B41FA5}">
                      <a16:colId xmlns:a16="http://schemas.microsoft.com/office/drawing/2014/main" val="580672983"/>
                    </a:ext>
                  </a:extLst>
                </a:gridCol>
                <a:gridCol w="1618751">
                  <a:extLst>
                    <a:ext uri="{9D8B030D-6E8A-4147-A177-3AD203B41FA5}">
                      <a16:colId xmlns:a16="http://schemas.microsoft.com/office/drawing/2014/main" val="97551149"/>
                    </a:ext>
                  </a:extLst>
                </a:gridCol>
              </a:tblGrid>
              <a:tr h="1001031">
                <a:tc>
                  <a:txBody>
                    <a:bodyPr/>
                    <a:lstStyle/>
                    <a:p>
                      <a:r>
                        <a:rPr lang="en-US"/>
                        <a:t>All include a ceremony with officiant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Natural Burial </a:t>
                      </a:r>
                    </a:p>
                    <a:p>
                      <a:r>
                        <a:rPr lang="en-US" sz="1200"/>
                        <a:t>(not including cemetery)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Composting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Cremation by Water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Cremation by Fire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448714"/>
                  </a:ext>
                </a:extLst>
              </a:tr>
              <a:tr h="938858">
                <a:tc>
                  <a:txBody>
                    <a:bodyPr/>
                    <a:lstStyle/>
                    <a:p>
                      <a:r>
                        <a:rPr lang="en-US" sz="200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~6,500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~5,000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878254"/>
                  </a:ext>
                </a:extLst>
              </a:tr>
              <a:tr h="938858">
                <a:tc>
                  <a:txBody>
                    <a:bodyPr/>
                    <a:lstStyle/>
                    <a:p>
                      <a:r>
                        <a:rPr lang="en-US" sz="2000"/>
                        <a:t>2033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~20,000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~20,000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~13,000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~10,000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997319"/>
                  </a:ext>
                </a:extLst>
              </a:tr>
              <a:tr h="938858">
                <a:tc>
                  <a:txBody>
                    <a:bodyPr/>
                    <a:lstStyle/>
                    <a:p>
                      <a:r>
                        <a:rPr lang="en-US" sz="2000"/>
                        <a:t>2043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~40,000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~26,000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~20,000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429578"/>
                  </a:ext>
                </a:extLst>
              </a:tr>
              <a:tr h="938858">
                <a:tc>
                  <a:txBody>
                    <a:bodyPr/>
                    <a:lstStyle/>
                    <a:p>
                      <a:r>
                        <a:rPr lang="en-US" sz="2000"/>
                        <a:t>2053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~80,000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~80,000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~52,000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~40,000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12919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3471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>
          <a:extLst>
            <a:ext uri="{FF2B5EF4-FFF2-40B4-BE49-F238E27FC236}">
              <a16:creationId xmlns:a16="http://schemas.microsoft.com/office/drawing/2014/main" id="{7821E356-CF6A-BAAE-8EA1-93E119841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>
            <a:extLst>
              <a:ext uri="{FF2B5EF4-FFF2-40B4-BE49-F238E27FC236}">
                <a16:creationId xmlns:a16="http://schemas.microsoft.com/office/drawing/2014/main" id="{5DA69B14-829C-D37B-9858-3368EC97AAA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1" y="24793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Protecting Assets!</a:t>
            </a:r>
          </a:p>
        </p:txBody>
      </p:sp>
      <p:sp>
        <p:nvSpPr>
          <p:cNvPr id="119" name="Google Shape;119;g23a1251ca59_0_22">
            <a:extLst>
              <a:ext uri="{FF2B5EF4-FFF2-40B4-BE49-F238E27FC236}">
                <a16:creationId xmlns:a16="http://schemas.microsoft.com/office/drawing/2014/main" id="{DF64AD71-43EA-6508-BA30-E180B0935E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B1C3A6E8-05CB-CBA0-7423-106C996BE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2969BD7-29F0-7FB8-1818-8F71E1217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321473"/>
              </p:ext>
            </p:extLst>
          </p:nvPr>
        </p:nvGraphicFramePr>
        <p:xfrm>
          <a:off x="3255822" y="1454737"/>
          <a:ext cx="7831572" cy="47189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15786">
                  <a:extLst>
                    <a:ext uri="{9D8B030D-6E8A-4147-A177-3AD203B41FA5}">
                      <a16:colId xmlns:a16="http://schemas.microsoft.com/office/drawing/2014/main" val="3256812043"/>
                    </a:ext>
                  </a:extLst>
                </a:gridCol>
                <a:gridCol w="3915786">
                  <a:extLst>
                    <a:ext uri="{9D8B030D-6E8A-4147-A177-3AD203B41FA5}">
                      <a16:colId xmlns:a16="http://schemas.microsoft.com/office/drawing/2014/main" val="3943061981"/>
                    </a:ext>
                  </a:extLst>
                </a:gridCol>
              </a:tblGrid>
              <a:tr h="23828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What?</a:t>
                      </a:r>
                      <a:endParaRPr lang="en-US" sz="1100" kern="1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Helvetica" panose="020B060402020202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For Whom?</a:t>
                      </a:r>
                      <a:endParaRPr lang="en-US" sz="1100" kern="1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Helvetica" panose="020B060402020202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4972730"/>
                  </a:ext>
                </a:extLst>
              </a:tr>
              <a:tr h="178027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200" dirty="0">
                          <a:ln>
                            <a:noFill/>
                          </a:ln>
                          <a:effectLst/>
                        </a:rPr>
                        <a:t>Burial Space Items</a:t>
                      </a:r>
                      <a:endParaRPr lang="en-US" sz="200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>
                        <a:buNone/>
                      </a:pPr>
                      <a:r>
                        <a:rPr lang="en-US" sz="1100" dirty="0">
                          <a:ln>
                            <a:noFill/>
                          </a:ln>
                          <a:effectLst/>
                        </a:rPr>
                        <a:t> </a:t>
                      </a:r>
                      <a:endParaRPr lang="en-US" sz="2000" dirty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>
                        <a:buNone/>
                      </a:pPr>
                      <a:r>
                        <a:rPr lang="en-US" sz="1100" dirty="0">
                          <a:ln>
                            <a:noFill/>
                          </a:ln>
                          <a:effectLst/>
                        </a:rPr>
                        <a:t>Merchandise and items associated with the burial of the deceased such as caskets, urns, vaults, burial plots, crypt, mausoleum, cremation niches, headstones, opening &amp; closing of gravesite, perpetual care</a:t>
                      </a:r>
                      <a:endParaRPr lang="en-US" sz="20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elvetica Neue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You and immediate family members</a:t>
                      </a:r>
                      <a:endParaRPr lang="en-US" sz="1100" kern="10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including your spouse, your children (natural, adoptive and stepchildren) and their spouses, your siblings and their spouses, your parents</a:t>
                      </a:r>
                      <a:endParaRPr lang="en-US" sz="1100" kern="1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Helvetica" panose="020B060402020202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90836481"/>
                  </a:ext>
                </a:extLst>
              </a:tr>
              <a:tr h="2700420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200" dirty="0">
                          <a:effectLst/>
                        </a:rPr>
                        <a:t>Burial Funds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100" dirty="0">
                          <a:effectLst/>
                        </a:rPr>
                        <a:t>These are funds set aside to cover the services provided by a funeral home, such as the services of the funeral director and staff, use of the funeral home facilities, transportation of the body, preparation of the deceased, embalming, cremation fees, opening &amp; closing of the gravesite, flowers, burial clothing, death certificates, obituaries, etc.</a:t>
                      </a:r>
                      <a:endParaRPr lang="en-US" sz="1200" dirty="0">
                        <a:effectLst/>
                      </a:endParaRPr>
                    </a:p>
                    <a:p>
                      <a:pPr marL="0" marR="0">
                        <a:buNone/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200" kern="10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You and your spouse ONLY</a:t>
                      </a:r>
                      <a:endParaRPr lang="en-US" sz="1100" kern="100" dirty="0">
                        <a:ln>
                          <a:noFill/>
                        </a:ln>
                        <a:effectLst/>
                        <a:uFill>
                          <a:solidFill>
                            <a:srgbClr val="000000"/>
                          </a:solidFill>
                        </a:uFill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kern="10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</a:rPr>
                        <a:t>To be considered exempt, burial funds can only be purchased in an irrevocable prepaid funeral contract (maximum value determined by the State) or a revocable account of less than $1,500.</a:t>
                      </a:r>
                      <a:endParaRPr lang="en-US" sz="1100" kern="1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Helvetica" panose="020B060402020202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898140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70420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201" y="24793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Funding a plan</a:t>
            </a:r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1026" name="Picture 2" descr="IRS Change May Reduce Your Yearly Required Minimum Distributions">
            <a:extLst>
              <a:ext uri="{FF2B5EF4-FFF2-40B4-BE49-F238E27FC236}">
                <a16:creationId xmlns:a16="http://schemas.microsoft.com/office/drawing/2014/main" id="{C3FF3962-A253-CF94-D844-F62BEAAE0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108" y="3770424"/>
            <a:ext cx="3190916" cy="183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Benefit Of A Higher Payment When Financing Your Next Purchase">
            <a:extLst>
              <a:ext uri="{FF2B5EF4-FFF2-40B4-BE49-F238E27FC236}">
                <a16:creationId xmlns:a16="http://schemas.microsoft.com/office/drawing/2014/main" id="{04FF33A5-1743-F6CE-1D45-764EF1FBD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21" y="1405684"/>
            <a:ext cx="2767154" cy="2767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ss Payments">
            <a:extLst>
              <a:ext uri="{FF2B5EF4-FFF2-40B4-BE49-F238E27FC236}">
                <a16:creationId xmlns:a16="http://schemas.microsoft.com/office/drawing/2014/main" id="{3CF220A4-EED3-6788-6E96-100BC1B68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555" y="1185385"/>
            <a:ext cx="24765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enefits of Rewards Credit Card | Credit Cards in Indonesia">
            <a:extLst>
              <a:ext uri="{FF2B5EF4-FFF2-40B4-BE49-F238E27FC236}">
                <a16:creationId xmlns:a16="http://schemas.microsoft.com/office/drawing/2014/main" id="{507BE7E1-304D-D2EA-8336-F57B9516B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5343" y="3195656"/>
            <a:ext cx="3190916" cy="319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nefits of Paying With Cash | Reader's Digest">
            <a:extLst>
              <a:ext uri="{FF2B5EF4-FFF2-40B4-BE49-F238E27FC236}">
                <a16:creationId xmlns:a16="http://schemas.microsoft.com/office/drawing/2014/main" id="{8BABDF79-0DF8-CA97-BAF1-78F6CA86F7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429" y="1254199"/>
            <a:ext cx="3034668" cy="202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852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201" y="24793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Keeping your money safe</a:t>
            </a:r>
          </a:p>
        </p:txBody>
      </p:sp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8" name="Picture 7" descr="A red safe with money spilling out of it">
            <a:extLst>
              <a:ext uri="{FF2B5EF4-FFF2-40B4-BE49-F238E27FC236}">
                <a16:creationId xmlns:a16="http://schemas.microsoft.com/office/drawing/2014/main" id="{DCDF62D5-10FA-D206-75DF-478325F1EB7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311" b="7353"/>
          <a:stretch/>
        </p:blipFill>
        <p:spPr>
          <a:xfrm>
            <a:off x="4103993" y="1381360"/>
            <a:ext cx="4444262" cy="522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9373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0C96FD7A-5D75-1D6E-91F6-1B94B8BCF3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sp>
        <p:nvSpPr>
          <p:cNvPr id="3" name="Google Shape;118;g23a1251ca59_0_22">
            <a:extLst>
              <a:ext uri="{FF2B5EF4-FFF2-40B4-BE49-F238E27FC236}">
                <a16:creationId xmlns:a16="http://schemas.microsoft.com/office/drawing/2014/main" id="{9DD36178-FBE9-8FFE-DDC9-2CB2D4FA52F9}"/>
              </a:ext>
            </a:extLst>
          </p:cNvPr>
          <p:cNvSpPr txBox="1">
            <a:spLocks/>
          </p:cNvSpPr>
          <p:nvPr/>
        </p:nvSpPr>
        <p:spPr>
          <a:xfrm>
            <a:off x="838201" y="247935"/>
            <a:ext cx="8276302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Peace of mind and protection!</a:t>
            </a:r>
          </a:p>
        </p:txBody>
      </p:sp>
      <p:pic>
        <p:nvPicPr>
          <p:cNvPr id="6" name="Picture 5" descr="A blue umbrella with a wooden handle and a green field with lightning&#10;&#10;Description automatically generated">
            <a:extLst>
              <a:ext uri="{FF2B5EF4-FFF2-40B4-BE49-F238E27FC236}">
                <a16:creationId xmlns:a16="http://schemas.microsoft.com/office/drawing/2014/main" id="{25A4AE31-5649-F829-3FC6-7333DC296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0908" y="1303765"/>
            <a:ext cx="5898279" cy="543624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199" y="36512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Thoughts? Questions?</a:t>
            </a:r>
          </a:p>
        </p:txBody>
      </p:sp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3260046" y="3406875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  <p:pic>
        <p:nvPicPr>
          <p:cNvPr id="3" name="Google Shape;184;g23bc6a4655e_0_15">
            <a:extLst>
              <a:ext uri="{FF2B5EF4-FFF2-40B4-BE49-F238E27FC236}">
                <a16:creationId xmlns:a16="http://schemas.microsoft.com/office/drawing/2014/main" id="{E830ADD8-250D-2EAA-A6A0-E366987B78BF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0045" y="1337769"/>
            <a:ext cx="7251027" cy="49091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7069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345D9440-14CD-510C-A4FB-A6DEEF0DFB71}"/>
              </a:ext>
            </a:extLst>
          </p:cNvPr>
          <p:cNvSpPr/>
          <p:nvPr/>
        </p:nvSpPr>
        <p:spPr>
          <a:xfrm>
            <a:off x="1739040" y="1859952"/>
            <a:ext cx="8872396" cy="371423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Google Shape;118;g23a1251ca59_0_22"/>
          <p:cNvSpPr txBox="1">
            <a:spLocks noGrp="1"/>
          </p:cNvSpPr>
          <p:nvPr>
            <p:ph type="title"/>
          </p:nvPr>
        </p:nvSpPr>
        <p:spPr>
          <a:xfrm>
            <a:off x="838199" y="365125"/>
            <a:ext cx="6694284" cy="1325563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1">
                    <a:lumMod val="75000"/>
                  </a:schemeClr>
                </a:solidFill>
              </a:rPr>
              <a:t>Want to get in touch?</a:t>
            </a:r>
          </a:p>
        </p:txBody>
      </p:sp>
      <p:sp>
        <p:nvSpPr>
          <p:cNvPr id="119" name="Google Shape;119;g23a1251ca59_0_22"/>
          <p:cNvSpPr txBox="1">
            <a:spLocks noGrp="1"/>
          </p:cNvSpPr>
          <p:nvPr>
            <p:ph type="body" idx="1"/>
          </p:nvPr>
        </p:nvSpPr>
        <p:spPr>
          <a:xfrm>
            <a:off x="2128362" y="2450827"/>
            <a:ext cx="8093753" cy="27700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accent1">
                    <a:lumMod val="75000"/>
                  </a:schemeClr>
                </a:solidFill>
              </a:rPr>
              <a:t>Jamie Sarche</a:t>
            </a: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accent1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jamie@feldmanmortuary.com</a:t>
            </a:r>
            <a:endParaRPr lang="en-US" sz="440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4400">
                <a:solidFill>
                  <a:schemeClr val="accent1">
                    <a:lumMod val="75000"/>
                  </a:schemeClr>
                </a:solidFill>
              </a:rPr>
              <a:t>303-322-7764</a:t>
            </a:r>
            <a:endParaRPr sz="440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 descr="A blue and white logo&#10;&#10;Description automatically generated">
            <a:extLst>
              <a:ext uri="{FF2B5EF4-FFF2-40B4-BE49-F238E27FC236}">
                <a16:creationId xmlns:a16="http://schemas.microsoft.com/office/drawing/2014/main" id="{980CB165-B822-F344-FA36-3F37277FF5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03801"/>
            <a:ext cx="2974242" cy="125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36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4652</TotalTime>
  <Words>666</Words>
  <Application>Microsoft Office PowerPoint</Application>
  <PresentationFormat>Widescreen</PresentationFormat>
  <Paragraphs>79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Helvetica</vt:lpstr>
      <vt:lpstr>Times New Roman</vt:lpstr>
      <vt:lpstr>Arial</vt:lpstr>
      <vt:lpstr>Helvetica Neue</vt:lpstr>
      <vt:lpstr>Calibri</vt:lpstr>
      <vt:lpstr>Roboto</vt:lpstr>
      <vt:lpstr>Office Theme</vt:lpstr>
      <vt:lpstr>                Talking About Death Won’t Kill You! </vt:lpstr>
      <vt:lpstr>A little about me!</vt:lpstr>
      <vt:lpstr>How’d I get into this?</vt:lpstr>
      <vt:lpstr>When someone dies…</vt:lpstr>
      <vt:lpstr>PowerPoint Presentation</vt:lpstr>
      <vt:lpstr>Embrace the pain </vt:lpstr>
      <vt:lpstr>Tell the stories</vt:lpstr>
      <vt:lpstr>Create a new self identity</vt:lpstr>
      <vt:lpstr>Search for meaning</vt:lpstr>
      <vt:lpstr>Receive ongoing support from others</vt:lpstr>
      <vt:lpstr>Why plan now?</vt:lpstr>
      <vt:lpstr>PowerPoint Presentation</vt:lpstr>
      <vt:lpstr>PowerPoint Presentation</vt:lpstr>
      <vt:lpstr>Inflation 7-10%/year!</vt:lpstr>
      <vt:lpstr>Protecting Assets!</vt:lpstr>
      <vt:lpstr>Funding a plan</vt:lpstr>
      <vt:lpstr>Keeping your money safe</vt:lpstr>
      <vt:lpstr>PowerPoint Presentation</vt:lpstr>
      <vt:lpstr>Thoughts? Questions?</vt:lpstr>
      <vt:lpstr>Want to get in touch?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Tears to Cheers: A Fun and Fascinating Tour of Famous People's Funerals</dc:title>
  <dc:creator>Charles Stillwagon</dc:creator>
  <cp:lastModifiedBy>Jamie Sarche</cp:lastModifiedBy>
  <cp:revision>2</cp:revision>
  <cp:lastPrinted>2023-09-18T23:29:26Z</cp:lastPrinted>
  <dcterms:created xsi:type="dcterms:W3CDTF">2023-07-27T16:05:08Z</dcterms:created>
  <dcterms:modified xsi:type="dcterms:W3CDTF">2025-07-18T22:10:20Z</dcterms:modified>
</cp:coreProperties>
</file>