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7"/>
  </p:notesMasterIdLst>
  <p:sldIdLst>
    <p:sldId id="283" r:id="rId2"/>
    <p:sldId id="257" r:id="rId3"/>
    <p:sldId id="365" r:id="rId4"/>
    <p:sldId id="258" r:id="rId5"/>
    <p:sldId id="259" r:id="rId6"/>
    <p:sldId id="262" r:id="rId7"/>
    <p:sldId id="359" r:id="rId8"/>
    <p:sldId id="263" r:id="rId9"/>
    <p:sldId id="360" r:id="rId10"/>
    <p:sldId id="285" r:id="rId11"/>
    <p:sldId id="286" r:id="rId12"/>
    <p:sldId id="287" r:id="rId13"/>
    <p:sldId id="284" r:id="rId14"/>
    <p:sldId id="352" r:id="rId15"/>
    <p:sldId id="361" r:id="rId16"/>
    <p:sldId id="373" r:id="rId17"/>
    <p:sldId id="265" r:id="rId18"/>
    <p:sldId id="281" r:id="rId19"/>
    <p:sldId id="362" r:id="rId20"/>
    <p:sldId id="288" r:id="rId21"/>
    <p:sldId id="266" r:id="rId22"/>
    <p:sldId id="267" r:id="rId23"/>
    <p:sldId id="268" r:id="rId24"/>
    <p:sldId id="363" r:id="rId25"/>
    <p:sldId id="269" r:id="rId26"/>
    <p:sldId id="270" r:id="rId27"/>
    <p:sldId id="271" r:id="rId28"/>
    <p:sldId id="272" r:id="rId29"/>
    <p:sldId id="273" r:id="rId30"/>
    <p:sldId id="274" r:id="rId31"/>
    <p:sldId id="275" r:id="rId32"/>
    <p:sldId id="276" r:id="rId33"/>
    <p:sldId id="364" r:id="rId34"/>
    <p:sldId id="277" r:id="rId35"/>
    <p:sldId id="280" r:id="rId36"/>
    <p:sldId id="366" r:id="rId37"/>
    <p:sldId id="369" r:id="rId38"/>
    <p:sldId id="371" r:id="rId39"/>
    <p:sldId id="368" r:id="rId40"/>
    <p:sldId id="372" r:id="rId41"/>
    <p:sldId id="370" r:id="rId42"/>
    <p:sldId id="367" r:id="rId43"/>
    <p:sldId id="282" r:id="rId44"/>
    <p:sldId id="351" r:id="rId45"/>
    <p:sldId id="292" r:id="rId46"/>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06FF063-DA59-457A-856A-92C44D736A39}" v="3" dt="2026-05-20T15:35:59.745"/>
  </p1510:revLst>
</p1510:revInfo>
</file>

<file path=ppt/tableStyles.xml><?xml version="1.0" encoding="utf-8"?>
<a:tblStyleLst xmlns:a="http://schemas.openxmlformats.org/drawingml/2006/main" def="{5940675A-B579-460E-94D1-54222C63F5DA}">
  <a:tblStyle styleId="{4C3C2611-4C71-4FC5-86AE-919BDF0F9419}"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DD4EA"/>
          </a:solidFill>
        </a:fill>
      </a:tcStyle>
    </a:wholeTbl>
    <a:band2H>
      <a:tcTxStyle/>
      <a:tcStyle>
        <a:tcBdr/>
        <a:fill>
          <a:solidFill>
            <a:srgbClr val="E8EBF5"/>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a:tcStyle>
        <a:tcBdr/>
        <a:fill>
          <a:solidFill>
            <a:srgbClr val="F0F0F0"/>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a:tcStyle>
        <a:tcBdr/>
        <a:fill>
          <a:solidFill>
            <a:srgbClr val="EBF1E8"/>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in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in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in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a:tcStyle>
        <a:tcBdr/>
        <a:fill>
          <a:solidFill>
            <a:srgbClr val="FFFFFF"/>
          </a:solidFill>
        </a:fill>
      </a:tcStyle>
    </a:band2H>
    <a:firstCol>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928" autoAdjust="0"/>
    <p:restoredTop sz="94660"/>
  </p:normalViewPr>
  <p:slideViewPr>
    <p:cSldViewPr snapToGrid="0">
      <p:cViewPr varScale="1">
        <p:scale>
          <a:sx n="70" d="100"/>
          <a:sy n="70" d="100"/>
        </p:scale>
        <p:origin x="1080" y="53"/>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microsoft.com/office/2015/10/relationships/revisionInfo" Target="revisionInfo.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arbara morris" userId="f4dccd9031082960" providerId="LiveId" clId="{3999D7E0-D5A9-4942-9AF3-BF601A241C1D}"/>
    <pc:docChg chg="undo custSel modSld">
      <pc:chgData name="barbara morris" userId="f4dccd9031082960" providerId="LiveId" clId="{3999D7E0-D5A9-4942-9AF3-BF601A241C1D}" dt="2026-05-20T15:44:03.698" v="676" actId="20577"/>
      <pc:docMkLst>
        <pc:docMk/>
      </pc:docMkLst>
      <pc:sldChg chg="modSp mod">
        <pc:chgData name="barbara morris" userId="f4dccd9031082960" providerId="LiveId" clId="{3999D7E0-D5A9-4942-9AF3-BF601A241C1D}" dt="2026-05-20T15:33:34.957" v="218" actId="20577"/>
        <pc:sldMkLst>
          <pc:docMk/>
          <pc:sldMk cId="0" sldId="276"/>
        </pc:sldMkLst>
        <pc:spChg chg="mod">
          <ac:chgData name="barbara morris" userId="f4dccd9031082960" providerId="LiveId" clId="{3999D7E0-D5A9-4942-9AF3-BF601A241C1D}" dt="2026-05-20T15:33:34.957" v="218" actId="20577"/>
          <ac:spMkLst>
            <pc:docMk/>
            <pc:sldMk cId="0" sldId="276"/>
            <ac:spMk id="176" creationId="{00000000-0000-0000-0000-000000000000}"/>
          </ac:spMkLst>
        </pc:spChg>
      </pc:sldChg>
      <pc:sldChg chg="modSp mod">
        <pc:chgData name="barbara morris" userId="f4dccd9031082960" providerId="LiveId" clId="{3999D7E0-D5A9-4942-9AF3-BF601A241C1D}" dt="2026-05-20T15:44:03.698" v="676" actId="20577"/>
        <pc:sldMkLst>
          <pc:docMk/>
          <pc:sldMk cId="0" sldId="282"/>
        </pc:sldMkLst>
        <pc:spChg chg="mod">
          <ac:chgData name="barbara morris" userId="f4dccd9031082960" providerId="LiveId" clId="{3999D7E0-D5A9-4942-9AF3-BF601A241C1D}" dt="2026-05-20T15:44:03.698" v="676" actId="20577"/>
          <ac:spMkLst>
            <pc:docMk/>
            <pc:sldMk cId="0" sldId="282"/>
            <ac:spMk id="194" creationId="{00000000-0000-0000-0000-000000000000}"/>
          </ac:spMkLst>
        </pc:spChg>
      </pc:sldChg>
      <pc:sldChg chg="addSp modSp mod">
        <pc:chgData name="barbara morris" userId="f4dccd9031082960" providerId="LiveId" clId="{3999D7E0-D5A9-4942-9AF3-BF601A241C1D}" dt="2026-05-20T15:29:07.732" v="53" actId="27636"/>
        <pc:sldMkLst>
          <pc:docMk/>
          <pc:sldMk cId="2056106666" sldId="283"/>
        </pc:sldMkLst>
        <pc:spChg chg="mod">
          <ac:chgData name="barbara morris" userId="f4dccd9031082960" providerId="LiveId" clId="{3999D7E0-D5A9-4942-9AF3-BF601A241C1D}" dt="2026-05-20T15:29:07.732" v="53" actId="27636"/>
          <ac:spMkLst>
            <pc:docMk/>
            <pc:sldMk cId="2056106666" sldId="283"/>
            <ac:spMk id="3" creationId="{21E3674A-7728-A1F7-2300-64DFA8082D46}"/>
          </ac:spMkLst>
        </pc:spChg>
        <pc:picChg chg="add mod">
          <ac:chgData name="barbara morris" userId="f4dccd9031082960" providerId="LiveId" clId="{3999D7E0-D5A9-4942-9AF3-BF601A241C1D}" dt="2026-05-20T15:29:04.281" v="51" actId="1076"/>
          <ac:picMkLst>
            <pc:docMk/>
            <pc:sldMk cId="2056106666" sldId="283"/>
            <ac:picMk id="4" creationId="{6476CBE7-5141-2D57-665A-020EA538E540}"/>
          </ac:picMkLst>
        </pc:picChg>
      </pc:sldChg>
      <pc:sldChg chg="modSp mod">
        <pc:chgData name="barbara morris" userId="f4dccd9031082960" providerId="LiveId" clId="{3999D7E0-D5A9-4942-9AF3-BF601A241C1D}" dt="2026-05-20T15:30:25.866" v="210" actId="20577"/>
        <pc:sldMkLst>
          <pc:docMk/>
          <pc:sldMk cId="3320199963" sldId="365"/>
        </pc:sldMkLst>
        <pc:spChg chg="mod">
          <ac:chgData name="barbara morris" userId="f4dccd9031082960" providerId="LiveId" clId="{3999D7E0-D5A9-4942-9AF3-BF601A241C1D}" dt="2026-05-20T15:30:25.866" v="210" actId="20577"/>
          <ac:spMkLst>
            <pc:docMk/>
            <pc:sldMk cId="3320199963" sldId="365"/>
            <ac:spMk id="3" creationId="{57FA3264-2771-7AAA-FFBE-DF5ADDFC52DA}"/>
          </ac:spMkLst>
        </pc:spChg>
      </pc:sldChg>
      <pc:sldChg chg="addSp delSp modSp mod">
        <pc:chgData name="barbara morris" userId="f4dccd9031082960" providerId="LiveId" clId="{3999D7E0-D5A9-4942-9AF3-BF601A241C1D}" dt="2026-05-20T15:36:13.799" v="250" actId="1076"/>
        <pc:sldMkLst>
          <pc:docMk/>
          <pc:sldMk cId="1534528060" sldId="368"/>
        </pc:sldMkLst>
        <pc:spChg chg="mod">
          <ac:chgData name="barbara morris" userId="f4dccd9031082960" providerId="LiveId" clId="{3999D7E0-D5A9-4942-9AF3-BF601A241C1D}" dt="2026-05-20T15:35:30.149" v="224" actId="1076"/>
          <ac:spMkLst>
            <pc:docMk/>
            <pc:sldMk cId="1534528060" sldId="368"/>
            <ac:spMk id="2" creationId="{1A1681FA-5D0E-9C95-FD19-6FB5F4178326}"/>
          </ac:spMkLst>
        </pc:spChg>
        <pc:spChg chg="add mod">
          <ac:chgData name="barbara morris" userId="f4dccd9031082960" providerId="LiveId" clId="{3999D7E0-D5A9-4942-9AF3-BF601A241C1D}" dt="2026-05-20T15:36:13.799" v="250" actId="1076"/>
          <ac:spMkLst>
            <pc:docMk/>
            <pc:sldMk cId="1534528060" sldId="368"/>
            <ac:spMk id="7" creationId="{6104946C-4F92-93DF-48AB-A910307E9DC0}"/>
          </ac:spMkLst>
        </pc:spChg>
        <pc:picChg chg="del">
          <ac:chgData name="barbara morris" userId="f4dccd9031082960" providerId="LiveId" clId="{3999D7E0-D5A9-4942-9AF3-BF601A241C1D}" dt="2026-05-20T15:35:12.713" v="219" actId="478"/>
          <ac:picMkLst>
            <pc:docMk/>
            <pc:sldMk cId="1534528060" sldId="368"/>
            <ac:picMk id="4" creationId="{D3A9F15B-F496-EC5D-ACD0-67603C7E88F8}"/>
          </ac:picMkLst>
        </pc:picChg>
        <pc:picChg chg="add mod">
          <ac:chgData name="barbara morris" userId="f4dccd9031082960" providerId="LiveId" clId="{3999D7E0-D5A9-4942-9AF3-BF601A241C1D}" dt="2026-05-20T15:35:42.762" v="226" actId="1076"/>
          <ac:picMkLst>
            <pc:docMk/>
            <pc:sldMk cId="1534528060" sldId="368"/>
            <ac:picMk id="6" creationId="{3CBFD35B-20B4-451E-45EB-B9999550FA2E}"/>
          </ac:picMkLst>
        </pc:picChg>
      </pc:sldChg>
      <pc:sldChg chg="addSp delSp modSp mod chgLayout">
        <pc:chgData name="barbara morris" userId="f4dccd9031082960" providerId="LiveId" clId="{3999D7E0-D5A9-4942-9AF3-BF601A241C1D}" dt="2026-05-20T15:43:20.777" v="623" actId="20577"/>
        <pc:sldMkLst>
          <pc:docMk/>
          <pc:sldMk cId="4269928567" sldId="372"/>
        </pc:sldMkLst>
        <pc:spChg chg="mod ord">
          <ac:chgData name="barbara morris" userId="f4dccd9031082960" providerId="LiveId" clId="{3999D7E0-D5A9-4942-9AF3-BF601A241C1D}" dt="2026-05-20T15:39:09.176" v="257" actId="700"/>
          <ac:spMkLst>
            <pc:docMk/>
            <pc:sldMk cId="4269928567" sldId="372"/>
            <ac:spMk id="2" creationId="{431D53C7-6A78-FF07-E3B6-9443D4242548}"/>
          </ac:spMkLst>
        </pc:spChg>
        <pc:spChg chg="add mod ord">
          <ac:chgData name="barbara morris" userId="f4dccd9031082960" providerId="LiveId" clId="{3999D7E0-D5A9-4942-9AF3-BF601A241C1D}" dt="2026-05-20T15:43:20.777" v="623" actId="20577"/>
          <ac:spMkLst>
            <pc:docMk/>
            <pc:sldMk cId="4269928567" sldId="372"/>
            <ac:spMk id="3" creationId="{E4649164-9A9B-E07A-3B14-0F1B04651AE2}"/>
          </ac:spMkLst>
        </pc:spChg>
        <pc:picChg chg="add del mod">
          <ac:chgData name="barbara morris" userId="f4dccd9031082960" providerId="LiveId" clId="{3999D7E0-D5A9-4942-9AF3-BF601A241C1D}" dt="2026-05-20T15:38:57.207" v="256" actId="478"/>
          <ac:picMkLst>
            <pc:docMk/>
            <pc:sldMk cId="4269928567" sldId="372"/>
            <ac:picMk id="5" creationId="{719A9ADF-4655-83F7-AF98-DDC355618A5D}"/>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9" name="Shape 99"/>
          <p:cNvSpPr>
            <a:spLocks noGrp="1" noRot="1" noChangeAspect="1"/>
          </p:cNvSpPr>
          <p:nvPr>
            <p:ph type="sldImg"/>
          </p:nvPr>
        </p:nvSpPr>
        <p:spPr>
          <a:xfrm>
            <a:off x="1143000" y="685800"/>
            <a:ext cx="4572000" cy="3429000"/>
          </a:xfrm>
          <a:prstGeom prst="rect">
            <a:avLst/>
          </a:prstGeom>
        </p:spPr>
        <p:txBody>
          <a:bodyPr/>
          <a:lstStyle/>
          <a:p>
            <a:endParaRPr/>
          </a:p>
        </p:txBody>
      </p:sp>
      <p:sp>
        <p:nvSpPr>
          <p:cNvPr id="100" name="Shape 100"/>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latinLnBrk="0">
      <a:defRPr sz="1200">
        <a:latin typeface="+mn-lt"/>
        <a:ea typeface="+mn-ea"/>
        <a:cs typeface="+mn-cs"/>
        <a:sym typeface="Calibri"/>
      </a:defRPr>
    </a:lvl1pPr>
    <a:lvl2pPr indent="228600" latinLnBrk="0">
      <a:defRPr sz="1200">
        <a:latin typeface="+mn-lt"/>
        <a:ea typeface="+mn-ea"/>
        <a:cs typeface="+mn-cs"/>
        <a:sym typeface="Calibri"/>
      </a:defRPr>
    </a:lvl2pPr>
    <a:lvl3pPr indent="457200" latinLnBrk="0">
      <a:defRPr sz="1200">
        <a:latin typeface="+mn-lt"/>
        <a:ea typeface="+mn-ea"/>
        <a:cs typeface="+mn-cs"/>
        <a:sym typeface="Calibri"/>
      </a:defRPr>
    </a:lvl3pPr>
    <a:lvl4pPr indent="685800" latinLnBrk="0">
      <a:defRPr sz="1200">
        <a:latin typeface="+mn-lt"/>
        <a:ea typeface="+mn-ea"/>
        <a:cs typeface="+mn-cs"/>
        <a:sym typeface="Calibri"/>
      </a:defRPr>
    </a:lvl4pPr>
    <a:lvl5pPr indent="914400" latinLnBrk="0">
      <a:defRPr sz="1200">
        <a:latin typeface="+mn-lt"/>
        <a:ea typeface="+mn-ea"/>
        <a:cs typeface="+mn-cs"/>
        <a:sym typeface="Calibri"/>
      </a:defRPr>
    </a:lvl5pPr>
    <a:lvl6pPr indent="1143000" latinLnBrk="0">
      <a:defRPr sz="1200">
        <a:latin typeface="+mn-lt"/>
        <a:ea typeface="+mn-ea"/>
        <a:cs typeface="+mn-cs"/>
        <a:sym typeface="Calibri"/>
      </a:defRPr>
    </a:lvl6pPr>
    <a:lvl7pPr indent="1371600" latinLnBrk="0">
      <a:defRPr sz="1200">
        <a:latin typeface="+mn-lt"/>
        <a:ea typeface="+mn-ea"/>
        <a:cs typeface="+mn-cs"/>
        <a:sym typeface="Calibri"/>
      </a:defRPr>
    </a:lvl7pPr>
    <a:lvl8pPr indent="1600200" latinLnBrk="0">
      <a:defRPr sz="1200">
        <a:latin typeface="+mn-lt"/>
        <a:ea typeface="+mn-ea"/>
        <a:cs typeface="+mn-cs"/>
        <a:sym typeface="Calibri"/>
      </a:defRPr>
    </a:lvl8pPr>
    <a:lvl9pPr indent="1828800" latinLnBrk="0">
      <a:defRPr sz="1200">
        <a:latin typeface="+mn-lt"/>
        <a:ea typeface="+mn-ea"/>
        <a:cs typeface="+mn-cs"/>
        <a:sym typeface="Calibri"/>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 name="Shape 141"/>
          <p:cNvSpPr>
            <a:spLocks noGrp="1" noRot="1" noChangeAspect="1"/>
          </p:cNvSpPr>
          <p:nvPr>
            <p:ph type="sldImg"/>
          </p:nvPr>
        </p:nvSpPr>
        <p:spPr>
          <a:xfrm>
            <a:off x="381000" y="685800"/>
            <a:ext cx="6096000" cy="3429000"/>
          </a:xfrm>
          <a:prstGeom prst="rect">
            <a:avLst/>
          </a:prstGeom>
        </p:spPr>
        <p:txBody>
          <a:bodyPr/>
          <a:lstStyle/>
          <a:p>
            <a:endParaRPr/>
          </a:p>
        </p:txBody>
      </p:sp>
      <p:sp>
        <p:nvSpPr>
          <p:cNvPr id="142" name="Shape 142"/>
          <p:cNvSpPr>
            <a:spLocks noGrp="1"/>
          </p:cNvSpPr>
          <p:nvPr>
            <p:ph type="body" sz="quarter" idx="1"/>
          </p:nvPr>
        </p:nvSpPr>
        <p:spPr>
          <a:prstGeom prst="rect">
            <a:avLst/>
          </a:prstGeom>
        </p:spPr>
        <p:txBody>
          <a:bodyPr/>
          <a:lstStyle/>
          <a:p>
            <a:pPr>
              <a:defRPr b="1"/>
            </a:pPr>
            <a:r>
              <a:t>Source of data: </a:t>
            </a:r>
            <a:r>
              <a:rPr>
                <a:solidFill>
                  <a:srgbClr val="111111"/>
                </a:solidFill>
              </a:rPr>
              <a:t>Colorado Department of Public Health and Environment </a:t>
            </a:r>
            <a:r>
              <a:rPr b="0">
                <a:solidFill>
                  <a:srgbClr val="111111"/>
                </a:solidFill>
              </a:rPr>
              <a:t>https://cdphe.colorado.gov/center-for-health-and-environmental-data/registries-and-vital-statistics/medical-aid-in-dying</a:t>
            </a:r>
          </a:p>
          <a:p>
            <a:pPr marL="171450" indent="-171450">
              <a:buSzPct val="100000"/>
              <a:buFont typeface="Arial"/>
              <a:buChar char="•"/>
              <a:defRPr>
                <a:solidFill>
                  <a:srgbClr val="111111"/>
                </a:solidFill>
              </a:defRPr>
            </a:pPr>
            <a:r>
              <a:t>The number of Coloradans who received prescriptions to end their lives has increased each year since voters passed an aid-in-dying law in 2016.</a:t>
            </a:r>
          </a:p>
          <a:p>
            <a:pPr marL="171450" indent="-171450">
              <a:buSzPct val="100000"/>
              <a:buFont typeface="Arial"/>
              <a:buChar char="•"/>
              <a:defRPr>
                <a:solidFill>
                  <a:srgbClr val="111111"/>
                </a:solidFill>
              </a:defRPr>
            </a:pPr>
            <a:r>
              <a:t>In 2022, 316 patients received prescriptions for aid-in-dying medications under the provisions of the Colorado End-of-Life Options Act. This represents an 44% increase in the number of prescriptions compared to 2021. Among those prescribed aid-in-dying medication in 2022, CDPHE has received reports for 246 patients to whom aid-in-dying medication was dispensed. Also, among those prescribed aid-in-dying medication, CDPHE has received death certificates for 243 patients through routine vital records registration. Note that not all of these deceased patients were dispensed aid-in-dying medication, and deaths may have been due to ingestion of aid-in-dying medication, the underlying terminal illness or condition, or other causes.</a:t>
            </a:r>
          </a:p>
          <a:p>
            <a:pPr marL="171450" indent="-171450">
              <a:buSzPct val="100000"/>
              <a:buFont typeface="Arial"/>
              <a:buChar char="•"/>
            </a:pPr>
            <a:r>
              <a:t>Among patients who died following an aid-in-dying prescription written in 2021, the median duration of time between the date of prescription and date of death was 18 days (minimum of zero days, maximum of approximately eight months).</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x">
  <p:cSld name="Title and Content">
    <p:spTree>
      <p:nvGrpSpPr>
        <p:cNvPr id="1" name=""/>
        <p:cNvGrpSpPr/>
        <p:nvPr/>
      </p:nvGrpSpPr>
      <p:grpSpPr>
        <a:xfrm>
          <a:off x="0" y="0"/>
          <a:ext cx="0" cy="0"/>
          <a:chOff x="0" y="0"/>
          <a:chExt cx="0" cy="0"/>
        </a:xfrm>
      </p:grpSpPr>
      <p:sp>
        <p:nvSpPr>
          <p:cNvPr id="22" name="Title Text"/>
          <p:cNvSpPr txBox="1">
            <a:spLocks noGrp="1"/>
          </p:cNvSpPr>
          <p:nvPr>
            <p:ph type="title"/>
          </p:nvPr>
        </p:nvSpPr>
        <p:spPr>
          <a:prstGeom prst="rect">
            <a:avLst/>
          </a:prstGeom>
        </p:spPr>
        <p:txBody>
          <a:bodyPr/>
          <a:lstStyle/>
          <a:p>
            <a:r>
              <a:t>Title Text</a:t>
            </a:r>
          </a:p>
        </p:txBody>
      </p:sp>
      <p:sp>
        <p:nvSpPr>
          <p:cNvPr id="23" name="Body Level One…"/>
          <p:cNvSpPr txBox="1">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24"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x">
  <p:cSld name="Two Content">
    <p:spTree>
      <p:nvGrpSpPr>
        <p:cNvPr id="1" name=""/>
        <p:cNvGrpSpPr/>
        <p:nvPr/>
      </p:nvGrpSpPr>
      <p:grpSpPr>
        <a:xfrm>
          <a:off x="0" y="0"/>
          <a:ext cx="0" cy="0"/>
          <a:chOff x="0" y="0"/>
          <a:chExt cx="0" cy="0"/>
        </a:xfrm>
      </p:grpSpPr>
      <p:sp>
        <p:nvSpPr>
          <p:cNvPr id="40" name="Title Text"/>
          <p:cNvSpPr txBox="1">
            <a:spLocks noGrp="1"/>
          </p:cNvSpPr>
          <p:nvPr>
            <p:ph type="title"/>
          </p:nvPr>
        </p:nvSpPr>
        <p:spPr>
          <a:prstGeom prst="rect">
            <a:avLst/>
          </a:prstGeom>
        </p:spPr>
        <p:txBody>
          <a:bodyPr/>
          <a:lstStyle/>
          <a:p>
            <a:r>
              <a:t>Title Text</a:t>
            </a:r>
          </a:p>
        </p:txBody>
      </p:sp>
      <p:sp>
        <p:nvSpPr>
          <p:cNvPr id="41" name="Body Level One…"/>
          <p:cNvSpPr txBox="1">
            <a:spLocks noGrp="1"/>
          </p:cNvSpPr>
          <p:nvPr>
            <p:ph type="body" sz="half" idx="1"/>
          </p:nvPr>
        </p:nvSpPr>
        <p:spPr>
          <a:xfrm>
            <a:off x="838200" y="1825625"/>
            <a:ext cx="5181600" cy="4351338"/>
          </a:xfrm>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pic>
        <p:nvPicPr>
          <p:cNvPr id="42" name="Picture 2" descr="Picture 2"/>
          <p:cNvPicPr>
            <a:picLocks noChangeAspect="1"/>
          </p:cNvPicPr>
          <p:nvPr/>
        </p:nvPicPr>
        <p:blipFill>
          <a:blip r:embed="rId2"/>
          <a:stretch>
            <a:fillRect/>
          </a:stretch>
        </p:blipFill>
        <p:spPr>
          <a:xfrm>
            <a:off x="10175733" y="533398"/>
            <a:ext cx="1548698" cy="762734"/>
          </a:xfrm>
          <a:prstGeom prst="rect">
            <a:avLst/>
          </a:prstGeom>
          <a:ln w="12700">
            <a:miter lim="400000"/>
          </a:ln>
        </p:spPr>
      </p:pic>
      <p:sp>
        <p:nvSpPr>
          <p:cNvPr id="43"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x">
  <p:cSld name="Comparison">
    <p:spTree>
      <p:nvGrpSpPr>
        <p:cNvPr id="1" name=""/>
        <p:cNvGrpSpPr/>
        <p:nvPr/>
      </p:nvGrpSpPr>
      <p:grpSpPr>
        <a:xfrm>
          <a:off x="0" y="0"/>
          <a:ext cx="0" cy="0"/>
          <a:chOff x="0" y="0"/>
          <a:chExt cx="0" cy="0"/>
        </a:xfrm>
      </p:grpSpPr>
      <p:sp>
        <p:nvSpPr>
          <p:cNvPr id="50" name="Title Text"/>
          <p:cNvSpPr txBox="1">
            <a:spLocks noGrp="1"/>
          </p:cNvSpPr>
          <p:nvPr>
            <p:ph type="title"/>
          </p:nvPr>
        </p:nvSpPr>
        <p:spPr>
          <a:xfrm>
            <a:off x="839787" y="365125"/>
            <a:ext cx="10515601" cy="1325563"/>
          </a:xfrm>
          <a:prstGeom prst="rect">
            <a:avLst/>
          </a:prstGeom>
        </p:spPr>
        <p:txBody>
          <a:bodyPr/>
          <a:lstStyle/>
          <a:p>
            <a:r>
              <a:t>Title Text</a:t>
            </a:r>
          </a:p>
        </p:txBody>
      </p:sp>
      <p:sp>
        <p:nvSpPr>
          <p:cNvPr id="51" name="Body Level One…"/>
          <p:cNvSpPr txBox="1">
            <a:spLocks noGrp="1"/>
          </p:cNvSpPr>
          <p:nvPr>
            <p:ph type="body" sz="quarter" idx="1"/>
          </p:nvPr>
        </p:nvSpPr>
        <p:spPr>
          <a:xfrm>
            <a:off x="839787" y="1681163"/>
            <a:ext cx="5157789" cy="823913"/>
          </a:xfrm>
          <a:prstGeom prst="rect">
            <a:avLst/>
          </a:prstGeom>
        </p:spPr>
        <p:txBody>
          <a:bodyPr anchor="b"/>
          <a:lstStyle>
            <a:lvl1pPr marL="0" indent="0">
              <a:buSzTx/>
              <a:buFontTx/>
              <a:buNone/>
              <a:defRPr sz="2400" b="1"/>
            </a:lvl1pPr>
            <a:lvl2pPr marL="0" indent="457200">
              <a:buSzTx/>
              <a:buFontTx/>
              <a:buNone/>
              <a:defRPr sz="2400" b="1"/>
            </a:lvl2pPr>
            <a:lvl3pPr marL="0" indent="914400">
              <a:buSzTx/>
              <a:buFontTx/>
              <a:buNone/>
              <a:defRPr sz="2400" b="1"/>
            </a:lvl3pPr>
            <a:lvl4pPr marL="0" indent="1371600">
              <a:buSzTx/>
              <a:buFontTx/>
              <a:buNone/>
              <a:defRPr sz="2400" b="1"/>
            </a:lvl4pPr>
            <a:lvl5pPr marL="0" indent="1828800">
              <a:buSzTx/>
              <a:buFontTx/>
              <a:buNone/>
              <a:defRPr sz="2400" b="1"/>
            </a:lvl5pPr>
          </a:lstStyle>
          <a:p>
            <a:r>
              <a:t>Body Level One</a:t>
            </a:r>
          </a:p>
          <a:p>
            <a:pPr lvl="1"/>
            <a:r>
              <a:t>Body Level Two</a:t>
            </a:r>
          </a:p>
          <a:p>
            <a:pPr lvl="2"/>
            <a:r>
              <a:t>Body Level Three</a:t>
            </a:r>
          </a:p>
          <a:p>
            <a:pPr lvl="3"/>
            <a:r>
              <a:t>Body Level Four</a:t>
            </a:r>
          </a:p>
          <a:p>
            <a:pPr lvl="4"/>
            <a:r>
              <a:t>Body Level Five</a:t>
            </a:r>
          </a:p>
        </p:txBody>
      </p:sp>
      <p:sp>
        <p:nvSpPr>
          <p:cNvPr id="52" name="Text Placeholder 4"/>
          <p:cNvSpPr>
            <a:spLocks noGrp="1"/>
          </p:cNvSpPr>
          <p:nvPr>
            <p:ph type="body" sz="quarter" idx="21"/>
          </p:nvPr>
        </p:nvSpPr>
        <p:spPr>
          <a:xfrm>
            <a:off x="6172200" y="1681163"/>
            <a:ext cx="5183188" cy="823913"/>
          </a:xfrm>
          <a:prstGeom prst="rect">
            <a:avLst/>
          </a:prstGeom>
        </p:spPr>
        <p:txBody>
          <a:bodyPr anchor="b"/>
          <a:lstStyle/>
          <a:p>
            <a:pPr marL="0" indent="0">
              <a:buSzTx/>
              <a:buFontTx/>
              <a:buNone/>
              <a:defRPr sz="2400" b="1"/>
            </a:pPr>
            <a:endParaRPr/>
          </a:p>
        </p:txBody>
      </p:sp>
      <p:pic>
        <p:nvPicPr>
          <p:cNvPr id="53" name="Picture 2" descr="Picture 2"/>
          <p:cNvPicPr>
            <a:picLocks noChangeAspect="1"/>
          </p:cNvPicPr>
          <p:nvPr/>
        </p:nvPicPr>
        <p:blipFill>
          <a:blip r:embed="rId2"/>
          <a:stretch>
            <a:fillRect/>
          </a:stretch>
        </p:blipFill>
        <p:spPr>
          <a:xfrm>
            <a:off x="10175733" y="533398"/>
            <a:ext cx="1548698" cy="762734"/>
          </a:xfrm>
          <a:prstGeom prst="rect">
            <a:avLst/>
          </a:prstGeom>
          <a:ln w="12700">
            <a:miter lim="400000"/>
          </a:ln>
        </p:spPr>
      </p:pic>
      <p:sp>
        <p:nvSpPr>
          <p:cNvPr id="54"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x">
  <p:cSld name="Blank">
    <p:spTree>
      <p:nvGrpSpPr>
        <p:cNvPr id="1" name=""/>
        <p:cNvGrpSpPr/>
        <p:nvPr/>
      </p:nvGrpSpPr>
      <p:grpSpPr>
        <a:xfrm>
          <a:off x="0" y="0"/>
          <a:ext cx="0" cy="0"/>
          <a:chOff x="0" y="0"/>
          <a:chExt cx="0" cy="0"/>
        </a:xfrm>
      </p:grpSpPr>
      <p:pic>
        <p:nvPicPr>
          <p:cNvPr id="70" name="Picture 2" descr="Picture 2"/>
          <p:cNvPicPr>
            <a:picLocks noChangeAspect="1"/>
          </p:cNvPicPr>
          <p:nvPr/>
        </p:nvPicPr>
        <p:blipFill>
          <a:blip r:embed="rId2"/>
          <a:stretch>
            <a:fillRect/>
          </a:stretch>
        </p:blipFill>
        <p:spPr>
          <a:xfrm>
            <a:off x="10175733" y="533398"/>
            <a:ext cx="1548698" cy="762734"/>
          </a:xfrm>
          <a:prstGeom prst="rect">
            <a:avLst/>
          </a:prstGeom>
          <a:ln w="12700">
            <a:miter lim="400000"/>
          </a:ln>
        </p:spPr>
      </p:pic>
      <p:sp>
        <p:nvSpPr>
          <p:cNvPr id="7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x">
  <p:cSld name="Content with Caption">
    <p:spTree>
      <p:nvGrpSpPr>
        <p:cNvPr id="1" name=""/>
        <p:cNvGrpSpPr/>
        <p:nvPr/>
      </p:nvGrpSpPr>
      <p:grpSpPr>
        <a:xfrm>
          <a:off x="0" y="0"/>
          <a:ext cx="0" cy="0"/>
          <a:chOff x="0" y="0"/>
          <a:chExt cx="0" cy="0"/>
        </a:xfrm>
      </p:grpSpPr>
      <p:sp>
        <p:nvSpPr>
          <p:cNvPr id="78" name="Title Text"/>
          <p:cNvSpPr txBox="1">
            <a:spLocks noGrp="1"/>
          </p:cNvSpPr>
          <p:nvPr>
            <p:ph type="title"/>
          </p:nvPr>
        </p:nvSpPr>
        <p:spPr>
          <a:xfrm>
            <a:off x="839787" y="457200"/>
            <a:ext cx="3932239" cy="1600200"/>
          </a:xfrm>
          <a:prstGeom prst="rect">
            <a:avLst/>
          </a:prstGeom>
        </p:spPr>
        <p:txBody>
          <a:bodyPr anchor="b"/>
          <a:lstStyle>
            <a:lvl1pPr>
              <a:defRPr sz="3200"/>
            </a:lvl1pPr>
          </a:lstStyle>
          <a:p>
            <a:r>
              <a:t>Title Text</a:t>
            </a:r>
          </a:p>
        </p:txBody>
      </p:sp>
      <p:sp>
        <p:nvSpPr>
          <p:cNvPr id="79" name="Body Level One…"/>
          <p:cNvSpPr txBox="1">
            <a:spLocks noGrp="1"/>
          </p:cNvSpPr>
          <p:nvPr>
            <p:ph type="body" sz="half" idx="1"/>
          </p:nvPr>
        </p:nvSpPr>
        <p:spPr>
          <a:xfrm>
            <a:off x="5183187" y="987425"/>
            <a:ext cx="6172201" cy="4873625"/>
          </a:xfrm>
          <a:prstGeom prst="rect">
            <a:avLst/>
          </a:prstGeom>
        </p:spPr>
        <p:txBody>
          <a:bodyPr/>
          <a:lstStyle>
            <a:lvl1pPr>
              <a:defRPr sz="3200"/>
            </a:lvl1pPr>
            <a:lvl2pPr marL="718457" indent="-261257">
              <a:defRPr sz="3200"/>
            </a:lvl2pPr>
            <a:lvl3pPr marL="1219200" indent="-304800">
              <a:defRPr sz="3200"/>
            </a:lvl3pPr>
            <a:lvl4pPr marL="1737360" indent="-365760">
              <a:defRPr sz="3200"/>
            </a:lvl4pPr>
            <a:lvl5pPr marL="2194560" indent="-365760">
              <a:defRPr sz="3200"/>
            </a:lvl5pPr>
          </a:lstStyle>
          <a:p>
            <a:r>
              <a:t>Body Level One</a:t>
            </a:r>
          </a:p>
          <a:p>
            <a:pPr lvl="1"/>
            <a:r>
              <a:t>Body Level Two</a:t>
            </a:r>
          </a:p>
          <a:p>
            <a:pPr lvl="2"/>
            <a:r>
              <a:t>Body Level Three</a:t>
            </a:r>
          </a:p>
          <a:p>
            <a:pPr lvl="3"/>
            <a:r>
              <a:t>Body Level Four</a:t>
            </a:r>
          </a:p>
          <a:p>
            <a:pPr lvl="4"/>
            <a:r>
              <a:t>Body Level Five</a:t>
            </a:r>
          </a:p>
        </p:txBody>
      </p:sp>
      <p:sp>
        <p:nvSpPr>
          <p:cNvPr id="80" name="Text Placeholder 3"/>
          <p:cNvSpPr>
            <a:spLocks noGrp="1"/>
          </p:cNvSpPr>
          <p:nvPr>
            <p:ph type="body" sz="quarter" idx="21"/>
          </p:nvPr>
        </p:nvSpPr>
        <p:spPr>
          <a:xfrm>
            <a:off x="839787" y="2057400"/>
            <a:ext cx="3932238" cy="3811588"/>
          </a:xfrm>
          <a:prstGeom prst="rect">
            <a:avLst/>
          </a:prstGeom>
        </p:spPr>
        <p:txBody>
          <a:bodyPr/>
          <a:lstStyle/>
          <a:p>
            <a:pPr marL="0" indent="0">
              <a:buSzTx/>
              <a:buFontTx/>
              <a:buNone/>
              <a:defRPr sz="1600"/>
            </a:pPr>
            <a:endParaRPr/>
          </a:p>
        </p:txBody>
      </p:sp>
      <p:pic>
        <p:nvPicPr>
          <p:cNvPr id="81" name="Picture 2" descr="Picture 2"/>
          <p:cNvPicPr>
            <a:picLocks noChangeAspect="1"/>
          </p:cNvPicPr>
          <p:nvPr/>
        </p:nvPicPr>
        <p:blipFill>
          <a:blip r:embed="rId2"/>
          <a:stretch>
            <a:fillRect/>
          </a:stretch>
        </p:blipFill>
        <p:spPr>
          <a:xfrm>
            <a:off x="10175733" y="533398"/>
            <a:ext cx="1548698" cy="762734"/>
          </a:xfrm>
          <a:prstGeom prst="rect">
            <a:avLst/>
          </a:prstGeom>
          <a:ln w="12700">
            <a:miter lim="400000"/>
          </a:ln>
        </p:spPr>
      </p:pic>
      <p:sp>
        <p:nvSpPr>
          <p:cNvPr id="82"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x">
  <p:cSld name="Picture with Caption">
    <p:spTree>
      <p:nvGrpSpPr>
        <p:cNvPr id="1" name=""/>
        <p:cNvGrpSpPr/>
        <p:nvPr/>
      </p:nvGrpSpPr>
      <p:grpSpPr>
        <a:xfrm>
          <a:off x="0" y="0"/>
          <a:ext cx="0" cy="0"/>
          <a:chOff x="0" y="0"/>
          <a:chExt cx="0" cy="0"/>
        </a:xfrm>
      </p:grpSpPr>
      <p:sp>
        <p:nvSpPr>
          <p:cNvPr id="89" name="Title Text"/>
          <p:cNvSpPr txBox="1">
            <a:spLocks noGrp="1"/>
          </p:cNvSpPr>
          <p:nvPr>
            <p:ph type="title"/>
          </p:nvPr>
        </p:nvSpPr>
        <p:spPr>
          <a:xfrm>
            <a:off x="839787" y="457200"/>
            <a:ext cx="3932239" cy="1600200"/>
          </a:xfrm>
          <a:prstGeom prst="rect">
            <a:avLst/>
          </a:prstGeom>
        </p:spPr>
        <p:txBody>
          <a:bodyPr anchor="b"/>
          <a:lstStyle>
            <a:lvl1pPr>
              <a:defRPr sz="3200"/>
            </a:lvl1pPr>
          </a:lstStyle>
          <a:p>
            <a:r>
              <a:t>Title Text</a:t>
            </a:r>
          </a:p>
        </p:txBody>
      </p:sp>
      <p:sp>
        <p:nvSpPr>
          <p:cNvPr id="90" name="Picture Placeholder 2"/>
          <p:cNvSpPr>
            <a:spLocks noGrp="1"/>
          </p:cNvSpPr>
          <p:nvPr>
            <p:ph type="pic" sz="half" idx="21"/>
          </p:nvPr>
        </p:nvSpPr>
        <p:spPr>
          <a:xfrm>
            <a:off x="5183187" y="987425"/>
            <a:ext cx="6172201" cy="4873625"/>
          </a:xfrm>
          <a:prstGeom prst="rect">
            <a:avLst/>
          </a:prstGeom>
        </p:spPr>
        <p:txBody>
          <a:bodyPr lIns="91439" rIns="91439">
            <a:noAutofit/>
          </a:bodyPr>
          <a:lstStyle/>
          <a:p>
            <a:endParaRPr/>
          </a:p>
        </p:txBody>
      </p:sp>
      <p:sp>
        <p:nvSpPr>
          <p:cNvPr id="91" name="Body Level One…"/>
          <p:cNvSpPr txBox="1">
            <a:spLocks noGrp="1"/>
          </p:cNvSpPr>
          <p:nvPr>
            <p:ph type="body" sz="quarter" idx="1"/>
          </p:nvPr>
        </p:nvSpPr>
        <p:spPr>
          <a:xfrm>
            <a:off x="839787" y="2057400"/>
            <a:ext cx="3932239" cy="3811588"/>
          </a:xfrm>
          <a:prstGeom prst="rect">
            <a:avLst/>
          </a:prstGeom>
        </p:spPr>
        <p:txBody>
          <a:bodyPr/>
          <a:lstStyle>
            <a:lvl1pPr marL="0" indent="0">
              <a:buSzTx/>
              <a:buFontTx/>
              <a:buNone/>
              <a:defRPr sz="1600"/>
            </a:lvl1pPr>
            <a:lvl2pPr marL="0" indent="457200">
              <a:buSzTx/>
              <a:buFontTx/>
              <a:buNone/>
              <a:defRPr sz="1600"/>
            </a:lvl2pPr>
            <a:lvl3pPr marL="0" indent="914400">
              <a:buSzTx/>
              <a:buFontTx/>
              <a:buNone/>
              <a:defRPr sz="1600"/>
            </a:lvl3pPr>
            <a:lvl4pPr marL="0" indent="1371600">
              <a:buSzTx/>
              <a:buFontTx/>
              <a:buNone/>
              <a:defRPr sz="1600"/>
            </a:lvl4pPr>
            <a:lvl5pPr marL="0" indent="1828800">
              <a:buSzTx/>
              <a:buFontTx/>
              <a:buNone/>
              <a:defRPr sz="1600"/>
            </a:lvl5pPr>
          </a:lstStyle>
          <a:p>
            <a:r>
              <a:t>Body Level One</a:t>
            </a:r>
          </a:p>
          <a:p>
            <a:pPr lvl="1"/>
            <a:r>
              <a:t>Body Level Two</a:t>
            </a:r>
          </a:p>
          <a:p>
            <a:pPr lvl="2"/>
            <a:r>
              <a:t>Body Level Three</a:t>
            </a:r>
          </a:p>
          <a:p>
            <a:pPr lvl="3"/>
            <a:r>
              <a:t>Body Level Four</a:t>
            </a:r>
          </a:p>
          <a:p>
            <a:pPr lvl="4"/>
            <a:r>
              <a:t>Body Level Five</a:t>
            </a:r>
          </a:p>
        </p:txBody>
      </p:sp>
      <p:pic>
        <p:nvPicPr>
          <p:cNvPr id="92" name="Picture 2" descr="Picture 2"/>
          <p:cNvPicPr>
            <a:picLocks noChangeAspect="1"/>
          </p:cNvPicPr>
          <p:nvPr/>
        </p:nvPicPr>
        <p:blipFill>
          <a:blip r:embed="rId2"/>
          <a:stretch>
            <a:fillRect/>
          </a:stretch>
        </p:blipFill>
        <p:spPr>
          <a:xfrm>
            <a:off x="10175733" y="533398"/>
            <a:ext cx="1548698" cy="762734"/>
          </a:xfrm>
          <a:prstGeom prst="rect">
            <a:avLst/>
          </a:prstGeom>
          <a:ln w="12700">
            <a:miter lim="400000"/>
          </a:ln>
        </p:spPr>
      </p:pic>
      <p:sp>
        <p:nvSpPr>
          <p:cNvPr id="93"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EEEEFF">
                <a:alpha val="34000"/>
              </a:srgbClr>
            </a:gs>
            <a:gs pos="74000">
              <a:srgbClr val="ABC0E4"/>
            </a:gs>
            <a:gs pos="83000">
              <a:srgbClr val="ABC0E4"/>
            </a:gs>
            <a:gs pos="100000">
              <a:srgbClr val="C7D5ED"/>
            </a:gs>
          </a:gsLst>
          <a:lin ang="5400000" scaled="0"/>
        </a:gradFill>
        <a:effectLst/>
      </p:bgPr>
    </p:bg>
    <p:spTree>
      <p:nvGrpSpPr>
        <p:cNvPr id="1" name=""/>
        <p:cNvGrpSpPr/>
        <p:nvPr/>
      </p:nvGrpSpPr>
      <p:grpSpPr>
        <a:xfrm>
          <a:off x="0" y="0"/>
          <a:ext cx="0" cy="0"/>
          <a:chOff x="0" y="0"/>
          <a:chExt cx="0" cy="0"/>
        </a:xfrm>
      </p:grpSpPr>
      <p:sp>
        <p:nvSpPr>
          <p:cNvPr id="2" name="Title Text"/>
          <p:cNvSpPr txBox="1">
            <a:spLocks noGrp="1"/>
          </p:cNvSpPr>
          <p:nvPr>
            <p:ph type="title"/>
          </p:nvPr>
        </p:nvSpPr>
        <p:spPr>
          <a:xfrm>
            <a:off x="838200" y="365125"/>
            <a:ext cx="10515600" cy="132556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nchor="ctr">
            <a:normAutofit/>
          </a:bodyPr>
          <a:lstStyle/>
          <a:p>
            <a:r>
              <a:t>Title Text</a:t>
            </a:r>
          </a:p>
        </p:txBody>
      </p:sp>
      <p:sp>
        <p:nvSpPr>
          <p:cNvPr id="3" name="Body Level One…"/>
          <p:cNvSpPr txBox="1">
            <a:spLocks noGrp="1"/>
          </p:cNvSpPr>
          <p:nvPr>
            <p:ph type="body" idx="1"/>
          </p:nvPr>
        </p:nvSpPr>
        <p:spPr>
          <a:xfrm>
            <a:off x="838200" y="1825625"/>
            <a:ext cx="10515600" cy="435133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normAutofit/>
          </a:bodyPr>
          <a:lstStyle/>
          <a:p>
            <a:r>
              <a:t>Body Level One</a:t>
            </a:r>
          </a:p>
          <a:p>
            <a:pPr lvl="1"/>
            <a:r>
              <a:t>Body Level Two</a:t>
            </a:r>
          </a:p>
          <a:p>
            <a:pPr lvl="2"/>
            <a:r>
              <a:t>Body Level Three</a:t>
            </a:r>
          </a:p>
          <a:p>
            <a:pPr lvl="3"/>
            <a:r>
              <a:t>Body Level Four</a:t>
            </a:r>
          </a:p>
          <a:p>
            <a:pPr lvl="4"/>
            <a:r>
              <a:t>Body Level Five</a:t>
            </a:r>
          </a:p>
        </p:txBody>
      </p:sp>
      <p:pic>
        <p:nvPicPr>
          <p:cNvPr id="4" name="Picture 2" descr="Picture 2"/>
          <p:cNvPicPr>
            <a:picLocks noChangeAspect="1"/>
          </p:cNvPicPr>
          <p:nvPr/>
        </p:nvPicPr>
        <p:blipFill>
          <a:blip r:embed="rId8"/>
          <a:stretch>
            <a:fillRect/>
          </a:stretch>
        </p:blipFill>
        <p:spPr>
          <a:xfrm>
            <a:off x="10175733" y="533398"/>
            <a:ext cx="1548698" cy="762734"/>
          </a:xfrm>
          <a:prstGeom prst="rect">
            <a:avLst/>
          </a:prstGeom>
          <a:ln w="12700">
            <a:miter lim="400000"/>
          </a:ln>
        </p:spPr>
      </p:pic>
      <p:sp>
        <p:nvSpPr>
          <p:cNvPr id="5" name="Slide Number"/>
          <p:cNvSpPr txBox="1">
            <a:spLocks noGrp="1"/>
          </p:cNvSpPr>
          <p:nvPr>
            <p:ph type="sldNum" sz="quarter" idx="2"/>
          </p:nvPr>
        </p:nvSpPr>
        <p:spPr>
          <a:xfrm>
            <a:off x="11095176" y="6414760"/>
            <a:ext cx="258624" cy="248305"/>
          </a:xfrm>
          <a:prstGeom prst="rect">
            <a:avLst/>
          </a:prstGeom>
          <a:ln w="12700">
            <a:miter lim="400000"/>
          </a:ln>
        </p:spPr>
        <p:txBody>
          <a:bodyPr wrap="none" lIns="45719" rIns="45719" anchor="ctr">
            <a:spAutoFit/>
          </a:bodyPr>
          <a:lstStyle>
            <a:lvl1pPr algn="r">
              <a:defRPr sz="1200">
                <a:solidFill>
                  <a:srgbClr val="888888"/>
                </a:solidFill>
              </a:defRPr>
            </a:lvl1pPr>
          </a:lstStyle>
          <a:p>
            <a:fld id="{86CB4B4D-7CA3-9044-876B-883B54F8677D}" type="slidenum">
              <a:t>‹#›</a:t>
            </a:fld>
            <a:endParaRPr/>
          </a:p>
        </p:txBody>
      </p:sp>
    </p:spTree>
  </p:cSld>
  <p:clrMap bg1="lt1" tx1="dk1" bg2="lt2" tx2="dk2" accent1="accent1" accent2="accent2" accent3="accent3" accent4="accent4" accent5="accent5" accent6="accent6" hlink="hlink" folHlink="folHlink"/>
  <p:sldLayoutIdLst>
    <p:sldLayoutId id="2147483650" r:id="rId1"/>
    <p:sldLayoutId id="2147483652" r:id="rId2"/>
    <p:sldLayoutId id="2147483653" r:id="rId3"/>
    <p:sldLayoutId id="2147483655" r:id="rId4"/>
    <p:sldLayoutId id="2147483656" r:id="rId5"/>
    <p:sldLayoutId id="2147483657" r:id="rId6"/>
  </p:sldLayoutIdLst>
  <p:transition spd="med"/>
  <p:txStyles>
    <p:titleStyle>
      <a:lvl1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1pPr>
      <a:lvl2pPr marL="723900" marR="0" indent="-2667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2pPr>
      <a:lvl3pPr marL="1234439" marR="0" indent="-320039"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3pPr>
      <a:lvl4pPr marL="1727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4pPr>
      <a:lvl5pPr marL="21844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5pPr>
      <a:lvl6pPr marL="26416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6pPr>
      <a:lvl7pPr marL="30988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7pPr>
      <a:lvl8pPr marL="35560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8pPr>
      <a:lvl9pPr marL="4013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9pPr>
    </p:bodyStyle>
    <p:otherStyle>
      <a:lvl1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1pPr>
      <a:lvl2pPr marL="0" marR="0" indent="457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2pPr>
      <a:lvl3pPr marL="0" marR="0" indent="914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3pPr>
      <a:lvl4pPr marL="0" marR="0" indent="1371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4pPr>
      <a:lvl5pPr marL="0" marR="0" indent="18288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5pPr>
      <a:lvl6pPr marL="0" marR="0" indent="22860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6pPr>
      <a:lvl7pPr marL="0" marR="0" indent="2743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7pPr>
      <a:lvl8pPr marL="0" marR="0" indent="3200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8pPr>
      <a:lvl9pPr marL="0" marR="0" indent="3657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g"/><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3" Type="http://schemas.openxmlformats.org/officeDocument/2006/relationships/hyperlink" Target="mailto:Barbara.morris@endoflifeoptionscolorado.org" TargetMode="External"/><Relationship Id="rId2" Type="http://schemas.openxmlformats.org/officeDocument/2006/relationships/image" Target="../media/image25.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21E3674A-7728-A1F7-2300-64DFA8082D46}"/>
              </a:ext>
            </a:extLst>
          </p:cNvPr>
          <p:cNvSpPr txBox="1">
            <a:spLocks/>
          </p:cNvSpPr>
          <p:nvPr/>
        </p:nvSpPr>
        <p:spPr>
          <a:xfrm>
            <a:off x="401030" y="580644"/>
            <a:ext cx="9840250" cy="5696712"/>
          </a:xfrm>
          <a:prstGeom prst="rect">
            <a:avLst/>
          </a:prstGeom>
        </p:spPr>
        <p:txBody>
          <a:bodyPr anchor="t">
            <a:normAutofit fontScale="90000" lnSpcReduction="10000"/>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9pPr>
          </a:lstStyle>
          <a:p>
            <a:pPr algn="ctr" defTabSz="740663" hangingPunct="1">
              <a:defRPr sz="3159">
                <a:solidFill>
                  <a:srgbClr val="44546A"/>
                </a:solidFill>
              </a:defRPr>
            </a:pPr>
            <a:r>
              <a:rPr lang="en-US" sz="5500" b="1" dirty="0">
                <a:solidFill>
                  <a:schemeClr val="tx1"/>
                </a:solidFill>
              </a:rPr>
              <a:t>Understanding End-of-Life Options in Colorado</a:t>
            </a:r>
            <a:br>
              <a:rPr lang="en-US" b="1" dirty="0">
                <a:solidFill>
                  <a:schemeClr val="tx1"/>
                </a:solidFill>
              </a:rPr>
            </a:br>
            <a:br>
              <a:rPr lang="en-US" b="1" dirty="0">
                <a:solidFill>
                  <a:schemeClr val="tx1"/>
                </a:solidFill>
              </a:rPr>
            </a:br>
            <a:r>
              <a:rPr lang="en-US" sz="4000" b="1" dirty="0">
                <a:solidFill>
                  <a:schemeClr val="tx1"/>
                </a:solidFill>
              </a:rPr>
              <a:t>Barbara Morris MD MPA</a:t>
            </a:r>
            <a:br>
              <a:rPr lang="en-US" sz="4000" b="1" dirty="0">
                <a:solidFill>
                  <a:schemeClr val="tx1"/>
                </a:solidFill>
              </a:rPr>
            </a:br>
            <a:r>
              <a:rPr lang="en-US" sz="4000" b="1" dirty="0">
                <a:solidFill>
                  <a:schemeClr val="tx1"/>
                </a:solidFill>
              </a:rPr>
              <a:t>President</a:t>
            </a:r>
          </a:p>
          <a:p>
            <a:pPr algn="ctr" defTabSz="740663" hangingPunct="1">
              <a:defRPr sz="3159">
                <a:solidFill>
                  <a:srgbClr val="44546A"/>
                </a:solidFill>
              </a:defRPr>
            </a:pPr>
            <a:r>
              <a:rPr lang="en-US" sz="4000" b="1" dirty="0">
                <a:solidFill>
                  <a:schemeClr val="tx1"/>
                </a:solidFill>
              </a:rPr>
              <a:t>End of Life Options Colorado</a:t>
            </a:r>
            <a:br>
              <a:rPr lang="en-US" sz="4000" b="1" dirty="0">
                <a:solidFill>
                  <a:schemeClr val="tx1"/>
                </a:solidFill>
              </a:rPr>
            </a:br>
            <a:endParaRPr lang="en-US" sz="4000" b="1" dirty="0">
              <a:solidFill>
                <a:schemeClr val="tx1"/>
              </a:solidFill>
            </a:endParaRPr>
          </a:p>
          <a:p>
            <a:pPr algn="ctr" defTabSz="740663" hangingPunct="1">
              <a:defRPr sz="3159">
                <a:solidFill>
                  <a:srgbClr val="44546A"/>
                </a:solidFill>
              </a:defRPr>
            </a:pPr>
            <a:r>
              <a:rPr lang="en-US" sz="4000" b="1" dirty="0">
                <a:solidFill>
                  <a:schemeClr val="tx1"/>
                </a:solidFill>
              </a:rPr>
              <a:t>Wisdom Group</a:t>
            </a:r>
          </a:p>
          <a:p>
            <a:pPr algn="ctr" defTabSz="740663" hangingPunct="1">
              <a:defRPr sz="3159">
                <a:solidFill>
                  <a:srgbClr val="44546A"/>
                </a:solidFill>
              </a:defRPr>
            </a:pPr>
            <a:br>
              <a:rPr lang="en-US" sz="4000" b="1" dirty="0">
                <a:solidFill>
                  <a:schemeClr val="tx1"/>
                </a:solidFill>
              </a:rPr>
            </a:br>
            <a:r>
              <a:rPr lang="en-US" sz="4000" b="1" dirty="0">
                <a:solidFill>
                  <a:schemeClr val="tx1"/>
                </a:solidFill>
              </a:rPr>
              <a:t>May 2026</a:t>
            </a:r>
            <a:br>
              <a:rPr lang="en-US" sz="2916" dirty="0">
                <a:solidFill>
                  <a:srgbClr val="44546A"/>
                </a:solidFill>
              </a:rPr>
            </a:br>
            <a:br>
              <a:rPr lang="en-US" sz="2916" dirty="0">
                <a:solidFill>
                  <a:srgbClr val="44546A"/>
                </a:solidFill>
              </a:rPr>
            </a:br>
            <a:br>
              <a:rPr lang="en-US" sz="2916" dirty="0">
                <a:solidFill>
                  <a:srgbClr val="44546A"/>
                </a:solidFill>
              </a:rPr>
            </a:br>
            <a:endParaRPr lang="en-US" sz="2916" dirty="0">
              <a:solidFill>
                <a:srgbClr val="44546A"/>
              </a:solidFill>
            </a:endParaRPr>
          </a:p>
        </p:txBody>
      </p:sp>
      <p:pic>
        <p:nvPicPr>
          <p:cNvPr id="4" name="Picture 3">
            <a:extLst>
              <a:ext uri="{FF2B5EF4-FFF2-40B4-BE49-F238E27FC236}">
                <a16:creationId xmlns:a16="http://schemas.microsoft.com/office/drawing/2014/main" id="{6476CBE7-5141-2D57-665A-020EA538E540}"/>
              </a:ext>
            </a:extLst>
          </p:cNvPr>
          <p:cNvPicPr>
            <a:picLocks noChangeAspect="1"/>
          </p:cNvPicPr>
          <p:nvPr/>
        </p:nvPicPr>
        <p:blipFill>
          <a:blip r:embed="rId2"/>
          <a:stretch>
            <a:fillRect/>
          </a:stretch>
        </p:blipFill>
        <p:spPr>
          <a:xfrm>
            <a:off x="3937226" y="5453743"/>
            <a:ext cx="3342465" cy="921585"/>
          </a:xfrm>
          <a:prstGeom prst="rect">
            <a:avLst/>
          </a:prstGeom>
        </p:spPr>
      </p:pic>
    </p:spTree>
    <p:extLst>
      <p:ext uri="{BB962C8B-B14F-4D97-AF65-F5344CB8AC3E}">
        <p14:creationId xmlns:p14="http://schemas.microsoft.com/office/powerpoint/2010/main" val="2056106666"/>
      </p:ext>
    </p:extLst>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 name="Title 1"/>
          <p:cNvSpPr txBox="1">
            <a:spLocks noGrp="1"/>
          </p:cNvSpPr>
          <p:nvPr>
            <p:ph type="title"/>
          </p:nvPr>
        </p:nvSpPr>
        <p:spPr>
          <a:prstGeom prst="rect">
            <a:avLst/>
          </a:prstGeom>
        </p:spPr>
        <p:txBody>
          <a:bodyPr/>
          <a:lstStyle/>
          <a:p>
            <a:r>
              <a:t>About Me</a:t>
            </a:r>
          </a:p>
        </p:txBody>
      </p:sp>
      <p:pic>
        <p:nvPicPr>
          <p:cNvPr id="112" name="Content Placeholder 4" descr="Content Placeholder 4"/>
          <p:cNvPicPr>
            <a:picLocks noChangeAspect="1"/>
          </p:cNvPicPr>
          <p:nvPr/>
        </p:nvPicPr>
        <p:blipFill>
          <a:blip r:embed="rId2"/>
          <a:stretch>
            <a:fillRect/>
          </a:stretch>
        </p:blipFill>
        <p:spPr>
          <a:xfrm>
            <a:off x="1307460" y="1578633"/>
            <a:ext cx="2387720" cy="2078967"/>
          </a:xfrm>
          <a:prstGeom prst="rect">
            <a:avLst/>
          </a:prstGeom>
          <a:ln w="12700">
            <a:miter lim="400000"/>
          </a:ln>
        </p:spPr>
      </p:pic>
      <p:pic>
        <p:nvPicPr>
          <p:cNvPr id="113" name="Picture 6" descr="Picture 6"/>
          <p:cNvPicPr>
            <a:picLocks noChangeAspect="1"/>
          </p:cNvPicPr>
          <p:nvPr/>
        </p:nvPicPr>
        <p:blipFill>
          <a:blip r:embed="rId3"/>
          <a:stretch>
            <a:fillRect/>
          </a:stretch>
        </p:blipFill>
        <p:spPr>
          <a:xfrm>
            <a:off x="5817627" y="2233009"/>
            <a:ext cx="5358391" cy="1831350"/>
          </a:xfrm>
          <a:prstGeom prst="rect">
            <a:avLst/>
          </a:prstGeom>
          <a:ln w="12700">
            <a:miter lim="400000"/>
          </a:ln>
        </p:spPr>
      </p:pic>
      <p:pic>
        <p:nvPicPr>
          <p:cNvPr id="114" name="Picture 10" descr="Picture 10"/>
          <p:cNvPicPr>
            <a:picLocks noChangeAspect="1"/>
          </p:cNvPicPr>
          <p:nvPr/>
        </p:nvPicPr>
        <p:blipFill>
          <a:blip r:embed="rId4"/>
          <a:stretch>
            <a:fillRect/>
          </a:stretch>
        </p:blipFill>
        <p:spPr>
          <a:xfrm>
            <a:off x="274176" y="4064358"/>
            <a:ext cx="4099418" cy="2558867"/>
          </a:xfrm>
          <a:prstGeom prst="rect">
            <a:avLst/>
          </a:prstGeom>
          <a:ln w="12700">
            <a:miter lim="400000"/>
          </a:ln>
        </p:spPr>
      </p:pic>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3E02B8-B834-B399-5A09-1CB863FDA353}"/>
              </a:ext>
            </a:extLst>
          </p:cNvPr>
          <p:cNvSpPr>
            <a:spLocks noGrp="1"/>
          </p:cNvSpPr>
          <p:nvPr>
            <p:ph type="title"/>
          </p:nvPr>
        </p:nvSpPr>
        <p:spPr/>
        <p:txBody>
          <a:bodyPr>
            <a:normAutofit/>
          </a:bodyPr>
          <a:lstStyle/>
          <a:p>
            <a:pPr algn="ctr"/>
            <a:r>
              <a:rPr lang="en-US" sz="8800" b="1" dirty="0"/>
              <a:t>And you ?</a:t>
            </a:r>
          </a:p>
        </p:txBody>
      </p:sp>
      <p:sp>
        <p:nvSpPr>
          <p:cNvPr id="3" name="Text Placeholder 2">
            <a:extLst>
              <a:ext uri="{FF2B5EF4-FFF2-40B4-BE49-F238E27FC236}">
                <a16:creationId xmlns:a16="http://schemas.microsoft.com/office/drawing/2014/main" id="{57FA3264-2771-7AAA-FFBE-DF5ADDFC52DA}"/>
              </a:ext>
            </a:extLst>
          </p:cNvPr>
          <p:cNvSpPr>
            <a:spLocks noGrp="1"/>
          </p:cNvSpPr>
          <p:nvPr>
            <p:ph type="body" idx="1"/>
          </p:nvPr>
        </p:nvSpPr>
        <p:spPr/>
        <p:txBody>
          <a:bodyPr>
            <a:normAutofit/>
          </a:bodyPr>
          <a:lstStyle/>
          <a:p>
            <a:r>
              <a:rPr lang="en-US" sz="3600" dirty="0"/>
              <a:t>Just curious</a:t>
            </a:r>
          </a:p>
          <a:p>
            <a:endParaRPr lang="en-US" sz="3600" dirty="0"/>
          </a:p>
          <a:p>
            <a:r>
              <a:rPr lang="en-US" sz="3600" dirty="0"/>
              <a:t>Personal and/or professional experiences with end of life issues</a:t>
            </a:r>
          </a:p>
          <a:p>
            <a:endParaRPr lang="en-US" sz="3600" dirty="0"/>
          </a:p>
          <a:p>
            <a:r>
              <a:rPr lang="en-US" sz="3600" dirty="0"/>
              <a:t>Currently working and/or volunteering with clients facing end of life decisions</a:t>
            </a:r>
          </a:p>
        </p:txBody>
      </p:sp>
    </p:spTree>
    <p:extLst>
      <p:ext uri="{BB962C8B-B14F-4D97-AF65-F5344CB8AC3E}">
        <p14:creationId xmlns:p14="http://schemas.microsoft.com/office/powerpoint/2010/main" val="3320199963"/>
      </p:ext>
    </p:extLst>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 name="TextBox 2"/>
          <p:cNvSpPr txBox="1"/>
          <p:nvPr/>
        </p:nvSpPr>
        <p:spPr>
          <a:xfrm>
            <a:off x="932127" y="1847461"/>
            <a:ext cx="10424161" cy="304698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2800" b="1" i="1"/>
            </a:lvl1pPr>
          </a:lstStyle>
          <a:p>
            <a:r>
              <a:rPr sz="3200" dirty="0"/>
              <a:t>End of Life Options Colorado is the statewide non-profit organization that provides education and support to anyone who wants to learn about their choices at the end of life. We work with individuals, families, community organizations and medical providers to help them understand the process and the laws, and how to find resources.</a:t>
            </a:r>
          </a:p>
        </p:txBody>
      </p:sp>
    </p:spTree>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 name="Title 1"/>
          <p:cNvSpPr txBox="1">
            <a:spLocks noGrp="1"/>
          </p:cNvSpPr>
          <p:nvPr>
            <p:ph type="title"/>
          </p:nvPr>
        </p:nvSpPr>
        <p:spPr>
          <a:xfrm>
            <a:off x="838200" y="-131264"/>
            <a:ext cx="10515600" cy="1325563"/>
          </a:xfrm>
          <a:prstGeom prst="rect">
            <a:avLst/>
          </a:prstGeom>
        </p:spPr>
        <p:txBody>
          <a:bodyPr/>
          <a:lstStyle>
            <a:lvl1pPr>
              <a:defRPr sz="6000"/>
            </a:lvl1pPr>
          </a:lstStyle>
          <a:p>
            <a:pPr algn="ctr"/>
            <a:r>
              <a:rPr b="1" dirty="0"/>
              <a:t>Today</a:t>
            </a:r>
          </a:p>
        </p:txBody>
      </p:sp>
      <p:sp>
        <p:nvSpPr>
          <p:cNvPr id="119" name="Content Placeholder 2"/>
          <p:cNvSpPr txBox="1">
            <a:spLocks noGrp="1"/>
          </p:cNvSpPr>
          <p:nvPr>
            <p:ph type="body" idx="1"/>
          </p:nvPr>
        </p:nvSpPr>
        <p:spPr>
          <a:xfrm>
            <a:off x="838200" y="1384662"/>
            <a:ext cx="10515600" cy="5316583"/>
          </a:xfrm>
          <a:prstGeom prst="rect">
            <a:avLst/>
          </a:prstGeom>
        </p:spPr>
        <p:txBody>
          <a:bodyPr>
            <a:normAutofit lnSpcReduction="10000"/>
          </a:bodyPr>
          <a:lstStyle/>
          <a:p>
            <a:r>
              <a:rPr lang="en-US" sz="4400" dirty="0"/>
              <a:t>Overview of end-of-life options </a:t>
            </a:r>
          </a:p>
          <a:p>
            <a:r>
              <a:rPr lang="en-US" sz="4400" dirty="0"/>
              <a:t>What is medical aid in dying ?</a:t>
            </a:r>
          </a:p>
          <a:p>
            <a:r>
              <a:rPr lang="en-US" sz="4400" dirty="0"/>
              <a:t>Who can qualify ?</a:t>
            </a:r>
          </a:p>
          <a:p>
            <a:r>
              <a:rPr lang="en-US" sz="4400" dirty="0"/>
              <a:t>How can clients and loved ones be supported?</a:t>
            </a:r>
          </a:p>
          <a:p>
            <a:r>
              <a:rPr lang="en-US" sz="4400" dirty="0"/>
              <a:t>What are common ethical dilemmas in end of life care?</a:t>
            </a:r>
          </a:p>
          <a:p>
            <a:r>
              <a:rPr lang="en-US" sz="4400" dirty="0"/>
              <a:t>Common misconceptions /debunk myths</a:t>
            </a:r>
          </a:p>
        </p:txBody>
      </p:sp>
    </p:spTree>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 name="Title 1"/>
          <p:cNvSpPr txBox="1">
            <a:spLocks noGrp="1"/>
          </p:cNvSpPr>
          <p:nvPr>
            <p:ph type="title"/>
          </p:nvPr>
        </p:nvSpPr>
        <p:spPr>
          <a:prstGeom prst="rect">
            <a:avLst/>
          </a:prstGeom>
        </p:spPr>
        <p:txBody>
          <a:bodyPr/>
          <a:lstStyle>
            <a:lvl1pPr>
              <a:defRPr sz="6000"/>
            </a:lvl1pPr>
          </a:lstStyle>
          <a:p>
            <a:r>
              <a:rPr lang="en-US" b="1" dirty="0"/>
              <a:t>Keep in Mind</a:t>
            </a:r>
            <a:endParaRPr b="1" dirty="0"/>
          </a:p>
        </p:txBody>
      </p:sp>
      <p:sp>
        <p:nvSpPr>
          <p:cNvPr id="127" name="Content Placeholder 2"/>
          <p:cNvSpPr txBox="1">
            <a:spLocks noGrp="1"/>
          </p:cNvSpPr>
          <p:nvPr>
            <p:ph type="body" idx="1"/>
          </p:nvPr>
        </p:nvSpPr>
        <p:spPr>
          <a:xfrm>
            <a:off x="838200" y="2000372"/>
            <a:ext cx="10515600" cy="4351339"/>
          </a:xfrm>
          <a:prstGeom prst="rect">
            <a:avLst/>
          </a:prstGeom>
        </p:spPr>
        <p:txBody>
          <a:bodyPr/>
          <a:lstStyle/>
          <a:p>
            <a:pPr marL="0" indent="0">
              <a:buSzTx/>
              <a:buNone/>
            </a:pPr>
            <a:r>
              <a:rPr dirty="0"/>
              <a:t>Medical Aid in Dying(MAiD) is one of many tools in the clinicians end of life toolbox</a:t>
            </a:r>
          </a:p>
          <a:p>
            <a:pPr marL="0" indent="0">
              <a:buSzTx/>
              <a:buNone/>
            </a:pPr>
            <a:endParaRPr dirty="0"/>
          </a:p>
          <a:p>
            <a:pPr marL="0" indent="0">
              <a:buSzTx/>
              <a:buNone/>
            </a:pPr>
            <a:r>
              <a:rPr dirty="0"/>
              <a:t>Today we will focus on MAiD, but that is not to imply that is the only option for a peaceful, person centered, dignified death</a:t>
            </a:r>
          </a:p>
          <a:p>
            <a:pPr marL="0" indent="0">
              <a:buSzTx/>
              <a:buNone/>
            </a:pPr>
            <a:endParaRPr dirty="0"/>
          </a:p>
          <a:p>
            <a:pPr marL="0" indent="0">
              <a:buSzTx/>
              <a:buNone/>
            </a:pPr>
            <a:r>
              <a:rPr dirty="0"/>
              <a:t>And not all patients who go through the qualifying process for MAiD will ultimately make use of their medications</a:t>
            </a:r>
          </a:p>
        </p:txBody>
      </p:sp>
    </p:spTree>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886AA0-5892-5F37-5966-CF3B039D810F}"/>
            </a:ext>
          </a:extLst>
        </p:cNvPr>
        <p:cNvGrpSpPr/>
        <p:nvPr/>
      </p:nvGrpSpPr>
      <p:grpSpPr>
        <a:xfrm>
          <a:off x="0" y="0"/>
          <a:ext cx="0" cy="0"/>
          <a:chOff x="0" y="0"/>
          <a:chExt cx="0" cy="0"/>
        </a:xfrm>
      </p:grpSpPr>
      <p:sp>
        <p:nvSpPr>
          <p:cNvPr id="126" name="Title 1">
            <a:extLst>
              <a:ext uri="{FF2B5EF4-FFF2-40B4-BE49-F238E27FC236}">
                <a16:creationId xmlns:a16="http://schemas.microsoft.com/office/drawing/2014/main" id="{A3FFACF7-D980-7215-8479-B1C517E59427}"/>
              </a:ext>
            </a:extLst>
          </p:cNvPr>
          <p:cNvSpPr txBox="1">
            <a:spLocks noGrp="1"/>
          </p:cNvSpPr>
          <p:nvPr>
            <p:ph type="title"/>
          </p:nvPr>
        </p:nvSpPr>
        <p:spPr>
          <a:prstGeom prst="rect">
            <a:avLst/>
          </a:prstGeom>
        </p:spPr>
        <p:txBody>
          <a:bodyPr/>
          <a:lstStyle>
            <a:lvl1pPr>
              <a:defRPr sz="6000"/>
            </a:lvl1pPr>
          </a:lstStyle>
          <a:p>
            <a:r>
              <a:rPr lang="en-US" b="1" dirty="0"/>
              <a:t>True or False:</a:t>
            </a:r>
            <a:endParaRPr b="1" dirty="0"/>
          </a:p>
        </p:txBody>
      </p:sp>
      <p:sp>
        <p:nvSpPr>
          <p:cNvPr id="127" name="Content Placeholder 2">
            <a:extLst>
              <a:ext uri="{FF2B5EF4-FFF2-40B4-BE49-F238E27FC236}">
                <a16:creationId xmlns:a16="http://schemas.microsoft.com/office/drawing/2014/main" id="{2532111D-C0F5-C81A-643F-36F29346F017}"/>
              </a:ext>
            </a:extLst>
          </p:cNvPr>
          <p:cNvSpPr txBox="1">
            <a:spLocks noGrp="1"/>
          </p:cNvSpPr>
          <p:nvPr>
            <p:ph type="body" idx="1"/>
          </p:nvPr>
        </p:nvSpPr>
        <p:spPr>
          <a:xfrm>
            <a:off x="838200" y="2000372"/>
            <a:ext cx="10515600" cy="4351339"/>
          </a:xfrm>
          <a:prstGeom prst="rect">
            <a:avLst/>
          </a:prstGeom>
        </p:spPr>
        <p:txBody>
          <a:bodyPr/>
          <a:lstStyle/>
          <a:p>
            <a:pPr marL="0" indent="0" algn="ctr">
              <a:buSzTx/>
              <a:buNone/>
            </a:pPr>
            <a:endParaRPr lang="en-US" b="1" dirty="0"/>
          </a:p>
          <a:p>
            <a:pPr marL="0" indent="0" algn="ctr">
              <a:buSzTx/>
              <a:buNone/>
            </a:pPr>
            <a:r>
              <a:rPr lang="en-US" sz="4800" b="1" dirty="0"/>
              <a:t>Medical aid in dying is a LEGAL option in Colorado</a:t>
            </a:r>
          </a:p>
          <a:p>
            <a:pPr marL="0" indent="0" algn="ctr">
              <a:buSzTx/>
              <a:buNone/>
            </a:pPr>
            <a:endParaRPr lang="en-US" sz="4800" b="1" dirty="0"/>
          </a:p>
          <a:p>
            <a:pPr marL="0" indent="0" algn="ctr">
              <a:buSzTx/>
              <a:buNone/>
            </a:pPr>
            <a:endParaRPr sz="4800" b="1" dirty="0"/>
          </a:p>
        </p:txBody>
      </p:sp>
      <p:pic>
        <p:nvPicPr>
          <p:cNvPr id="3" name="Picture 2" descr="A watercolor of a balance scale with flowers&#10;&#10;AI-generated content may be incorrect.">
            <a:extLst>
              <a:ext uri="{FF2B5EF4-FFF2-40B4-BE49-F238E27FC236}">
                <a16:creationId xmlns:a16="http://schemas.microsoft.com/office/drawing/2014/main" id="{1AF11C79-B663-799A-247D-DCF1A84C0E0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811485" y="4092366"/>
            <a:ext cx="2569029" cy="2569029"/>
          </a:xfrm>
          <a:prstGeom prst="rect">
            <a:avLst/>
          </a:prstGeom>
        </p:spPr>
      </p:pic>
    </p:spTree>
    <p:extLst>
      <p:ext uri="{BB962C8B-B14F-4D97-AF65-F5344CB8AC3E}">
        <p14:creationId xmlns:p14="http://schemas.microsoft.com/office/powerpoint/2010/main" val="2252664222"/>
      </p:ext>
    </p:extLst>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 name="Title 1"/>
          <p:cNvSpPr txBox="1">
            <a:spLocks noGrp="1"/>
          </p:cNvSpPr>
          <p:nvPr>
            <p:ph type="title"/>
          </p:nvPr>
        </p:nvSpPr>
        <p:spPr>
          <a:xfrm>
            <a:off x="438539" y="365125"/>
            <a:ext cx="10915261" cy="1325563"/>
          </a:xfrm>
          <a:prstGeom prst="rect">
            <a:avLst/>
          </a:prstGeom>
        </p:spPr>
        <p:txBody>
          <a:bodyPr/>
          <a:lstStyle>
            <a:lvl1pPr>
              <a:defRPr sz="4800"/>
            </a:lvl1pPr>
          </a:lstStyle>
          <a:p>
            <a:r>
              <a:rPr b="1" dirty="0"/>
              <a:t>End of Life Options in the United States</a:t>
            </a:r>
          </a:p>
        </p:txBody>
      </p:sp>
      <p:sp>
        <p:nvSpPr>
          <p:cNvPr id="130" name="Content Placeholder 2"/>
          <p:cNvSpPr txBox="1">
            <a:spLocks noGrp="1"/>
          </p:cNvSpPr>
          <p:nvPr>
            <p:ph type="body" idx="1"/>
          </p:nvPr>
        </p:nvSpPr>
        <p:spPr>
          <a:prstGeom prst="rect">
            <a:avLst/>
          </a:prstGeom>
        </p:spPr>
        <p:txBody>
          <a:bodyPr/>
          <a:lstStyle/>
          <a:p>
            <a:r>
              <a:rPr dirty="0"/>
              <a:t>Continuing medical treatments</a:t>
            </a:r>
          </a:p>
          <a:p>
            <a:r>
              <a:rPr dirty="0"/>
              <a:t>Stopping or reducing life-sustaining medical treatments</a:t>
            </a:r>
          </a:p>
          <a:p>
            <a:r>
              <a:rPr dirty="0"/>
              <a:t>Palliative care</a:t>
            </a:r>
          </a:p>
          <a:p>
            <a:r>
              <a:rPr dirty="0"/>
              <a:t>Hospice</a:t>
            </a:r>
          </a:p>
          <a:p>
            <a:r>
              <a:rPr dirty="0"/>
              <a:t>Palliative Sedation</a:t>
            </a:r>
          </a:p>
          <a:p>
            <a:r>
              <a:rPr dirty="0"/>
              <a:t>Voluntary Stopping Eating and Drinking (VSED)</a:t>
            </a:r>
          </a:p>
          <a:p>
            <a:pPr>
              <a:defRPr sz="3600" b="1"/>
            </a:pPr>
            <a:r>
              <a:rPr dirty="0"/>
              <a:t>Medical Aid in Dying (MAiD) (in some locations)</a:t>
            </a:r>
          </a:p>
        </p:txBody>
      </p:sp>
    </p:spTree>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AD6E09-D58A-D668-0110-4A688B0AF124}"/>
            </a:ext>
          </a:extLst>
        </p:cNvPr>
        <p:cNvGrpSpPr/>
        <p:nvPr/>
      </p:nvGrpSpPr>
      <p:grpSpPr>
        <a:xfrm>
          <a:off x="0" y="0"/>
          <a:ext cx="0" cy="0"/>
          <a:chOff x="0" y="0"/>
          <a:chExt cx="0" cy="0"/>
        </a:xfrm>
      </p:grpSpPr>
      <p:sp>
        <p:nvSpPr>
          <p:cNvPr id="129" name="Title 1">
            <a:extLst>
              <a:ext uri="{FF2B5EF4-FFF2-40B4-BE49-F238E27FC236}">
                <a16:creationId xmlns:a16="http://schemas.microsoft.com/office/drawing/2014/main" id="{DF55B2B7-F896-26CE-49C9-AEF0EEFB5339}"/>
              </a:ext>
            </a:extLst>
          </p:cNvPr>
          <p:cNvSpPr txBox="1">
            <a:spLocks noGrp="1"/>
          </p:cNvSpPr>
          <p:nvPr>
            <p:ph type="title"/>
          </p:nvPr>
        </p:nvSpPr>
        <p:spPr>
          <a:xfrm>
            <a:off x="438539" y="365125"/>
            <a:ext cx="10915261" cy="1325563"/>
          </a:xfrm>
          <a:prstGeom prst="rect">
            <a:avLst/>
          </a:prstGeom>
        </p:spPr>
        <p:txBody>
          <a:bodyPr>
            <a:normAutofit/>
          </a:bodyPr>
          <a:lstStyle>
            <a:lvl1pPr>
              <a:defRPr sz="4800"/>
            </a:lvl1pPr>
          </a:lstStyle>
          <a:p>
            <a:pPr algn="ctr"/>
            <a:r>
              <a:rPr lang="en-US" sz="6000" b="1" dirty="0"/>
              <a:t>True or False:</a:t>
            </a:r>
            <a:endParaRPr sz="6000" b="1" dirty="0"/>
          </a:p>
        </p:txBody>
      </p:sp>
      <p:sp>
        <p:nvSpPr>
          <p:cNvPr id="130" name="Content Placeholder 2">
            <a:extLst>
              <a:ext uri="{FF2B5EF4-FFF2-40B4-BE49-F238E27FC236}">
                <a16:creationId xmlns:a16="http://schemas.microsoft.com/office/drawing/2014/main" id="{1BE8AA11-0816-179C-80C0-BAAD4F24FF8F}"/>
              </a:ext>
            </a:extLst>
          </p:cNvPr>
          <p:cNvSpPr txBox="1">
            <a:spLocks noGrp="1"/>
          </p:cNvSpPr>
          <p:nvPr>
            <p:ph type="body" idx="1"/>
          </p:nvPr>
        </p:nvSpPr>
        <p:spPr>
          <a:prstGeom prst="rect">
            <a:avLst/>
          </a:prstGeom>
        </p:spPr>
        <p:txBody>
          <a:bodyPr/>
          <a:lstStyle/>
          <a:p>
            <a:pPr marL="0" indent="0" algn="ctr">
              <a:buNone/>
            </a:pPr>
            <a:endParaRPr lang="en-US" dirty="0"/>
          </a:p>
          <a:p>
            <a:pPr marL="0" indent="0" algn="ctr">
              <a:buNone/>
            </a:pPr>
            <a:r>
              <a:rPr lang="en-US" sz="4000" b="1" dirty="0"/>
              <a:t>Advance directives are not important for patients to worry about when they have a terminal illness</a:t>
            </a:r>
            <a:endParaRPr sz="4000" b="1" dirty="0"/>
          </a:p>
        </p:txBody>
      </p:sp>
      <p:pic>
        <p:nvPicPr>
          <p:cNvPr id="3" name="Picture 2" descr="A road with hills and clouds in the sky&#10;&#10;AI-generated content may be incorrect.">
            <a:extLst>
              <a:ext uri="{FF2B5EF4-FFF2-40B4-BE49-F238E27FC236}">
                <a16:creationId xmlns:a16="http://schemas.microsoft.com/office/drawing/2014/main" id="{4F1339FF-7ED1-96CF-D497-D98ADA18A1C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040085" y="4343400"/>
            <a:ext cx="2351313" cy="2351313"/>
          </a:xfrm>
          <a:prstGeom prst="rect">
            <a:avLst/>
          </a:prstGeom>
        </p:spPr>
      </p:pic>
    </p:spTree>
    <p:extLst>
      <p:ext uri="{BB962C8B-B14F-4D97-AF65-F5344CB8AC3E}">
        <p14:creationId xmlns:p14="http://schemas.microsoft.com/office/powerpoint/2010/main" val="3677240394"/>
      </p:ext>
    </p:extLst>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53F569-7D5B-0B6A-22C1-8778C4F9E93D}"/>
              </a:ext>
            </a:extLst>
          </p:cNvPr>
          <p:cNvSpPr>
            <a:spLocks noGrp="1"/>
          </p:cNvSpPr>
          <p:nvPr>
            <p:ph type="title"/>
          </p:nvPr>
        </p:nvSpPr>
        <p:spPr/>
        <p:txBody>
          <a:bodyPr>
            <a:normAutofit/>
          </a:bodyPr>
          <a:lstStyle/>
          <a:p>
            <a:r>
              <a:rPr lang="en-US" sz="4800" b="1" dirty="0"/>
              <a:t>You are in the driver’s seat</a:t>
            </a:r>
          </a:p>
        </p:txBody>
      </p:sp>
      <p:sp>
        <p:nvSpPr>
          <p:cNvPr id="3" name="Text Placeholder 2">
            <a:extLst>
              <a:ext uri="{FF2B5EF4-FFF2-40B4-BE49-F238E27FC236}">
                <a16:creationId xmlns:a16="http://schemas.microsoft.com/office/drawing/2014/main" id="{0D1659B8-56AD-06AB-CB77-F29CD1775E0C}"/>
              </a:ext>
            </a:extLst>
          </p:cNvPr>
          <p:cNvSpPr>
            <a:spLocks noGrp="1"/>
          </p:cNvSpPr>
          <p:nvPr>
            <p:ph type="body" idx="1"/>
          </p:nvPr>
        </p:nvSpPr>
        <p:spPr/>
        <p:txBody>
          <a:bodyPr/>
          <a:lstStyle/>
          <a:p>
            <a:endParaRPr lang="en-US" dirty="0"/>
          </a:p>
        </p:txBody>
      </p:sp>
      <p:pic>
        <p:nvPicPr>
          <p:cNvPr id="5" name="Picture 4" descr="A pen on a paper&#10;&#10;Description automatically generated">
            <a:extLst>
              <a:ext uri="{FF2B5EF4-FFF2-40B4-BE49-F238E27FC236}">
                <a16:creationId xmlns:a16="http://schemas.microsoft.com/office/drawing/2014/main" id="{5CA49B93-E1C3-9609-67E7-6E55C1EBE46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690688"/>
            <a:ext cx="3954868" cy="2636579"/>
          </a:xfrm>
          <a:prstGeom prst="rect">
            <a:avLst/>
          </a:prstGeom>
        </p:spPr>
      </p:pic>
      <p:pic>
        <p:nvPicPr>
          <p:cNvPr id="7" name="Picture 6">
            <a:extLst>
              <a:ext uri="{FF2B5EF4-FFF2-40B4-BE49-F238E27FC236}">
                <a16:creationId xmlns:a16="http://schemas.microsoft.com/office/drawing/2014/main" id="{380B2794-A133-7E90-B3E6-007FE0B4B035}"/>
              </a:ext>
            </a:extLst>
          </p:cNvPr>
          <p:cNvPicPr>
            <a:picLocks noChangeAspect="1"/>
          </p:cNvPicPr>
          <p:nvPr/>
        </p:nvPicPr>
        <p:blipFill>
          <a:blip r:embed="rId3"/>
          <a:stretch>
            <a:fillRect/>
          </a:stretch>
        </p:blipFill>
        <p:spPr>
          <a:xfrm>
            <a:off x="4150522" y="2456504"/>
            <a:ext cx="3240034" cy="4204400"/>
          </a:xfrm>
          <a:prstGeom prst="rect">
            <a:avLst/>
          </a:prstGeom>
        </p:spPr>
      </p:pic>
      <p:pic>
        <p:nvPicPr>
          <p:cNvPr id="6" name="Picture 5">
            <a:extLst>
              <a:ext uri="{FF2B5EF4-FFF2-40B4-BE49-F238E27FC236}">
                <a16:creationId xmlns:a16="http://schemas.microsoft.com/office/drawing/2014/main" id="{FE79FC5D-3086-2041-6B00-E5ADDB550EF6}"/>
              </a:ext>
            </a:extLst>
          </p:cNvPr>
          <p:cNvPicPr>
            <a:picLocks noChangeAspect="1"/>
          </p:cNvPicPr>
          <p:nvPr/>
        </p:nvPicPr>
        <p:blipFill>
          <a:blip r:embed="rId4"/>
          <a:stretch>
            <a:fillRect/>
          </a:stretch>
        </p:blipFill>
        <p:spPr>
          <a:xfrm>
            <a:off x="7722687" y="1431008"/>
            <a:ext cx="4214225" cy="5319221"/>
          </a:xfrm>
          <a:prstGeom prst="rect">
            <a:avLst/>
          </a:prstGeom>
        </p:spPr>
      </p:pic>
    </p:spTree>
    <p:extLst>
      <p:ext uri="{BB962C8B-B14F-4D97-AF65-F5344CB8AC3E}">
        <p14:creationId xmlns:p14="http://schemas.microsoft.com/office/powerpoint/2010/main" val="4144742032"/>
      </p:ext>
    </p:extLst>
  </p:cSld>
  <p:clrMapOvr>
    <a:masterClrMapping/>
  </p:clrMapOvr>
  <p:transition spd="med"/>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7C84DC-3A43-E2F5-618B-A954A977B6FF}"/>
              </a:ext>
            </a:extLst>
          </p:cNvPr>
          <p:cNvSpPr>
            <a:spLocks noGrp="1"/>
          </p:cNvSpPr>
          <p:nvPr>
            <p:ph type="title"/>
          </p:nvPr>
        </p:nvSpPr>
        <p:spPr/>
        <p:txBody>
          <a:bodyPr>
            <a:normAutofit/>
          </a:bodyPr>
          <a:lstStyle/>
          <a:p>
            <a:r>
              <a:rPr lang="en-US" sz="4800" b="1" dirty="0"/>
              <a:t>But only if you plan your journey</a:t>
            </a:r>
          </a:p>
        </p:txBody>
      </p:sp>
      <p:sp>
        <p:nvSpPr>
          <p:cNvPr id="3" name="Text Placeholder 2">
            <a:extLst>
              <a:ext uri="{FF2B5EF4-FFF2-40B4-BE49-F238E27FC236}">
                <a16:creationId xmlns:a16="http://schemas.microsoft.com/office/drawing/2014/main" id="{ACCC6AC0-9B53-B34A-1A34-C14D5D80CEBE}"/>
              </a:ext>
            </a:extLst>
          </p:cNvPr>
          <p:cNvSpPr>
            <a:spLocks noGrp="1"/>
          </p:cNvSpPr>
          <p:nvPr>
            <p:ph type="body" idx="1"/>
          </p:nvPr>
        </p:nvSpPr>
        <p:spPr>
          <a:xfrm>
            <a:off x="838200" y="1825625"/>
            <a:ext cx="10515600" cy="4919304"/>
          </a:xfrm>
        </p:spPr>
        <p:txBody>
          <a:bodyPr>
            <a:normAutofit fontScale="77500" lnSpcReduction="20000"/>
          </a:bodyPr>
          <a:lstStyle/>
          <a:p>
            <a:pPr marL="0" indent="0">
              <a:buNone/>
            </a:pPr>
            <a:endParaRPr lang="en-US" sz="1000" dirty="0">
              <a:latin typeface="Calibri Light" panose="020F0302020204030204" pitchFamily="34" charset="0"/>
              <a:cs typeface="Calibri Light" panose="020F0302020204030204" pitchFamily="34" charset="0"/>
            </a:endParaRPr>
          </a:p>
          <a:p>
            <a:pPr marL="0" indent="0">
              <a:buNone/>
            </a:pPr>
            <a:r>
              <a:rPr lang="en-US" sz="5700" b="1" dirty="0">
                <a:latin typeface="Calibri Light" panose="020F0302020204030204" pitchFamily="34" charset="0"/>
                <a:cs typeface="Calibri Light" panose="020F0302020204030204" pitchFamily="34" charset="0"/>
              </a:rPr>
              <a:t>Colorado Durable Power of Attorney for Health Care</a:t>
            </a:r>
          </a:p>
          <a:p>
            <a:pPr marL="0" indent="0">
              <a:buNone/>
            </a:pPr>
            <a:endParaRPr lang="en-US" sz="4600" b="1" dirty="0">
              <a:latin typeface="Calibri Light" panose="020F0302020204030204" pitchFamily="34" charset="0"/>
              <a:cs typeface="Calibri Light" panose="020F0302020204030204" pitchFamily="34" charset="0"/>
            </a:endParaRPr>
          </a:p>
          <a:p>
            <a:pPr marL="0" indent="0">
              <a:buNone/>
            </a:pPr>
            <a:r>
              <a:rPr lang="en-US" sz="5700" b="1" dirty="0">
                <a:latin typeface="Calibri Light" panose="020F0302020204030204" pitchFamily="34" charset="0"/>
                <a:cs typeface="Calibri Light" panose="020F0302020204030204" pitchFamily="34" charset="0"/>
              </a:rPr>
              <a:t>Declaration</a:t>
            </a:r>
            <a:endParaRPr lang="en-US" sz="4600" dirty="0">
              <a:latin typeface="Calibri Light" panose="020F0302020204030204" pitchFamily="34" charset="0"/>
              <a:cs typeface="Calibri Light" panose="020F0302020204030204" pitchFamily="34" charset="0"/>
            </a:endParaRPr>
          </a:p>
          <a:p>
            <a:pPr marL="0" indent="0">
              <a:buNone/>
            </a:pPr>
            <a:endParaRPr lang="en-US" sz="4600" b="1" dirty="0">
              <a:latin typeface="Calibri Light" panose="020F0302020204030204" pitchFamily="34" charset="0"/>
              <a:cs typeface="Calibri Light" panose="020F0302020204030204" pitchFamily="34" charset="0"/>
            </a:endParaRPr>
          </a:p>
          <a:p>
            <a:pPr marL="0" indent="0">
              <a:buNone/>
            </a:pPr>
            <a:r>
              <a:rPr lang="en-US" sz="7700" b="1" dirty="0">
                <a:latin typeface="Calibri Light" panose="020F0302020204030204" pitchFamily="34" charset="0"/>
                <a:cs typeface="Calibri Light" panose="020F0302020204030204" pitchFamily="34" charset="0"/>
              </a:rPr>
              <a:t>Most important</a:t>
            </a:r>
            <a:endParaRPr lang="en-US" sz="4100" dirty="0"/>
          </a:p>
          <a:p>
            <a:pPr marL="0" indent="0">
              <a:buNone/>
            </a:pPr>
            <a:endParaRPr lang="en-US" sz="2800" dirty="0"/>
          </a:p>
          <a:p>
            <a:pPr marL="0" indent="0">
              <a:buNone/>
            </a:pPr>
            <a:endParaRPr lang="en-US" sz="4200" dirty="0"/>
          </a:p>
          <a:p>
            <a:pPr marL="0" indent="0">
              <a:buNone/>
            </a:pPr>
            <a:r>
              <a:rPr lang="en-US" sz="3400" dirty="0"/>
              <a:t>Content courtesy of Crispin Sargent</a:t>
            </a:r>
          </a:p>
        </p:txBody>
      </p:sp>
    </p:spTree>
    <p:extLst>
      <p:ext uri="{BB962C8B-B14F-4D97-AF65-F5344CB8AC3E}">
        <p14:creationId xmlns:p14="http://schemas.microsoft.com/office/powerpoint/2010/main" val="984006330"/>
      </p:ext>
    </p:extLst>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89C074-5C68-1D72-BDFE-D98813C7804E}"/>
              </a:ext>
            </a:extLst>
          </p:cNvPr>
          <p:cNvSpPr>
            <a:spLocks noGrp="1"/>
          </p:cNvSpPr>
          <p:nvPr>
            <p:ph type="title"/>
          </p:nvPr>
        </p:nvSpPr>
        <p:spPr/>
        <p:txBody>
          <a:bodyPr>
            <a:normAutofit/>
          </a:bodyPr>
          <a:lstStyle/>
          <a:p>
            <a:r>
              <a:rPr lang="en-US" sz="4800" b="1" dirty="0"/>
              <a:t>And communicate your wishes</a:t>
            </a:r>
          </a:p>
        </p:txBody>
      </p:sp>
      <p:sp>
        <p:nvSpPr>
          <p:cNvPr id="3" name="Text Placeholder 2">
            <a:extLst>
              <a:ext uri="{FF2B5EF4-FFF2-40B4-BE49-F238E27FC236}">
                <a16:creationId xmlns:a16="http://schemas.microsoft.com/office/drawing/2014/main" id="{BFD3136D-F3C6-93FE-53E4-4037933DA538}"/>
              </a:ext>
            </a:extLst>
          </p:cNvPr>
          <p:cNvSpPr>
            <a:spLocks noGrp="1"/>
          </p:cNvSpPr>
          <p:nvPr>
            <p:ph type="body" idx="1"/>
          </p:nvPr>
        </p:nvSpPr>
        <p:spPr/>
        <p:txBody>
          <a:bodyPr/>
          <a:lstStyle/>
          <a:p>
            <a:endParaRPr lang="en-US" dirty="0"/>
          </a:p>
        </p:txBody>
      </p:sp>
      <p:pic>
        <p:nvPicPr>
          <p:cNvPr id="5" name="Picture 4" descr="A person and person sitting on a bench&#10;&#10;Description automatically generated">
            <a:extLst>
              <a:ext uri="{FF2B5EF4-FFF2-40B4-BE49-F238E27FC236}">
                <a16:creationId xmlns:a16="http://schemas.microsoft.com/office/drawing/2014/main" id="{17E083BE-E1C5-75A8-8DA0-8472EE85109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9575" y="1525470"/>
            <a:ext cx="9569768" cy="4951647"/>
          </a:xfrm>
          <a:prstGeom prst="rect">
            <a:avLst/>
          </a:prstGeom>
        </p:spPr>
      </p:pic>
    </p:spTree>
    <p:extLst>
      <p:ext uri="{BB962C8B-B14F-4D97-AF65-F5344CB8AC3E}">
        <p14:creationId xmlns:p14="http://schemas.microsoft.com/office/powerpoint/2010/main" val="3017858676"/>
      </p:ext>
    </p:extLst>
  </p:cSld>
  <p:clrMapOvr>
    <a:masterClrMapping/>
  </p:clrMapOvr>
  <p:transition spd="med"/>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5806DA-F91C-FB64-46DC-0AB356747564}"/>
              </a:ext>
            </a:extLst>
          </p:cNvPr>
          <p:cNvSpPr>
            <a:spLocks noGrp="1"/>
          </p:cNvSpPr>
          <p:nvPr>
            <p:ph type="title"/>
          </p:nvPr>
        </p:nvSpPr>
        <p:spPr/>
        <p:txBody>
          <a:bodyPr/>
          <a:lstStyle/>
          <a:p>
            <a:r>
              <a:rPr lang="en-US" b="1" dirty="0"/>
              <a:t>What is Medical Aid in Dying?</a:t>
            </a:r>
          </a:p>
        </p:txBody>
      </p:sp>
      <p:sp>
        <p:nvSpPr>
          <p:cNvPr id="3" name="Text Placeholder 2">
            <a:extLst>
              <a:ext uri="{FF2B5EF4-FFF2-40B4-BE49-F238E27FC236}">
                <a16:creationId xmlns:a16="http://schemas.microsoft.com/office/drawing/2014/main" id="{54B14621-0EDF-EF3C-D054-3C36DAE0881B}"/>
              </a:ext>
            </a:extLst>
          </p:cNvPr>
          <p:cNvSpPr>
            <a:spLocks noGrp="1"/>
          </p:cNvSpPr>
          <p:nvPr>
            <p:ph type="body" idx="1"/>
          </p:nvPr>
        </p:nvSpPr>
        <p:spPr/>
        <p:txBody>
          <a:bodyPr>
            <a:normAutofit fontScale="92500" lnSpcReduction="20000"/>
          </a:bodyPr>
          <a:lstStyle/>
          <a:p>
            <a:pPr marL="0" indent="0">
              <a:buNone/>
            </a:pPr>
            <a:r>
              <a:rPr lang="en-US" dirty="0"/>
              <a:t>(7) "</a:t>
            </a:r>
            <a:r>
              <a:rPr lang="en-US" b="1" dirty="0"/>
              <a:t>Medical aid-in-dying</a:t>
            </a:r>
            <a:r>
              <a:rPr lang="en-US" dirty="0"/>
              <a:t>" </a:t>
            </a:r>
            <a:r>
              <a:rPr lang="en-US" b="1" dirty="0">
                <a:solidFill>
                  <a:schemeClr val="tx1"/>
                </a:solidFill>
              </a:rPr>
              <a:t>means</a:t>
            </a:r>
            <a:r>
              <a:rPr lang="en-US" dirty="0">
                <a:solidFill>
                  <a:srgbClr val="FF0000"/>
                </a:solidFill>
              </a:rPr>
              <a:t> the medical practice of a</a:t>
            </a:r>
          </a:p>
          <a:p>
            <a:pPr marL="0" indent="0">
              <a:buNone/>
            </a:pPr>
            <a:r>
              <a:rPr lang="en-US" dirty="0">
                <a:solidFill>
                  <a:srgbClr val="FF0000"/>
                </a:solidFill>
              </a:rPr>
              <a:t>physician prescribing medical aid-in-dying medication to a qualified</a:t>
            </a:r>
          </a:p>
          <a:p>
            <a:pPr marL="0" indent="0">
              <a:buNone/>
            </a:pPr>
            <a:r>
              <a:rPr lang="en-US" dirty="0">
                <a:solidFill>
                  <a:srgbClr val="FF0000"/>
                </a:solidFill>
              </a:rPr>
              <a:t>individual that the individual may choose to self-administer to bring about</a:t>
            </a:r>
          </a:p>
          <a:p>
            <a:pPr marL="0" indent="0">
              <a:buNone/>
            </a:pPr>
            <a:r>
              <a:rPr lang="en-US" dirty="0">
                <a:solidFill>
                  <a:srgbClr val="FF0000"/>
                </a:solidFill>
              </a:rPr>
              <a:t>a peaceful death  </a:t>
            </a:r>
            <a:r>
              <a:rPr lang="en-US" dirty="0">
                <a:solidFill>
                  <a:schemeClr val="tx1"/>
                </a:solidFill>
              </a:rPr>
              <a:t>THE </a:t>
            </a:r>
            <a:r>
              <a:rPr lang="en-US" dirty="0"/>
              <a:t>PRACTICE OF EVALUATING A REQUEST, THE DETERMINING</a:t>
            </a:r>
          </a:p>
          <a:p>
            <a:pPr marL="0" indent="0">
              <a:buNone/>
            </a:pPr>
            <a:r>
              <a:rPr lang="en-US" dirty="0"/>
              <a:t>OF QUALIFICATION, THE PERFORMING OF THE DUTIES IN SECTIONS 25-48-106</a:t>
            </a:r>
          </a:p>
          <a:p>
            <a:pPr marL="0" indent="0">
              <a:buNone/>
            </a:pPr>
            <a:r>
              <a:rPr lang="en-US" dirty="0"/>
              <a:t>AND 25-48-107, AND THE PROVIDING OF A PRESCRIPTION TO A QUALIFIED</a:t>
            </a:r>
          </a:p>
          <a:p>
            <a:pPr marL="0" indent="0">
              <a:buNone/>
            </a:pPr>
            <a:r>
              <a:rPr lang="en-US" dirty="0"/>
              <a:t>INDIVIDUAL PURSUANT TO THIS ARTICLE 48.</a:t>
            </a:r>
          </a:p>
          <a:p>
            <a:endParaRPr lang="en-US" dirty="0"/>
          </a:p>
          <a:p>
            <a:pPr marL="0" indent="0">
              <a:buNone/>
            </a:pPr>
            <a:r>
              <a:rPr lang="en-US" dirty="0"/>
              <a:t>From: the Colorado revised statute signed August 2024, emphasis added</a:t>
            </a:r>
          </a:p>
        </p:txBody>
      </p:sp>
    </p:spTree>
    <p:extLst>
      <p:ext uri="{BB962C8B-B14F-4D97-AF65-F5344CB8AC3E}">
        <p14:creationId xmlns:p14="http://schemas.microsoft.com/office/powerpoint/2010/main" val="1177554019"/>
      </p:ext>
    </p:extLst>
  </p:cSld>
  <p:clrMapOvr>
    <a:masterClrMapping/>
  </p:clrMapOvr>
  <p:transition spd="med"/>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641246-E459-9AB2-A6A5-648E52211C11}"/>
              </a:ext>
            </a:extLst>
          </p:cNvPr>
          <p:cNvSpPr>
            <a:spLocks noGrp="1"/>
          </p:cNvSpPr>
          <p:nvPr>
            <p:ph type="title"/>
          </p:nvPr>
        </p:nvSpPr>
        <p:spPr>
          <a:xfrm>
            <a:off x="511277" y="365125"/>
            <a:ext cx="10842523" cy="1325563"/>
          </a:xfrm>
        </p:spPr>
        <p:txBody>
          <a:bodyPr>
            <a:normAutofit/>
          </a:bodyPr>
          <a:lstStyle/>
          <a:p>
            <a:r>
              <a:rPr lang="en-US" sz="4000" b="1" dirty="0"/>
              <a:t>In more common language what does it mean?</a:t>
            </a:r>
          </a:p>
        </p:txBody>
      </p:sp>
      <p:sp>
        <p:nvSpPr>
          <p:cNvPr id="3" name="Text Placeholder 2">
            <a:extLst>
              <a:ext uri="{FF2B5EF4-FFF2-40B4-BE49-F238E27FC236}">
                <a16:creationId xmlns:a16="http://schemas.microsoft.com/office/drawing/2014/main" id="{F37ABE65-D7ED-CB35-B815-33C354E1448D}"/>
              </a:ext>
            </a:extLst>
          </p:cNvPr>
          <p:cNvSpPr>
            <a:spLocks noGrp="1"/>
          </p:cNvSpPr>
          <p:nvPr>
            <p:ph type="body" idx="1"/>
          </p:nvPr>
        </p:nvSpPr>
        <p:spPr>
          <a:xfrm>
            <a:off x="855406" y="1825625"/>
            <a:ext cx="10498394" cy="4860310"/>
          </a:xfrm>
        </p:spPr>
        <p:txBody>
          <a:bodyPr>
            <a:normAutofit fontScale="92500" lnSpcReduction="10000"/>
          </a:bodyPr>
          <a:lstStyle/>
          <a:p>
            <a:pPr marL="0" indent="0" algn="ctr">
              <a:buNone/>
            </a:pPr>
            <a:r>
              <a:rPr lang="en-US" sz="3200" b="1" dirty="0"/>
              <a:t>Colorado's End-of-Life Options Act (EOLOA), adopted in December 2016, permits terminally ill adults to request and receive prescribed medication for the purpose of ending their life in a peaceful manner</a:t>
            </a:r>
            <a:r>
              <a:rPr lang="en-US" sz="2000" dirty="0"/>
              <a:t>.</a:t>
            </a:r>
          </a:p>
          <a:p>
            <a:pPr marL="0" indent="0" algn="ctr">
              <a:buNone/>
            </a:pPr>
            <a:endParaRPr lang="en-US" sz="2400" dirty="0"/>
          </a:p>
          <a:p>
            <a:pPr marL="0" indent="0" algn="ctr">
              <a:buNone/>
            </a:pPr>
            <a:endParaRPr lang="en-US" sz="2400" dirty="0"/>
          </a:p>
          <a:p>
            <a:pPr marL="0" indent="0">
              <a:buNone/>
            </a:pPr>
            <a:endParaRPr lang="en-US" sz="2000" dirty="0"/>
          </a:p>
          <a:p>
            <a:pPr marL="0" indent="0">
              <a:buNone/>
            </a:pPr>
            <a:endParaRPr lang="en-US" sz="2000" dirty="0"/>
          </a:p>
          <a:p>
            <a:pPr marL="0" indent="0">
              <a:buNone/>
            </a:pPr>
            <a:endParaRPr lang="en-US" sz="2000" dirty="0"/>
          </a:p>
          <a:p>
            <a:pPr marL="0" indent="0">
              <a:buNone/>
            </a:pPr>
            <a:endParaRPr lang="en-US" sz="2000" dirty="0"/>
          </a:p>
          <a:p>
            <a:pPr marL="0" indent="0">
              <a:buNone/>
            </a:pPr>
            <a:endParaRPr lang="en-US" sz="2000" dirty="0"/>
          </a:p>
          <a:p>
            <a:pPr marL="0" indent="0">
              <a:buNone/>
            </a:pPr>
            <a:r>
              <a:rPr lang="en-US" sz="2000" dirty="0"/>
              <a:t>Courtesy of Denver Health Medical Aid in Dying </a:t>
            </a:r>
            <a:r>
              <a:rPr lang="en-US" sz="2000" dirty="0" err="1"/>
              <a:t>website:https</a:t>
            </a:r>
            <a:r>
              <a:rPr lang="en-US" sz="2000" dirty="0"/>
              <a:t>://www.denverhealth.org/patients-visitors/amenities-experience/end-of-life-options</a:t>
            </a:r>
          </a:p>
        </p:txBody>
      </p:sp>
      <p:pic>
        <p:nvPicPr>
          <p:cNvPr id="5" name="Picture 4" descr="A group of candles lit up&#10;&#10;Description automatically generated">
            <a:extLst>
              <a:ext uri="{FF2B5EF4-FFF2-40B4-BE49-F238E27FC236}">
                <a16:creationId xmlns:a16="http://schemas.microsoft.com/office/drawing/2014/main" id="{7CC6606F-0E65-FED1-2C47-485B00CE443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159046" y="3429000"/>
            <a:ext cx="3342968" cy="2308084"/>
          </a:xfrm>
          <a:prstGeom prst="rect">
            <a:avLst/>
          </a:prstGeom>
        </p:spPr>
      </p:pic>
    </p:spTree>
    <p:extLst>
      <p:ext uri="{BB962C8B-B14F-4D97-AF65-F5344CB8AC3E}">
        <p14:creationId xmlns:p14="http://schemas.microsoft.com/office/powerpoint/2010/main" val="785543821"/>
      </p:ext>
    </p:extLst>
  </p:cSld>
  <p:clrMapOvr>
    <a:masterClrMapping/>
  </p:clrMapOvr>
  <p:transition spd="med"/>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ACB280-2516-2F80-1596-CF0AD8D93714}"/>
              </a:ext>
            </a:extLst>
          </p:cNvPr>
          <p:cNvSpPr>
            <a:spLocks noGrp="1"/>
          </p:cNvSpPr>
          <p:nvPr>
            <p:ph type="title"/>
          </p:nvPr>
        </p:nvSpPr>
        <p:spPr/>
        <p:txBody>
          <a:bodyPr>
            <a:normAutofit/>
          </a:bodyPr>
          <a:lstStyle/>
          <a:p>
            <a:pPr algn="ctr"/>
            <a:r>
              <a:rPr lang="en-US" sz="5400" b="1" dirty="0"/>
              <a:t>True or False:</a:t>
            </a:r>
          </a:p>
        </p:txBody>
      </p:sp>
      <p:sp>
        <p:nvSpPr>
          <p:cNvPr id="3" name="Text Placeholder 2">
            <a:extLst>
              <a:ext uri="{FF2B5EF4-FFF2-40B4-BE49-F238E27FC236}">
                <a16:creationId xmlns:a16="http://schemas.microsoft.com/office/drawing/2014/main" id="{289D83C8-EEB4-0A22-A76C-8C979A6EDD40}"/>
              </a:ext>
            </a:extLst>
          </p:cNvPr>
          <p:cNvSpPr>
            <a:spLocks noGrp="1"/>
          </p:cNvSpPr>
          <p:nvPr>
            <p:ph type="body" idx="1"/>
          </p:nvPr>
        </p:nvSpPr>
        <p:spPr/>
        <p:txBody>
          <a:bodyPr/>
          <a:lstStyle/>
          <a:p>
            <a:pPr marL="0" indent="0">
              <a:buNone/>
            </a:pPr>
            <a:endParaRPr lang="en-US" dirty="0"/>
          </a:p>
          <a:p>
            <a:pPr marL="0" indent="0" algn="ctr">
              <a:buNone/>
            </a:pPr>
            <a:r>
              <a:rPr lang="en-US" sz="3600" b="1" dirty="0"/>
              <a:t>In Colorado, patients younger than age 18 can access aid in dying if they have a terminal illness</a:t>
            </a:r>
          </a:p>
        </p:txBody>
      </p:sp>
      <p:pic>
        <p:nvPicPr>
          <p:cNvPr id="5" name="Picture 4" descr="A cartoon of a child lying in bed with a thermometer&#10;&#10;AI-generated content may be incorrect.">
            <a:extLst>
              <a:ext uri="{FF2B5EF4-FFF2-40B4-BE49-F238E27FC236}">
                <a16:creationId xmlns:a16="http://schemas.microsoft.com/office/drawing/2014/main" id="{5DEA6BD7-F1AE-C77B-EDFA-71ADEF2A154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78086" y="3429000"/>
            <a:ext cx="3189514" cy="3189514"/>
          </a:xfrm>
          <a:prstGeom prst="rect">
            <a:avLst/>
          </a:prstGeom>
        </p:spPr>
      </p:pic>
    </p:spTree>
    <p:extLst>
      <p:ext uri="{BB962C8B-B14F-4D97-AF65-F5344CB8AC3E}">
        <p14:creationId xmlns:p14="http://schemas.microsoft.com/office/powerpoint/2010/main" val="1637490891"/>
      </p:ext>
    </p:extLst>
  </p:cSld>
  <p:clrMapOvr>
    <a:masterClrMapping/>
  </p:clrMapOvr>
  <p:transition spd="med"/>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5C81A02-1514-73AB-9074-AE5B132F7C7C}"/>
              </a:ext>
            </a:extLst>
          </p:cNvPr>
          <p:cNvPicPr>
            <a:picLocks noChangeAspect="1"/>
          </p:cNvPicPr>
          <p:nvPr/>
        </p:nvPicPr>
        <p:blipFill>
          <a:blip r:embed="rId2"/>
          <a:stretch>
            <a:fillRect/>
          </a:stretch>
        </p:blipFill>
        <p:spPr>
          <a:xfrm>
            <a:off x="736204" y="376268"/>
            <a:ext cx="9217694" cy="6105463"/>
          </a:xfrm>
          <a:prstGeom prst="rect">
            <a:avLst/>
          </a:prstGeom>
        </p:spPr>
      </p:pic>
    </p:spTree>
    <p:extLst>
      <p:ext uri="{BB962C8B-B14F-4D97-AF65-F5344CB8AC3E}">
        <p14:creationId xmlns:p14="http://schemas.microsoft.com/office/powerpoint/2010/main" val="3117210240"/>
      </p:ext>
    </p:extLst>
  </p:cSld>
  <p:clrMapOvr>
    <a:masterClrMapping/>
  </p:clrMapOvr>
  <p:transition spd="med"/>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 name="Title 6"/>
          <p:cNvSpPr txBox="1">
            <a:spLocks noGrp="1"/>
          </p:cNvSpPr>
          <p:nvPr>
            <p:ph type="title"/>
          </p:nvPr>
        </p:nvSpPr>
        <p:spPr>
          <a:xfrm>
            <a:off x="410546" y="365125"/>
            <a:ext cx="10944843" cy="1325563"/>
          </a:xfrm>
          <a:prstGeom prst="rect">
            <a:avLst/>
          </a:prstGeom>
        </p:spPr>
        <p:txBody>
          <a:bodyPr/>
          <a:lstStyle>
            <a:lvl1pPr>
              <a:defRPr sz="5400"/>
            </a:lvl1pPr>
          </a:lstStyle>
          <a:p>
            <a:r>
              <a:rPr b="1" dirty="0"/>
              <a:t>Medical Aid in Dying - Colorado</a:t>
            </a:r>
          </a:p>
        </p:txBody>
      </p:sp>
      <p:sp>
        <p:nvSpPr>
          <p:cNvPr id="136" name="Text Placeholder 7"/>
          <p:cNvSpPr txBox="1">
            <a:spLocks noGrp="1"/>
          </p:cNvSpPr>
          <p:nvPr>
            <p:ph type="body" sz="quarter" idx="1"/>
          </p:nvPr>
        </p:nvSpPr>
        <p:spPr>
          <a:xfrm>
            <a:off x="839787" y="1105427"/>
            <a:ext cx="5157788" cy="823913"/>
          </a:xfrm>
          <a:prstGeom prst="rect">
            <a:avLst/>
          </a:prstGeom>
        </p:spPr>
        <p:txBody>
          <a:bodyPr/>
          <a:lstStyle/>
          <a:p>
            <a:r>
              <a:t>Eligibility</a:t>
            </a:r>
          </a:p>
        </p:txBody>
      </p:sp>
      <p:sp>
        <p:nvSpPr>
          <p:cNvPr id="137" name="Content Placeholder 8"/>
          <p:cNvSpPr txBox="1"/>
          <p:nvPr/>
        </p:nvSpPr>
        <p:spPr>
          <a:xfrm>
            <a:off x="885507" y="1929339"/>
            <a:ext cx="5066348" cy="368458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normAutofit/>
          </a:bodyPr>
          <a:lstStyle/>
          <a:p>
            <a:pPr marL="228600" indent="-228600">
              <a:lnSpc>
                <a:spcPct val="81000"/>
              </a:lnSpc>
              <a:spcBef>
                <a:spcPts val="1000"/>
              </a:spcBef>
              <a:buSzPct val="100000"/>
              <a:buFont typeface="Arial"/>
              <a:buChar char="•"/>
              <a:defRPr sz="2400"/>
            </a:pPr>
            <a:r>
              <a:t>Be 18 or over</a:t>
            </a:r>
            <a:endParaRPr sz="2800"/>
          </a:p>
          <a:p>
            <a:pPr marL="228600" indent="-228600">
              <a:lnSpc>
                <a:spcPct val="81000"/>
              </a:lnSpc>
              <a:spcBef>
                <a:spcPts val="1000"/>
              </a:spcBef>
              <a:buSzPct val="100000"/>
              <a:buFont typeface="Arial"/>
              <a:buChar char="•"/>
              <a:defRPr sz="2400"/>
            </a:pPr>
            <a:r>
              <a:t>Be terminally ill with expected prognosis of less than 6 months</a:t>
            </a:r>
            <a:endParaRPr sz="2800"/>
          </a:p>
          <a:p>
            <a:pPr marL="228600" indent="-228600">
              <a:lnSpc>
                <a:spcPct val="81000"/>
              </a:lnSpc>
              <a:spcBef>
                <a:spcPts val="1000"/>
              </a:spcBef>
              <a:buSzPct val="100000"/>
              <a:buFont typeface="Arial"/>
              <a:buChar char="•"/>
              <a:defRPr sz="2400"/>
            </a:pPr>
            <a:r>
              <a:t>Have decisional capacity</a:t>
            </a:r>
            <a:endParaRPr sz="2800"/>
          </a:p>
          <a:p>
            <a:pPr marL="228600" indent="-228600">
              <a:lnSpc>
                <a:spcPct val="81000"/>
              </a:lnSpc>
              <a:spcBef>
                <a:spcPts val="1000"/>
              </a:spcBef>
              <a:buSzPct val="100000"/>
              <a:buFont typeface="Arial"/>
              <a:buChar char="•"/>
              <a:defRPr sz="2400"/>
            </a:pPr>
            <a:r>
              <a:t>Be able to self-administer</a:t>
            </a:r>
            <a:endParaRPr sz="2800"/>
          </a:p>
          <a:p>
            <a:pPr marL="228600" indent="-228600">
              <a:lnSpc>
                <a:spcPct val="81000"/>
              </a:lnSpc>
              <a:spcBef>
                <a:spcPts val="1000"/>
              </a:spcBef>
              <a:buSzPct val="100000"/>
              <a:buFont typeface="Arial"/>
              <a:buChar char="•"/>
              <a:defRPr sz="2400"/>
            </a:pPr>
            <a:r>
              <a:t>Be a resident of the state</a:t>
            </a:r>
          </a:p>
        </p:txBody>
      </p:sp>
      <p:sp>
        <p:nvSpPr>
          <p:cNvPr id="138" name="Text Placeholder 9"/>
          <p:cNvSpPr>
            <a:spLocks noGrp="1"/>
          </p:cNvSpPr>
          <p:nvPr>
            <p:ph type="body" idx="21"/>
          </p:nvPr>
        </p:nvSpPr>
        <p:spPr>
          <a:xfrm>
            <a:off x="6172200" y="1105427"/>
            <a:ext cx="5183188" cy="823913"/>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lvl1pPr marL="0" indent="0">
              <a:buSzTx/>
              <a:buFontTx/>
              <a:buNone/>
              <a:defRPr sz="2400" b="1"/>
            </a:lvl1pPr>
          </a:lstStyle>
          <a:p>
            <a:r>
              <a:t>Qualifications</a:t>
            </a:r>
          </a:p>
        </p:txBody>
      </p:sp>
      <p:sp>
        <p:nvSpPr>
          <p:cNvPr id="139" name="Content Placeholder 10"/>
          <p:cNvSpPr txBox="1"/>
          <p:nvPr/>
        </p:nvSpPr>
        <p:spPr>
          <a:xfrm>
            <a:off x="6217920" y="1929339"/>
            <a:ext cx="5091748" cy="368458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normAutofit/>
          </a:bodyPr>
          <a:lstStyle/>
          <a:p>
            <a:pPr marL="228600" indent="-228600">
              <a:lnSpc>
                <a:spcPct val="81000"/>
              </a:lnSpc>
              <a:spcBef>
                <a:spcPts val="1000"/>
              </a:spcBef>
              <a:buSzPct val="100000"/>
              <a:buFont typeface="Arial"/>
              <a:buChar char="•"/>
              <a:defRPr sz="2000"/>
            </a:pPr>
            <a:r>
              <a:rPr dirty="0"/>
              <a:t>Request aid in dying three times:  once in writing and twice orally</a:t>
            </a:r>
            <a:endParaRPr sz="2800" dirty="0"/>
          </a:p>
          <a:p>
            <a:pPr marL="228600" indent="-228600">
              <a:lnSpc>
                <a:spcPct val="81000"/>
              </a:lnSpc>
              <a:spcBef>
                <a:spcPts val="1000"/>
              </a:spcBef>
              <a:buSzPct val="100000"/>
              <a:buFont typeface="Arial"/>
              <a:buChar char="•"/>
              <a:defRPr sz="2000"/>
            </a:pPr>
            <a:r>
              <a:rPr dirty="0"/>
              <a:t>There must be a </a:t>
            </a:r>
            <a:r>
              <a:rPr lang="en-US" dirty="0"/>
              <a:t>7</a:t>
            </a:r>
            <a:r>
              <a:rPr dirty="0"/>
              <a:t> day wait between the first and second verbal requests</a:t>
            </a:r>
            <a:endParaRPr sz="2800" dirty="0"/>
          </a:p>
          <a:p>
            <a:pPr marL="228600" indent="-228600">
              <a:lnSpc>
                <a:spcPct val="81000"/>
              </a:lnSpc>
              <a:spcBef>
                <a:spcPts val="1000"/>
              </a:spcBef>
              <a:buSzPct val="100000"/>
              <a:buFont typeface="Arial"/>
              <a:buChar char="•"/>
              <a:defRPr sz="2000"/>
            </a:pPr>
            <a:r>
              <a:rPr dirty="0"/>
              <a:t>Receive one evaluation by an attending </a:t>
            </a:r>
            <a:r>
              <a:rPr lang="en-US" dirty="0"/>
              <a:t>provider</a:t>
            </a:r>
            <a:r>
              <a:rPr dirty="0"/>
              <a:t> confirming terminal condition, 6 month prognosis and decisional capacity</a:t>
            </a:r>
            <a:endParaRPr sz="2800" dirty="0"/>
          </a:p>
          <a:p>
            <a:pPr marL="228600" indent="-228600">
              <a:lnSpc>
                <a:spcPct val="81000"/>
              </a:lnSpc>
              <a:spcBef>
                <a:spcPts val="1000"/>
              </a:spcBef>
              <a:buSzPct val="100000"/>
              <a:buFont typeface="Arial"/>
              <a:buChar char="•"/>
              <a:defRPr sz="2000"/>
            </a:pPr>
            <a:r>
              <a:rPr dirty="0"/>
              <a:t>Receive 2</a:t>
            </a:r>
            <a:r>
              <a:rPr baseline="30000" dirty="0"/>
              <a:t>nd</a:t>
            </a:r>
            <a:r>
              <a:rPr dirty="0"/>
              <a:t> evaluation by a consulting </a:t>
            </a:r>
            <a:r>
              <a:rPr lang="en-US" dirty="0"/>
              <a:t>provider</a:t>
            </a:r>
            <a:endParaRPr sz="2800" dirty="0"/>
          </a:p>
          <a:p>
            <a:pPr marL="228600" indent="-228600">
              <a:lnSpc>
                <a:spcPct val="81000"/>
              </a:lnSpc>
              <a:spcBef>
                <a:spcPts val="1000"/>
              </a:spcBef>
              <a:buSzPct val="100000"/>
              <a:buFont typeface="Arial"/>
              <a:buChar char="•"/>
              <a:defRPr sz="2000"/>
            </a:pPr>
            <a:r>
              <a:rPr dirty="0"/>
              <a:t>Upon completion of the steps, a prescription will be written for a compounding pharmacy to dispense the medication</a:t>
            </a:r>
          </a:p>
        </p:txBody>
      </p:sp>
      <p:sp>
        <p:nvSpPr>
          <p:cNvPr id="140" name="TextBox 13"/>
          <p:cNvSpPr txBox="1"/>
          <p:nvPr/>
        </p:nvSpPr>
        <p:spPr>
          <a:xfrm>
            <a:off x="1989475" y="5752715"/>
            <a:ext cx="6992192" cy="1006933"/>
          </a:xfrm>
          <a:prstGeom prst="rect">
            <a:avLst/>
          </a:prstGeom>
          <a:ln w="57150">
            <a:solidFill>
              <a:srgbClr val="7030A0"/>
            </a:solidFill>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marL="285750" indent="-285750">
              <a:buSzPct val="100000"/>
              <a:buFont typeface="Arial"/>
              <a:buChar char="•"/>
              <a:defRPr sz="2000"/>
            </a:pPr>
            <a:r>
              <a:t>The person makes the decision, no one else</a:t>
            </a:r>
          </a:p>
          <a:p>
            <a:pPr marL="285750" indent="-285750">
              <a:buSzPct val="100000"/>
              <a:buFont typeface="Arial"/>
              <a:buChar char="•"/>
              <a:defRPr sz="2000"/>
            </a:pPr>
            <a:r>
              <a:t>There is no requirement to take the medication once received</a:t>
            </a:r>
          </a:p>
          <a:p>
            <a:pPr marL="285750" indent="-285750">
              <a:buSzPct val="100000"/>
              <a:buFont typeface="Arial"/>
              <a:buChar char="•"/>
              <a:defRPr sz="2000"/>
            </a:pPr>
            <a:r>
              <a:t>The death certificate does not mention MAiD</a:t>
            </a:r>
          </a:p>
        </p:txBody>
      </p:sp>
    </p:spTree>
  </p:cSld>
  <p:clrMapOvr>
    <a:masterClrMapping/>
  </p:clrMapOvr>
  <p:transition spd="med"/>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 name="Title 1"/>
          <p:cNvSpPr txBox="1">
            <a:spLocks noGrp="1"/>
          </p:cNvSpPr>
          <p:nvPr>
            <p:ph type="title"/>
          </p:nvPr>
        </p:nvSpPr>
        <p:spPr>
          <a:xfrm>
            <a:off x="304800" y="365125"/>
            <a:ext cx="11049000" cy="1325563"/>
          </a:xfrm>
          <a:prstGeom prst="rect">
            <a:avLst/>
          </a:prstGeom>
        </p:spPr>
        <p:txBody>
          <a:bodyPr>
            <a:normAutofit fontScale="90000"/>
          </a:bodyPr>
          <a:lstStyle>
            <a:lvl1pPr>
              <a:defRPr sz="5400"/>
            </a:lvl1pPr>
          </a:lstStyle>
          <a:p>
            <a:pPr algn="ctr"/>
            <a:r>
              <a:rPr lang="en-US" b="1" dirty="0"/>
              <a:t>Colorado’s End of Life Options Act Amended: August 2024</a:t>
            </a:r>
            <a:endParaRPr b="1" dirty="0"/>
          </a:p>
        </p:txBody>
      </p:sp>
      <p:sp>
        <p:nvSpPr>
          <p:cNvPr id="191" name="Content Placeholder 2"/>
          <p:cNvSpPr txBox="1">
            <a:spLocks noGrp="1"/>
          </p:cNvSpPr>
          <p:nvPr>
            <p:ph type="body" idx="1"/>
          </p:nvPr>
        </p:nvSpPr>
        <p:spPr>
          <a:xfrm>
            <a:off x="838200" y="2141537"/>
            <a:ext cx="10515600" cy="4351338"/>
          </a:xfrm>
          <a:prstGeom prst="rect">
            <a:avLst/>
          </a:prstGeom>
        </p:spPr>
        <p:txBody>
          <a:bodyPr>
            <a:normAutofit fontScale="85000" lnSpcReduction="20000"/>
          </a:bodyPr>
          <a:lstStyle/>
          <a:p>
            <a:pPr marL="0" indent="0">
              <a:buSzTx/>
              <a:buNone/>
              <a:defRPr sz="3600"/>
            </a:pPr>
            <a:r>
              <a:rPr lang="en-US" dirty="0"/>
              <a:t>Addition of </a:t>
            </a:r>
            <a:r>
              <a:rPr lang="en-US" sz="3900" b="1" dirty="0"/>
              <a:t>advanced practice nurses </a:t>
            </a:r>
            <a:r>
              <a:rPr lang="en-US" dirty="0"/>
              <a:t>as attending and/or consulting providers</a:t>
            </a:r>
          </a:p>
          <a:p>
            <a:pPr marL="0" indent="0">
              <a:buSzTx/>
              <a:buNone/>
              <a:defRPr sz="3600"/>
            </a:pPr>
            <a:endParaRPr lang="en-US" dirty="0"/>
          </a:p>
          <a:p>
            <a:pPr marL="0" indent="0">
              <a:buSzTx/>
              <a:buNone/>
              <a:defRPr sz="3600"/>
            </a:pPr>
            <a:r>
              <a:rPr lang="en-US" dirty="0"/>
              <a:t>Decrease in the waiting period </a:t>
            </a:r>
            <a:r>
              <a:rPr lang="en-US" sz="3900" b="1" dirty="0"/>
              <a:t>from 14 to 7 days</a:t>
            </a:r>
          </a:p>
          <a:p>
            <a:pPr marL="0" indent="0">
              <a:buSzTx/>
              <a:buNone/>
              <a:defRPr sz="3600"/>
            </a:pPr>
            <a:endParaRPr lang="en-US" dirty="0"/>
          </a:p>
          <a:p>
            <a:pPr marL="0" indent="0">
              <a:buSzTx/>
              <a:buNone/>
              <a:defRPr sz="3600"/>
            </a:pPr>
            <a:r>
              <a:rPr lang="en-US" dirty="0"/>
              <a:t>Provider ability to </a:t>
            </a:r>
            <a:r>
              <a:rPr lang="en-US" sz="3900" b="1" dirty="0"/>
              <a:t>waive the waiting period </a:t>
            </a:r>
            <a:r>
              <a:rPr lang="en-US" dirty="0"/>
              <a:t>if clinical situation merits</a:t>
            </a:r>
            <a:endParaRPr dirty="0"/>
          </a:p>
          <a:p>
            <a:endParaRPr dirty="0"/>
          </a:p>
          <a:p>
            <a:pPr marL="0" indent="0">
              <a:buSzTx/>
              <a:buNone/>
              <a:defRPr sz="3200"/>
            </a:pPr>
            <a:r>
              <a:rPr dirty="0"/>
              <a:t>Compassion and Choices  </a:t>
            </a:r>
            <a:r>
              <a:rPr lang="en-US" dirty="0"/>
              <a:t>led the advocacy efforts in Colorado with significant grass roots support</a:t>
            </a:r>
            <a:endParaRPr dirty="0"/>
          </a:p>
        </p:txBody>
      </p:sp>
    </p:spTree>
  </p:cSld>
  <p:clrMapOvr>
    <a:masterClrMapping/>
  </p:clrMapOvr>
  <p:transition spd="med"/>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2AC68C-1CC7-B0F9-9602-5184DD844A9F}"/>
              </a:ext>
            </a:extLst>
          </p:cNvPr>
          <p:cNvSpPr>
            <a:spLocks noGrp="1"/>
          </p:cNvSpPr>
          <p:nvPr>
            <p:ph type="title"/>
          </p:nvPr>
        </p:nvSpPr>
        <p:spPr/>
        <p:txBody>
          <a:bodyPr>
            <a:normAutofit/>
          </a:bodyPr>
          <a:lstStyle/>
          <a:p>
            <a:pPr algn="ctr"/>
            <a:r>
              <a:rPr lang="en-US" sz="5400" b="1" dirty="0"/>
              <a:t>True or False:</a:t>
            </a:r>
          </a:p>
        </p:txBody>
      </p:sp>
      <p:sp>
        <p:nvSpPr>
          <p:cNvPr id="3" name="Text Placeholder 2">
            <a:extLst>
              <a:ext uri="{FF2B5EF4-FFF2-40B4-BE49-F238E27FC236}">
                <a16:creationId xmlns:a16="http://schemas.microsoft.com/office/drawing/2014/main" id="{A20AEA88-2401-B19A-16AC-26F2B3A93CF6}"/>
              </a:ext>
            </a:extLst>
          </p:cNvPr>
          <p:cNvSpPr>
            <a:spLocks noGrp="1"/>
          </p:cNvSpPr>
          <p:nvPr>
            <p:ph type="body" sz="half" idx="1"/>
          </p:nvPr>
        </p:nvSpPr>
        <p:spPr>
          <a:xfrm>
            <a:off x="838200" y="1825625"/>
            <a:ext cx="11114314" cy="4351338"/>
          </a:xfrm>
        </p:spPr>
        <p:txBody>
          <a:bodyPr/>
          <a:lstStyle/>
          <a:p>
            <a:pPr marL="0" indent="0" algn="ctr">
              <a:buNone/>
            </a:pPr>
            <a:endParaRPr lang="en-US" b="1" dirty="0"/>
          </a:p>
          <a:p>
            <a:pPr marL="0" indent="0" algn="ctr">
              <a:buNone/>
            </a:pPr>
            <a:r>
              <a:rPr lang="en-US" sz="3600" b="1" dirty="0"/>
              <a:t>You do not have to be a Colorado resident to use medical aid in dying in Colorado</a:t>
            </a:r>
          </a:p>
        </p:txBody>
      </p:sp>
      <p:pic>
        <p:nvPicPr>
          <p:cNvPr id="5" name="Picture 4" descr="A sign with a blue sky and red rocks&#10;&#10;AI-generated content may be incorrect.">
            <a:extLst>
              <a:ext uri="{FF2B5EF4-FFF2-40B4-BE49-F238E27FC236}">
                <a16:creationId xmlns:a16="http://schemas.microsoft.com/office/drawing/2014/main" id="{8FA77AB1-5312-84B2-4B8C-96D9ED982C3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42059" y="3838376"/>
            <a:ext cx="3507882" cy="2338587"/>
          </a:xfrm>
          <a:prstGeom prst="rect">
            <a:avLst/>
          </a:prstGeom>
        </p:spPr>
      </p:pic>
    </p:spTree>
    <p:extLst>
      <p:ext uri="{BB962C8B-B14F-4D97-AF65-F5344CB8AC3E}">
        <p14:creationId xmlns:p14="http://schemas.microsoft.com/office/powerpoint/2010/main" val="3085256822"/>
      </p:ext>
    </p:extLst>
  </p:cSld>
  <p:clrMapOvr>
    <a:masterClrMapping/>
  </p:clrMapOvr>
  <p:transition spd="med"/>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0D099F-50C6-0AF0-0273-F286EE21B95B}"/>
              </a:ext>
            </a:extLst>
          </p:cNvPr>
          <p:cNvSpPr>
            <a:spLocks noGrp="1"/>
          </p:cNvSpPr>
          <p:nvPr>
            <p:ph type="title"/>
          </p:nvPr>
        </p:nvSpPr>
        <p:spPr/>
        <p:txBody>
          <a:bodyPr>
            <a:normAutofit/>
          </a:bodyPr>
          <a:lstStyle/>
          <a:p>
            <a:r>
              <a:rPr lang="en-US" sz="4800" b="1" dirty="0"/>
              <a:t>Residency requirement</a:t>
            </a:r>
          </a:p>
        </p:txBody>
      </p:sp>
      <p:sp>
        <p:nvSpPr>
          <p:cNvPr id="3" name="Text Placeholder 2">
            <a:extLst>
              <a:ext uri="{FF2B5EF4-FFF2-40B4-BE49-F238E27FC236}">
                <a16:creationId xmlns:a16="http://schemas.microsoft.com/office/drawing/2014/main" id="{FFBBADBD-8A04-A953-96B0-42A358F7016F}"/>
              </a:ext>
            </a:extLst>
          </p:cNvPr>
          <p:cNvSpPr>
            <a:spLocks noGrp="1"/>
          </p:cNvSpPr>
          <p:nvPr>
            <p:ph type="body" idx="1"/>
          </p:nvPr>
        </p:nvSpPr>
        <p:spPr/>
        <p:txBody>
          <a:bodyPr>
            <a:normAutofit/>
          </a:bodyPr>
          <a:lstStyle/>
          <a:p>
            <a:pPr marL="0" indent="0" algn="ctr">
              <a:buNone/>
            </a:pPr>
            <a:r>
              <a:rPr lang="en-US" sz="4400" dirty="0"/>
              <a:t>The amended statute does not remove the residency requirement in Colorado</a:t>
            </a:r>
          </a:p>
        </p:txBody>
      </p:sp>
      <p:pic>
        <p:nvPicPr>
          <p:cNvPr id="7" name="Picture 6">
            <a:extLst>
              <a:ext uri="{FF2B5EF4-FFF2-40B4-BE49-F238E27FC236}">
                <a16:creationId xmlns:a16="http://schemas.microsoft.com/office/drawing/2014/main" id="{EF31ECCA-3691-0A88-1ABB-56864D4050CA}"/>
              </a:ext>
            </a:extLst>
          </p:cNvPr>
          <p:cNvPicPr>
            <a:picLocks noChangeAspect="1"/>
          </p:cNvPicPr>
          <p:nvPr/>
        </p:nvPicPr>
        <p:blipFill>
          <a:blip r:embed="rId2"/>
          <a:stretch>
            <a:fillRect/>
          </a:stretch>
        </p:blipFill>
        <p:spPr>
          <a:xfrm>
            <a:off x="3378729" y="3261838"/>
            <a:ext cx="4614897" cy="3231037"/>
          </a:xfrm>
          <a:prstGeom prst="rect">
            <a:avLst/>
          </a:prstGeom>
        </p:spPr>
      </p:pic>
    </p:spTree>
    <p:extLst>
      <p:ext uri="{BB962C8B-B14F-4D97-AF65-F5344CB8AC3E}">
        <p14:creationId xmlns:p14="http://schemas.microsoft.com/office/powerpoint/2010/main" val="2064639172"/>
      </p:ext>
    </p:extLst>
  </p:cSld>
  <p:clrMapOvr>
    <a:masterClrMapping/>
  </p:clrMapOvr>
  <p:transition spd="med"/>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 name="Title 1"/>
          <p:cNvSpPr txBox="1">
            <a:spLocks noGrp="1"/>
          </p:cNvSpPr>
          <p:nvPr>
            <p:ph type="title"/>
          </p:nvPr>
        </p:nvSpPr>
        <p:spPr>
          <a:prstGeom prst="rect">
            <a:avLst/>
          </a:prstGeom>
        </p:spPr>
        <p:txBody>
          <a:bodyPr/>
          <a:lstStyle>
            <a:lvl1pPr>
              <a:defRPr sz="6000"/>
            </a:lvl1pPr>
          </a:lstStyle>
          <a:p>
            <a:r>
              <a:rPr b="1" dirty="0"/>
              <a:t>The “fine print”</a:t>
            </a:r>
          </a:p>
        </p:txBody>
      </p:sp>
      <p:sp>
        <p:nvSpPr>
          <p:cNvPr id="145" name="Content Placeholder 2"/>
          <p:cNvSpPr txBox="1">
            <a:spLocks noGrp="1"/>
          </p:cNvSpPr>
          <p:nvPr>
            <p:ph type="body" idx="1"/>
          </p:nvPr>
        </p:nvSpPr>
        <p:spPr>
          <a:prstGeom prst="rect">
            <a:avLst/>
          </a:prstGeom>
        </p:spPr>
        <p:txBody>
          <a:bodyPr/>
          <a:lstStyle/>
          <a:p>
            <a:pPr marL="212597" indent="-212597" defTabSz="850391">
              <a:lnSpc>
                <a:spcPct val="72000"/>
              </a:lnSpc>
              <a:spcBef>
                <a:spcPts val="900"/>
              </a:spcBef>
              <a:defRPr sz="2976"/>
            </a:pPr>
            <a:r>
              <a:rPr dirty="0"/>
              <a:t>Terminal illness with prognosis of less than 6 months</a:t>
            </a:r>
            <a:endParaRPr sz="2325" dirty="0"/>
          </a:p>
          <a:p>
            <a:pPr marL="212598" indent="-212598" defTabSz="850391">
              <a:lnSpc>
                <a:spcPct val="72000"/>
              </a:lnSpc>
              <a:spcBef>
                <a:spcPts val="900"/>
              </a:spcBef>
              <a:defRPr sz="3255"/>
            </a:pPr>
            <a:endParaRPr sz="2325" dirty="0"/>
          </a:p>
          <a:p>
            <a:pPr marL="212597" indent="-212597" defTabSz="850391">
              <a:lnSpc>
                <a:spcPct val="72000"/>
              </a:lnSpc>
              <a:spcBef>
                <a:spcPts val="900"/>
              </a:spcBef>
              <a:defRPr sz="2976"/>
            </a:pPr>
            <a:r>
              <a:rPr dirty="0"/>
              <a:t>Age 18 and older</a:t>
            </a:r>
            <a:endParaRPr sz="2325" dirty="0"/>
          </a:p>
          <a:p>
            <a:pPr marL="212598" indent="-212598" defTabSz="850391">
              <a:lnSpc>
                <a:spcPct val="72000"/>
              </a:lnSpc>
              <a:spcBef>
                <a:spcPts val="900"/>
              </a:spcBef>
              <a:defRPr sz="3255"/>
            </a:pPr>
            <a:endParaRPr sz="2325" dirty="0"/>
          </a:p>
          <a:p>
            <a:pPr marL="212597" indent="-212597" defTabSz="850391">
              <a:lnSpc>
                <a:spcPct val="72000"/>
              </a:lnSpc>
              <a:spcBef>
                <a:spcPts val="900"/>
              </a:spcBef>
              <a:defRPr sz="2976"/>
            </a:pPr>
            <a:r>
              <a:rPr dirty="0"/>
              <a:t>Patient has decisional capacity</a:t>
            </a:r>
            <a:endParaRPr sz="2325" dirty="0"/>
          </a:p>
          <a:p>
            <a:pPr marL="212598" indent="-212598" defTabSz="850391">
              <a:lnSpc>
                <a:spcPct val="72000"/>
              </a:lnSpc>
              <a:spcBef>
                <a:spcPts val="900"/>
              </a:spcBef>
              <a:defRPr sz="3255"/>
            </a:pPr>
            <a:endParaRPr sz="2325" dirty="0"/>
          </a:p>
          <a:p>
            <a:pPr marL="212597" indent="-212597" defTabSz="850391">
              <a:lnSpc>
                <a:spcPct val="72000"/>
              </a:lnSpc>
              <a:spcBef>
                <a:spcPts val="900"/>
              </a:spcBef>
              <a:defRPr sz="2976"/>
            </a:pPr>
            <a:r>
              <a:rPr dirty="0"/>
              <a:t>Verbal and written requests</a:t>
            </a:r>
            <a:endParaRPr sz="2325" dirty="0"/>
          </a:p>
          <a:p>
            <a:pPr marL="212598" indent="-212598" defTabSz="850391">
              <a:lnSpc>
                <a:spcPct val="72000"/>
              </a:lnSpc>
              <a:spcBef>
                <a:spcPts val="900"/>
              </a:spcBef>
              <a:defRPr sz="3255"/>
            </a:pPr>
            <a:endParaRPr sz="2325" dirty="0"/>
          </a:p>
          <a:p>
            <a:pPr marL="212597" indent="-212597" defTabSz="850391">
              <a:lnSpc>
                <a:spcPct val="72000"/>
              </a:lnSpc>
              <a:spcBef>
                <a:spcPts val="900"/>
              </a:spcBef>
              <a:defRPr sz="2976"/>
            </a:pPr>
            <a:r>
              <a:rPr dirty="0"/>
              <a:t>Participation by providers is voluntary</a:t>
            </a:r>
          </a:p>
        </p:txBody>
      </p:sp>
    </p:spTree>
  </p:cSld>
  <p:clrMapOvr>
    <a:masterClrMapping/>
  </p:clrMapOvr>
  <p:transition spd="med"/>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 name="Title 1"/>
          <p:cNvSpPr txBox="1">
            <a:spLocks noGrp="1"/>
          </p:cNvSpPr>
          <p:nvPr>
            <p:ph type="title"/>
          </p:nvPr>
        </p:nvSpPr>
        <p:spPr>
          <a:prstGeom prst="rect">
            <a:avLst/>
          </a:prstGeom>
        </p:spPr>
        <p:txBody>
          <a:bodyPr/>
          <a:lstStyle>
            <a:lvl1pPr>
              <a:defRPr sz="6000"/>
            </a:lvl1pPr>
          </a:lstStyle>
          <a:p>
            <a:r>
              <a:rPr b="1" dirty="0"/>
              <a:t>More on the “fine print”</a:t>
            </a:r>
          </a:p>
        </p:txBody>
      </p:sp>
      <p:sp>
        <p:nvSpPr>
          <p:cNvPr id="148" name="Content Placeholder 2"/>
          <p:cNvSpPr txBox="1">
            <a:spLocks noGrp="1"/>
          </p:cNvSpPr>
          <p:nvPr>
            <p:ph type="body" idx="1"/>
          </p:nvPr>
        </p:nvSpPr>
        <p:spPr>
          <a:prstGeom prst="rect">
            <a:avLst/>
          </a:prstGeom>
        </p:spPr>
        <p:txBody>
          <a:bodyPr/>
          <a:lstStyle/>
          <a:p>
            <a:r>
              <a:rPr dirty="0"/>
              <a:t>Request aid in dying three times:  once in writing and twice orally</a:t>
            </a:r>
          </a:p>
          <a:p>
            <a:r>
              <a:rPr dirty="0"/>
              <a:t>There must be a </a:t>
            </a:r>
            <a:r>
              <a:rPr lang="en-US" dirty="0"/>
              <a:t>7</a:t>
            </a:r>
            <a:r>
              <a:rPr dirty="0"/>
              <a:t> day wait between the first and second verbal requests</a:t>
            </a:r>
          </a:p>
          <a:p>
            <a:r>
              <a:rPr dirty="0"/>
              <a:t>Receive one evaluation by an attending </a:t>
            </a:r>
            <a:r>
              <a:rPr lang="en-US" dirty="0"/>
              <a:t>provider</a:t>
            </a:r>
            <a:r>
              <a:rPr dirty="0"/>
              <a:t> confirming terminal condition, 6-month prognosis and decisional capacity</a:t>
            </a:r>
          </a:p>
          <a:p>
            <a:r>
              <a:rPr dirty="0"/>
              <a:t>Receive  evaluation by a consulting </a:t>
            </a:r>
            <a:r>
              <a:rPr lang="en-US" dirty="0"/>
              <a:t>provider</a:t>
            </a:r>
            <a:r>
              <a:rPr dirty="0"/>
              <a:t> who communicates with the attending </a:t>
            </a:r>
            <a:r>
              <a:rPr lang="en-US" dirty="0"/>
              <a:t>provider</a:t>
            </a:r>
            <a:endParaRPr dirty="0"/>
          </a:p>
          <a:p>
            <a:r>
              <a:rPr dirty="0"/>
              <a:t>Upon completion of the steps, a prescription will be written for a compounding pharmacy to dispense the medication</a:t>
            </a:r>
          </a:p>
        </p:txBody>
      </p:sp>
    </p:spTree>
  </p:cSld>
  <p:clrMapOvr>
    <a:masterClrMapping/>
  </p:clrMapOvr>
  <p:transition spd="med"/>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 name="Title 1"/>
          <p:cNvSpPr txBox="1">
            <a:spLocks noGrp="1"/>
          </p:cNvSpPr>
          <p:nvPr>
            <p:ph type="title"/>
          </p:nvPr>
        </p:nvSpPr>
        <p:spPr>
          <a:prstGeom prst="rect">
            <a:avLst/>
          </a:prstGeom>
        </p:spPr>
        <p:txBody>
          <a:bodyPr/>
          <a:lstStyle/>
          <a:p>
            <a:pPr defTabSz="822959">
              <a:defRPr sz="5400"/>
            </a:pPr>
            <a:r>
              <a:rPr b="1" dirty="0"/>
              <a:t>Evidence based practice </a:t>
            </a:r>
            <a:br>
              <a:rPr dirty="0"/>
            </a:br>
            <a:r>
              <a:rPr sz="3509" dirty="0"/>
              <a:t>(where art &amp; medicine intersect)</a:t>
            </a:r>
          </a:p>
        </p:txBody>
      </p:sp>
      <p:sp>
        <p:nvSpPr>
          <p:cNvPr id="151" name="Content Placeholder 2"/>
          <p:cNvSpPr txBox="1">
            <a:spLocks noGrp="1"/>
          </p:cNvSpPr>
          <p:nvPr>
            <p:ph type="body" idx="1"/>
          </p:nvPr>
        </p:nvSpPr>
        <p:spPr>
          <a:prstGeom prst="rect">
            <a:avLst/>
          </a:prstGeom>
        </p:spPr>
        <p:txBody>
          <a:bodyPr/>
          <a:lstStyle/>
          <a:p>
            <a:pPr>
              <a:lnSpc>
                <a:spcPct val="72000"/>
              </a:lnSpc>
              <a:defRPr sz="2100"/>
            </a:pPr>
            <a:r>
              <a:rPr dirty="0"/>
              <a:t>Initial </a:t>
            </a:r>
            <a:r>
              <a:rPr b="1" dirty="0"/>
              <a:t>patient</a:t>
            </a:r>
            <a:r>
              <a:rPr dirty="0"/>
              <a:t> assessment</a:t>
            </a:r>
          </a:p>
          <a:p>
            <a:pPr>
              <a:lnSpc>
                <a:spcPct val="72000"/>
              </a:lnSpc>
              <a:defRPr sz="2100"/>
            </a:pPr>
            <a:endParaRPr dirty="0"/>
          </a:p>
          <a:p>
            <a:pPr>
              <a:lnSpc>
                <a:spcPct val="72000"/>
              </a:lnSpc>
              <a:defRPr sz="2100"/>
            </a:pPr>
            <a:r>
              <a:rPr dirty="0"/>
              <a:t>Determination of not only </a:t>
            </a:r>
            <a:r>
              <a:rPr b="1" dirty="0"/>
              <a:t>qualifications </a:t>
            </a:r>
            <a:r>
              <a:rPr dirty="0"/>
              <a:t>but of </a:t>
            </a:r>
            <a:r>
              <a:rPr b="1" dirty="0"/>
              <a:t>appropriateness</a:t>
            </a:r>
            <a:r>
              <a:rPr dirty="0"/>
              <a:t> of possible MAiD</a:t>
            </a:r>
          </a:p>
          <a:p>
            <a:pPr>
              <a:lnSpc>
                <a:spcPct val="72000"/>
              </a:lnSpc>
              <a:defRPr sz="2100"/>
            </a:pPr>
            <a:endParaRPr dirty="0"/>
          </a:p>
          <a:p>
            <a:pPr>
              <a:lnSpc>
                <a:spcPct val="72000"/>
              </a:lnSpc>
              <a:defRPr sz="2100" b="1"/>
            </a:pPr>
            <a:r>
              <a:rPr dirty="0"/>
              <a:t>Hospice</a:t>
            </a:r>
            <a:r>
              <a:rPr b="0" dirty="0"/>
              <a:t> enrollment</a:t>
            </a:r>
          </a:p>
          <a:p>
            <a:pPr>
              <a:lnSpc>
                <a:spcPct val="72000"/>
              </a:lnSpc>
              <a:defRPr sz="2100"/>
            </a:pPr>
            <a:endParaRPr b="0" dirty="0"/>
          </a:p>
          <a:p>
            <a:pPr>
              <a:lnSpc>
                <a:spcPct val="72000"/>
              </a:lnSpc>
              <a:defRPr sz="2100" b="1"/>
            </a:pPr>
            <a:r>
              <a:rPr dirty="0"/>
              <a:t>Pharmacology</a:t>
            </a:r>
            <a:r>
              <a:rPr b="0" dirty="0"/>
              <a:t> recommendations</a:t>
            </a:r>
          </a:p>
          <a:p>
            <a:pPr>
              <a:lnSpc>
                <a:spcPct val="72000"/>
              </a:lnSpc>
              <a:defRPr sz="2100"/>
            </a:pPr>
            <a:endParaRPr b="0" dirty="0"/>
          </a:p>
          <a:p>
            <a:pPr>
              <a:lnSpc>
                <a:spcPct val="72000"/>
              </a:lnSpc>
              <a:defRPr sz="3200" b="1"/>
            </a:pPr>
            <a:r>
              <a:rPr dirty="0"/>
              <a:t>Ongoing assessments and follow up until day of ingestion</a:t>
            </a:r>
            <a:endParaRPr sz="2100" dirty="0"/>
          </a:p>
          <a:p>
            <a:pPr>
              <a:lnSpc>
                <a:spcPct val="72000"/>
              </a:lnSpc>
              <a:defRPr sz="2100"/>
            </a:pPr>
            <a:endParaRPr sz="2100" dirty="0"/>
          </a:p>
          <a:p>
            <a:pPr>
              <a:lnSpc>
                <a:spcPct val="72000"/>
              </a:lnSpc>
              <a:defRPr sz="2100" b="1"/>
            </a:pPr>
            <a:r>
              <a:rPr dirty="0"/>
              <a:t>Collaboration</a:t>
            </a:r>
            <a:r>
              <a:rPr b="0" dirty="0"/>
              <a:t> among all members of the care team</a:t>
            </a:r>
          </a:p>
        </p:txBody>
      </p:sp>
    </p:spTree>
  </p:cSld>
  <p:clrMapOvr>
    <a:masterClrMapping/>
  </p:clrMapOvr>
  <p:transition spd="med"/>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F48AE8-D29C-39A8-2BCA-F99B2605EAA2}"/>
              </a:ext>
            </a:extLst>
          </p:cNvPr>
          <p:cNvSpPr>
            <a:spLocks noGrp="1"/>
          </p:cNvSpPr>
          <p:nvPr>
            <p:ph type="title"/>
          </p:nvPr>
        </p:nvSpPr>
        <p:spPr/>
        <p:txBody>
          <a:bodyPr>
            <a:normAutofit/>
          </a:bodyPr>
          <a:lstStyle/>
          <a:p>
            <a:pPr algn="ctr"/>
            <a:r>
              <a:rPr lang="en-US" sz="4800" b="1" dirty="0"/>
              <a:t>True or False:</a:t>
            </a:r>
          </a:p>
        </p:txBody>
      </p:sp>
      <p:sp>
        <p:nvSpPr>
          <p:cNvPr id="3" name="Text Placeholder 2">
            <a:extLst>
              <a:ext uri="{FF2B5EF4-FFF2-40B4-BE49-F238E27FC236}">
                <a16:creationId xmlns:a16="http://schemas.microsoft.com/office/drawing/2014/main" id="{6FDF637F-E0B8-CC14-F475-01F66EFAC6F6}"/>
              </a:ext>
            </a:extLst>
          </p:cNvPr>
          <p:cNvSpPr>
            <a:spLocks noGrp="1"/>
          </p:cNvSpPr>
          <p:nvPr>
            <p:ph type="body" idx="1"/>
          </p:nvPr>
        </p:nvSpPr>
        <p:spPr>
          <a:xfrm>
            <a:off x="838200" y="1690688"/>
            <a:ext cx="10515600" cy="4351338"/>
          </a:xfrm>
        </p:spPr>
        <p:txBody>
          <a:bodyPr/>
          <a:lstStyle/>
          <a:p>
            <a:pPr marL="0" indent="0">
              <a:buNone/>
            </a:pPr>
            <a:endParaRPr lang="en-US" dirty="0"/>
          </a:p>
          <a:p>
            <a:pPr marL="0" indent="0" algn="ctr">
              <a:buNone/>
            </a:pPr>
            <a:r>
              <a:rPr lang="en-US" sz="4000" b="1" dirty="0"/>
              <a:t>The only legal way to take aid in dying medications is by mouth</a:t>
            </a:r>
          </a:p>
          <a:p>
            <a:pPr marL="0" indent="0" algn="ctr">
              <a:buNone/>
            </a:pPr>
            <a:endParaRPr lang="en-US" sz="4000" b="1" dirty="0"/>
          </a:p>
          <a:p>
            <a:pPr marL="0" indent="0" algn="ctr">
              <a:buNone/>
            </a:pPr>
            <a:endParaRPr lang="en-US" sz="4000" b="1" dirty="0"/>
          </a:p>
        </p:txBody>
      </p:sp>
      <p:pic>
        <p:nvPicPr>
          <p:cNvPr id="7" name="Picture 6">
            <a:extLst>
              <a:ext uri="{FF2B5EF4-FFF2-40B4-BE49-F238E27FC236}">
                <a16:creationId xmlns:a16="http://schemas.microsoft.com/office/drawing/2014/main" id="{3C4D9A04-E507-80FE-BE25-E53EA22FE8B3}"/>
              </a:ext>
            </a:extLst>
          </p:cNvPr>
          <p:cNvPicPr>
            <a:picLocks noChangeAspect="1"/>
          </p:cNvPicPr>
          <p:nvPr/>
        </p:nvPicPr>
        <p:blipFill>
          <a:blip r:embed="rId2"/>
          <a:stretch>
            <a:fillRect/>
          </a:stretch>
        </p:blipFill>
        <p:spPr>
          <a:xfrm>
            <a:off x="4580103" y="3753335"/>
            <a:ext cx="3246726" cy="2825530"/>
          </a:xfrm>
          <a:prstGeom prst="rect">
            <a:avLst/>
          </a:prstGeom>
        </p:spPr>
      </p:pic>
    </p:spTree>
    <p:extLst>
      <p:ext uri="{BB962C8B-B14F-4D97-AF65-F5344CB8AC3E}">
        <p14:creationId xmlns:p14="http://schemas.microsoft.com/office/powerpoint/2010/main" val="178270936"/>
      </p:ext>
    </p:extLst>
  </p:cSld>
  <p:clrMapOvr>
    <a:masterClrMapping/>
  </p:clrMapOvr>
  <p:transition spd="med"/>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 name="Title 1"/>
          <p:cNvSpPr txBox="1">
            <a:spLocks noGrp="1"/>
          </p:cNvSpPr>
          <p:nvPr>
            <p:ph type="title"/>
          </p:nvPr>
        </p:nvSpPr>
        <p:spPr>
          <a:prstGeom prst="rect">
            <a:avLst/>
          </a:prstGeom>
        </p:spPr>
        <p:txBody>
          <a:bodyPr/>
          <a:lstStyle>
            <a:lvl1pPr>
              <a:defRPr sz="6600"/>
            </a:lvl1pPr>
          </a:lstStyle>
          <a:p>
            <a:r>
              <a:rPr b="1" dirty="0"/>
              <a:t>Routes of administration</a:t>
            </a:r>
          </a:p>
        </p:txBody>
      </p:sp>
      <p:sp>
        <p:nvSpPr>
          <p:cNvPr id="154" name="Content Placeholder 2"/>
          <p:cNvSpPr txBox="1">
            <a:spLocks noGrp="1"/>
          </p:cNvSpPr>
          <p:nvPr>
            <p:ph type="body" idx="1"/>
          </p:nvPr>
        </p:nvSpPr>
        <p:spPr>
          <a:prstGeom prst="rect">
            <a:avLst/>
          </a:prstGeom>
        </p:spPr>
        <p:txBody>
          <a:bodyPr>
            <a:normAutofit lnSpcReduction="10000"/>
          </a:bodyPr>
          <a:lstStyle/>
          <a:p>
            <a:pPr marL="208026" indent="-208026" defTabSz="832104">
              <a:lnSpc>
                <a:spcPct val="72000"/>
              </a:lnSpc>
              <a:spcBef>
                <a:spcPts val="900"/>
              </a:spcBef>
              <a:defRPr sz="3367"/>
            </a:pPr>
            <a:r>
              <a:rPr dirty="0"/>
              <a:t>Oral</a:t>
            </a:r>
            <a:endParaRPr sz="2275" dirty="0"/>
          </a:p>
          <a:p>
            <a:pPr marL="208026" indent="-208026" defTabSz="832104">
              <a:lnSpc>
                <a:spcPct val="72000"/>
              </a:lnSpc>
              <a:spcBef>
                <a:spcPts val="900"/>
              </a:spcBef>
              <a:defRPr sz="3640"/>
            </a:pPr>
            <a:endParaRPr sz="2275" dirty="0"/>
          </a:p>
          <a:p>
            <a:pPr marL="208026" indent="-208026" defTabSz="832104">
              <a:lnSpc>
                <a:spcPct val="72000"/>
              </a:lnSpc>
              <a:spcBef>
                <a:spcPts val="900"/>
              </a:spcBef>
              <a:defRPr sz="3367"/>
            </a:pPr>
            <a:r>
              <a:rPr dirty="0"/>
              <a:t>G-tubes</a:t>
            </a:r>
            <a:endParaRPr sz="2275" dirty="0"/>
          </a:p>
          <a:p>
            <a:pPr marL="208026" indent="-208026" defTabSz="832104">
              <a:lnSpc>
                <a:spcPct val="72000"/>
              </a:lnSpc>
              <a:spcBef>
                <a:spcPts val="900"/>
              </a:spcBef>
              <a:defRPr sz="3640"/>
            </a:pPr>
            <a:endParaRPr sz="2275" dirty="0"/>
          </a:p>
          <a:p>
            <a:pPr marL="208026" indent="-208026" defTabSz="832104">
              <a:lnSpc>
                <a:spcPct val="72000"/>
              </a:lnSpc>
              <a:spcBef>
                <a:spcPts val="900"/>
              </a:spcBef>
              <a:defRPr sz="3367"/>
            </a:pPr>
            <a:r>
              <a:rPr dirty="0"/>
              <a:t>Rectal</a:t>
            </a:r>
            <a:endParaRPr sz="2275" dirty="0"/>
          </a:p>
          <a:p>
            <a:pPr marL="0" indent="0" defTabSz="832104">
              <a:lnSpc>
                <a:spcPct val="72000"/>
              </a:lnSpc>
              <a:spcBef>
                <a:spcPts val="900"/>
              </a:spcBef>
              <a:buSzTx/>
              <a:buNone/>
              <a:defRPr sz="3640"/>
            </a:pPr>
            <a:endParaRPr sz="2275" dirty="0"/>
          </a:p>
          <a:p>
            <a:pPr marL="0" indent="0" defTabSz="832104">
              <a:lnSpc>
                <a:spcPct val="72000"/>
              </a:lnSpc>
              <a:spcBef>
                <a:spcPts val="900"/>
              </a:spcBef>
              <a:buSzTx/>
              <a:buNone/>
              <a:defRPr sz="2912"/>
            </a:pPr>
            <a:endParaRPr lang="en-US" dirty="0"/>
          </a:p>
          <a:p>
            <a:pPr marL="0" indent="0" defTabSz="832104">
              <a:lnSpc>
                <a:spcPct val="72000"/>
              </a:lnSpc>
              <a:spcBef>
                <a:spcPts val="900"/>
              </a:spcBef>
              <a:buSzTx/>
              <a:buNone/>
              <a:defRPr sz="2912"/>
            </a:pPr>
            <a:endParaRPr lang="en-US" dirty="0"/>
          </a:p>
          <a:p>
            <a:pPr marL="0" indent="0" defTabSz="832104">
              <a:lnSpc>
                <a:spcPct val="72000"/>
              </a:lnSpc>
              <a:spcBef>
                <a:spcPts val="900"/>
              </a:spcBef>
              <a:buSzTx/>
              <a:buNone/>
              <a:defRPr sz="2912"/>
            </a:pPr>
            <a:r>
              <a:rPr dirty="0"/>
              <a:t>(reminder:  non-oral methods of administration are medical procedures and require the presence of experienced medical personnel)</a:t>
            </a:r>
          </a:p>
        </p:txBody>
      </p:sp>
      <p:pic>
        <p:nvPicPr>
          <p:cNvPr id="3" name="Picture 2">
            <a:extLst>
              <a:ext uri="{FF2B5EF4-FFF2-40B4-BE49-F238E27FC236}">
                <a16:creationId xmlns:a16="http://schemas.microsoft.com/office/drawing/2014/main" id="{49DF0407-04C5-BAF8-10FB-160BBD7B926E}"/>
              </a:ext>
            </a:extLst>
          </p:cNvPr>
          <p:cNvPicPr>
            <a:picLocks noChangeAspect="1"/>
          </p:cNvPicPr>
          <p:nvPr/>
        </p:nvPicPr>
        <p:blipFill>
          <a:blip r:embed="rId2"/>
          <a:stretch>
            <a:fillRect/>
          </a:stretch>
        </p:blipFill>
        <p:spPr>
          <a:xfrm>
            <a:off x="5790110" y="1690688"/>
            <a:ext cx="2665632" cy="2990709"/>
          </a:xfrm>
          <a:prstGeom prst="rect">
            <a:avLst/>
          </a:prstGeom>
        </p:spPr>
      </p:pic>
    </p:spTree>
  </p:cSld>
  <p:clrMapOvr>
    <a:masterClrMapping/>
  </p:clrMapOvr>
  <p:transition spd="med"/>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 name="Title 1"/>
          <p:cNvSpPr txBox="1">
            <a:spLocks noGrp="1"/>
          </p:cNvSpPr>
          <p:nvPr>
            <p:ph type="title"/>
          </p:nvPr>
        </p:nvSpPr>
        <p:spPr>
          <a:xfrm>
            <a:off x="382554" y="365125"/>
            <a:ext cx="10971247" cy="1325563"/>
          </a:xfrm>
          <a:prstGeom prst="rect">
            <a:avLst/>
          </a:prstGeom>
        </p:spPr>
        <p:txBody>
          <a:bodyPr/>
          <a:lstStyle/>
          <a:p>
            <a:r>
              <a:rPr b="1" dirty="0"/>
              <a:t>Current pharmacological recommendations</a:t>
            </a:r>
          </a:p>
        </p:txBody>
      </p:sp>
      <p:sp>
        <p:nvSpPr>
          <p:cNvPr id="157" name="Content Placeholder 2"/>
          <p:cNvSpPr txBox="1">
            <a:spLocks noGrp="1"/>
          </p:cNvSpPr>
          <p:nvPr>
            <p:ph type="body" idx="1"/>
          </p:nvPr>
        </p:nvSpPr>
        <p:spPr>
          <a:prstGeom prst="rect">
            <a:avLst/>
          </a:prstGeom>
        </p:spPr>
        <p:txBody>
          <a:bodyPr/>
          <a:lstStyle>
            <a:lvl1pPr marL="0" indent="0">
              <a:buSzTx/>
              <a:buNone/>
              <a:defRPr sz="3200"/>
            </a:lvl1pPr>
          </a:lstStyle>
          <a:p>
            <a:r>
              <a:t>The power of clinical research in achieving the best results:</a:t>
            </a:r>
          </a:p>
        </p:txBody>
      </p:sp>
      <p:graphicFrame>
        <p:nvGraphicFramePr>
          <p:cNvPr id="158" name="Table 3"/>
          <p:cNvGraphicFramePr/>
          <p:nvPr/>
        </p:nvGraphicFramePr>
        <p:xfrm>
          <a:off x="1527047" y="2724912"/>
          <a:ext cx="8354070" cy="2838450"/>
        </p:xfrm>
        <a:graphic>
          <a:graphicData uri="http://schemas.openxmlformats.org/drawingml/2006/table">
            <a:tbl>
              <a:tblPr>
                <a:tableStyleId>{4C3C2611-4C71-4FC5-86AE-919BDF0F9419}</a:tableStyleId>
              </a:tblPr>
              <a:tblGrid>
                <a:gridCol w="8354070">
                  <a:extLst>
                    <a:ext uri="{9D8B030D-6E8A-4147-A177-3AD203B41FA5}">
                      <a16:colId xmlns:a16="http://schemas.microsoft.com/office/drawing/2014/main" val="20000"/>
                    </a:ext>
                  </a:extLst>
                </a:gridCol>
              </a:tblGrid>
              <a:tr h="552298">
                <a:tc>
                  <a:txBody>
                    <a:bodyPr/>
                    <a:lstStyle/>
                    <a:p>
                      <a:pPr algn="ctr">
                        <a:defRPr sz="1800"/>
                      </a:pPr>
                      <a:r>
                        <a:rPr sz="3600"/>
                        <a:t>digoxin 100 mg</a:t>
                      </a:r>
                    </a:p>
                  </a:txBody>
                  <a:tcPr marL="9525" marR="9525" marT="9525" marB="9525" anchor="b" horzOverflow="overflow">
                    <a:solidFill>
                      <a:srgbClr val="E8EBF5"/>
                    </a:solidFill>
                  </a:tcPr>
                </a:tc>
                <a:extLst>
                  <a:ext uri="{0D108BD9-81ED-4DB2-BD59-A6C34878D82A}">
                    <a16:rowId xmlns:a16="http://schemas.microsoft.com/office/drawing/2014/main" val="10000"/>
                  </a:ext>
                </a:extLst>
              </a:tr>
              <a:tr h="552298">
                <a:tc>
                  <a:txBody>
                    <a:bodyPr/>
                    <a:lstStyle/>
                    <a:p>
                      <a:pPr algn="ctr">
                        <a:defRPr sz="1800"/>
                      </a:pPr>
                      <a:r>
                        <a:rPr sz="3600"/>
                        <a:t>diazepam 1000 mg</a:t>
                      </a:r>
                    </a:p>
                  </a:txBody>
                  <a:tcPr marL="9525" marR="9525" marT="9525" marB="9525" anchor="b" horzOverflow="overflow">
                    <a:solidFill>
                      <a:srgbClr val="E8EBF5"/>
                    </a:solidFill>
                  </a:tcPr>
                </a:tc>
                <a:extLst>
                  <a:ext uri="{0D108BD9-81ED-4DB2-BD59-A6C34878D82A}">
                    <a16:rowId xmlns:a16="http://schemas.microsoft.com/office/drawing/2014/main" val="10001"/>
                  </a:ext>
                </a:extLst>
              </a:tr>
              <a:tr h="552298">
                <a:tc>
                  <a:txBody>
                    <a:bodyPr/>
                    <a:lstStyle/>
                    <a:p>
                      <a:pPr algn="ctr">
                        <a:defRPr sz="1800"/>
                      </a:pPr>
                      <a:r>
                        <a:rPr sz="3600"/>
                        <a:t>morphine 15,000 mg</a:t>
                      </a:r>
                    </a:p>
                  </a:txBody>
                  <a:tcPr marL="9525" marR="9525" marT="9525" marB="9525" anchor="b" horzOverflow="overflow">
                    <a:solidFill>
                      <a:srgbClr val="E8EBF5"/>
                    </a:solidFill>
                  </a:tcPr>
                </a:tc>
                <a:extLst>
                  <a:ext uri="{0D108BD9-81ED-4DB2-BD59-A6C34878D82A}">
                    <a16:rowId xmlns:a16="http://schemas.microsoft.com/office/drawing/2014/main" val="10002"/>
                  </a:ext>
                </a:extLst>
              </a:tr>
              <a:tr h="552298">
                <a:tc>
                  <a:txBody>
                    <a:bodyPr/>
                    <a:lstStyle/>
                    <a:p>
                      <a:pPr algn="ctr">
                        <a:defRPr sz="1800"/>
                      </a:pPr>
                      <a:r>
                        <a:rPr sz="3600"/>
                        <a:t>amitriptyline 8000 mg</a:t>
                      </a:r>
                    </a:p>
                  </a:txBody>
                  <a:tcPr marL="9525" marR="9525" marT="9525" marB="9525" anchor="b" horzOverflow="overflow">
                    <a:solidFill>
                      <a:srgbClr val="E8EBF5"/>
                    </a:solidFill>
                  </a:tcPr>
                </a:tc>
                <a:extLst>
                  <a:ext uri="{0D108BD9-81ED-4DB2-BD59-A6C34878D82A}">
                    <a16:rowId xmlns:a16="http://schemas.microsoft.com/office/drawing/2014/main" val="10003"/>
                  </a:ext>
                </a:extLst>
              </a:tr>
              <a:tr h="552298">
                <a:tc>
                  <a:txBody>
                    <a:bodyPr/>
                    <a:lstStyle/>
                    <a:p>
                      <a:pPr algn="ctr">
                        <a:defRPr sz="1800"/>
                      </a:pPr>
                      <a:r>
                        <a:rPr sz="3600"/>
                        <a:t>phenobarbital 5000 mg </a:t>
                      </a:r>
                    </a:p>
                  </a:txBody>
                  <a:tcPr marL="9525" marR="9525" marT="9525" marB="9525" anchor="b" horzOverflow="overflow">
                    <a:solidFill>
                      <a:srgbClr val="E8EBF5"/>
                    </a:solidFill>
                  </a:tcPr>
                </a:tc>
                <a:extLst>
                  <a:ext uri="{0D108BD9-81ED-4DB2-BD59-A6C34878D82A}">
                    <a16:rowId xmlns:a16="http://schemas.microsoft.com/office/drawing/2014/main" val="10004"/>
                  </a:ext>
                </a:extLst>
              </a:tr>
            </a:tbl>
          </a:graphicData>
        </a:graphic>
      </p:graphicFrame>
    </p:spTree>
  </p:cSld>
  <p:clrMapOvr>
    <a:masterClrMapping/>
  </p:clrMapOvr>
  <p:transition spd="med"/>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 name="Title 1"/>
          <p:cNvSpPr txBox="1">
            <a:spLocks noGrp="1"/>
          </p:cNvSpPr>
          <p:nvPr>
            <p:ph type="title"/>
          </p:nvPr>
        </p:nvSpPr>
        <p:spPr>
          <a:prstGeom prst="rect">
            <a:avLst/>
          </a:prstGeom>
        </p:spPr>
        <p:txBody>
          <a:bodyPr/>
          <a:lstStyle>
            <a:lvl1pPr>
              <a:defRPr sz="6000"/>
            </a:lvl1pPr>
          </a:lstStyle>
          <a:p>
            <a:r>
              <a:rPr b="1" dirty="0"/>
              <a:t>Self administration</a:t>
            </a:r>
          </a:p>
        </p:txBody>
      </p:sp>
      <p:sp>
        <p:nvSpPr>
          <p:cNvPr id="161" name="Content Placeholder 2"/>
          <p:cNvSpPr txBox="1">
            <a:spLocks noGrp="1"/>
          </p:cNvSpPr>
          <p:nvPr>
            <p:ph type="body" idx="1"/>
          </p:nvPr>
        </p:nvSpPr>
        <p:spPr>
          <a:prstGeom prst="rect">
            <a:avLst/>
          </a:prstGeom>
        </p:spPr>
        <p:txBody>
          <a:bodyPr>
            <a:normAutofit lnSpcReduction="10000"/>
          </a:bodyPr>
          <a:lstStyle/>
          <a:p>
            <a:r>
              <a:rPr dirty="0"/>
              <a:t>This is a requirement of </a:t>
            </a:r>
            <a:r>
              <a:rPr b="1" dirty="0"/>
              <a:t>ALL current laws</a:t>
            </a:r>
          </a:p>
          <a:p>
            <a:endParaRPr dirty="0"/>
          </a:p>
          <a:p>
            <a:r>
              <a:rPr dirty="0"/>
              <a:t>Patient must </a:t>
            </a:r>
            <a:r>
              <a:rPr b="1" dirty="0"/>
              <a:t>self administer</a:t>
            </a:r>
          </a:p>
          <a:p>
            <a:endParaRPr dirty="0"/>
          </a:p>
          <a:p>
            <a:pPr marL="0" indent="0">
              <a:buSzTx/>
              <a:buNone/>
              <a:defRPr sz="3200"/>
            </a:pPr>
            <a:r>
              <a:rPr dirty="0"/>
              <a:t>BUT</a:t>
            </a:r>
          </a:p>
          <a:p>
            <a:pPr marL="0" indent="0">
              <a:buSzTx/>
              <a:buNone/>
            </a:pPr>
            <a:endParaRPr dirty="0"/>
          </a:p>
          <a:p>
            <a:pPr marL="0" indent="0">
              <a:buSzTx/>
              <a:buNone/>
            </a:pPr>
            <a:r>
              <a:rPr dirty="0"/>
              <a:t>Family, caregivers, doulas, hospice staff</a:t>
            </a:r>
            <a:r>
              <a:rPr lang="en-US" dirty="0"/>
              <a:t>, health care professionals </a:t>
            </a:r>
            <a:r>
              <a:rPr dirty="0"/>
              <a:t>can assist with mixing meds, attaching syringes, holding cups and securing catheters and syringes</a:t>
            </a:r>
          </a:p>
        </p:txBody>
      </p:sp>
      <p:pic>
        <p:nvPicPr>
          <p:cNvPr id="3" name="Picture 2">
            <a:extLst>
              <a:ext uri="{FF2B5EF4-FFF2-40B4-BE49-F238E27FC236}">
                <a16:creationId xmlns:a16="http://schemas.microsoft.com/office/drawing/2014/main" id="{6B5E4845-FA4B-8A92-728A-6DE1C060A06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42717" y="1914003"/>
            <a:ext cx="3223605" cy="2417703"/>
          </a:xfrm>
          <a:prstGeom prst="rect">
            <a:avLst/>
          </a:prstGeom>
        </p:spPr>
      </p:pic>
    </p:spTree>
  </p:cSld>
  <p:clrMapOvr>
    <a:masterClrMapping/>
  </p:clrMapOvr>
  <p:transition spd="med"/>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 name="Title 1"/>
          <p:cNvSpPr txBox="1">
            <a:spLocks noGrp="1"/>
          </p:cNvSpPr>
          <p:nvPr>
            <p:ph type="title"/>
          </p:nvPr>
        </p:nvSpPr>
        <p:spPr>
          <a:xfrm>
            <a:off x="345233" y="365125"/>
            <a:ext cx="11008567" cy="1325563"/>
          </a:xfrm>
          <a:prstGeom prst="rect">
            <a:avLst/>
          </a:prstGeom>
        </p:spPr>
        <p:txBody>
          <a:bodyPr/>
          <a:lstStyle>
            <a:lvl1pPr>
              <a:defRPr sz="6000"/>
            </a:lvl1pPr>
          </a:lstStyle>
          <a:p>
            <a:r>
              <a:rPr b="1" dirty="0"/>
              <a:t>Preparation for Aid in Dying Day</a:t>
            </a:r>
          </a:p>
        </p:txBody>
      </p:sp>
      <p:sp>
        <p:nvSpPr>
          <p:cNvPr id="164" name="Content Placeholder 2"/>
          <p:cNvSpPr txBox="1">
            <a:spLocks noGrp="1"/>
          </p:cNvSpPr>
          <p:nvPr>
            <p:ph type="body" idx="1"/>
          </p:nvPr>
        </p:nvSpPr>
        <p:spPr>
          <a:prstGeom prst="rect">
            <a:avLst/>
          </a:prstGeom>
        </p:spPr>
        <p:txBody>
          <a:bodyPr/>
          <a:lstStyle/>
          <a:p>
            <a:pPr marL="214884" indent="-214884" defTabSz="859536">
              <a:lnSpc>
                <a:spcPct val="81000"/>
              </a:lnSpc>
              <a:spcBef>
                <a:spcPts val="900"/>
              </a:spcBef>
              <a:defRPr sz="3384"/>
            </a:pPr>
            <a:r>
              <a:t>Care team discussion and planning</a:t>
            </a:r>
          </a:p>
          <a:p>
            <a:pPr marL="214884" indent="-214884" defTabSz="859536">
              <a:lnSpc>
                <a:spcPct val="81000"/>
              </a:lnSpc>
              <a:spcBef>
                <a:spcPts val="900"/>
              </a:spcBef>
              <a:defRPr sz="3384"/>
            </a:pPr>
            <a:r>
              <a:t>Pharmacy integration and obtaining medications</a:t>
            </a:r>
          </a:p>
          <a:p>
            <a:pPr marL="214884" indent="-214884" defTabSz="859536">
              <a:lnSpc>
                <a:spcPct val="81000"/>
              </a:lnSpc>
              <a:spcBef>
                <a:spcPts val="900"/>
              </a:spcBef>
              <a:defRPr sz="3384"/>
            </a:pPr>
            <a:r>
              <a:t>Detailed discussion of who will be present and what their role will be</a:t>
            </a:r>
          </a:p>
          <a:p>
            <a:pPr marL="214884" indent="-214884" defTabSz="859536">
              <a:lnSpc>
                <a:spcPct val="81000"/>
              </a:lnSpc>
              <a:spcBef>
                <a:spcPts val="900"/>
              </a:spcBef>
              <a:defRPr sz="3384"/>
            </a:pPr>
            <a:r>
              <a:t>Review of red flag issues and adjustment of plans if needed</a:t>
            </a:r>
          </a:p>
          <a:p>
            <a:pPr marL="214884" indent="-214884" defTabSz="859536">
              <a:lnSpc>
                <a:spcPct val="81000"/>
              </a:lnSpc>
              <a:spcBef>
                <a:spcPts val="900"/>
              </a:spcBef>
              <a:defRPr sz="3384"/>
            </a:pPr>
            <a:r>
              <a:t>Re-assessment of decisional capacity</a:t>
            </a:r>
          </a:p>
          <a:p>
            <a:pPr marL="214884" indent="-214884" defTabSz="859536">
              <a:lnSpc>
                <a:spcPct val="81000"/>
              </a:lnSpc>
              <a:spcBef>
                <a:spcPts val="900"/>
              </a:spcBef>
              <a:defRPr sz="3384"/>
            </a:pPr>
            <a:r>
              <a:t>Logistics of funeral home and post death planning</a:t>
            </a:r>
          </a:p>
        </p:txBody>
      </p:sp>
    </p:spTree>
  </p:cSld>
  <p:clrMapOvr>
    <a:masterClrMapping/>
  </p:clrMapOvr>
  <p:transition spd="med"/>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Title 1"/>
          <p:cNvSpPr txBox="1">
            <a:spLocks noGrp="1"/>
          </p:cNvSpPr>
          <p:nvPr>
            <p:ph type="title"/>
          </p:nvPr>
        </p:nvSpPr>
        <p:spPr>
          <a:prstGeom prst="rect">
            <a:avLst/>
          </a:prstGeom>
        </p:spPr>
        <p:txBody>
          <a:bodyPr/>
          <a:lstStyle>
            <a:lvl1pPr>
              <a:defRPr sz="6000"/>
            </a:lvl1pPr>
          </a:lstStyle>
          <a:p>
            <a:r>
              <a:rPr b="1" dirty="0"/>
              <a:t>Aid in Dying Day</a:t>
            </a:r>
          </a:p>
        </p:txBody>
      </p:sp>
      <p:sp>
        <p:nvSpPr>
          <p:cNvPr id="167" name="Content Placeholder 2"/>
          <p:cNvSpPr txBox="1">
            <a:spLocks noGrp="1"/>
          </p:cNvSpPr>
          <p:nvPr>
            <p:ph type="body" idx="1"/>
          </p:nvPr>
        </p:nvSpPr>
        <p:spPr>
          <a:prstGeom prst="rect">
            <a:avLst/>
          </a:prstGeom>
        </p:spPr>
        <p:txBody>
          <a:bodyPr/>
          <a:lstStyle/>
          <a:p>
            <a:pPr marL="224027" indent="-224027" defTabSz="896111">
              <a:spcBef>
                <a:spcPts val="900"/>
              </a:spcBef>
              <a:defRPr sz="2744"/>
            </a:pPr>
            <a:r>
              <a:t>Goodbyes with friends and family</a:t>
            </a:r>
          </a:p>
          <a:p>
            <a:pPr marL="224027" indent="-224027" defTabSz="896111">
              <a:spcBef>
                <a:spcPts val="900"/>
              </a:spcBef>
              <a:defRPr sz="2744"/>
            </a:pPr>
            <a:endParaRPr/>
          </a:p>
          <a:p>
            <a:pPr marL="224027" indent="-224027" defTabSz="896111">
              <a:spcBef>
                <a:spcPts val="900"/>
              </a:spcBef>
              <a:defRPr sz="2744"/>
            </a:pPr>
            <a:r>
              <a:t>Pre-medication </a:t>
            </a:r>
          </a:p>
          <a:p>
            <a:pPr marL="224027" indent="-224027" defTabSz="896111">
              <a:spcBef>
                <a:spcPts val="900"/>
              </a:spcBef>
              <a:defRPr sz="2744"/>
            </a:pPr>
            <a:endParaRPr/>
          </a:p>
          <a:p>
            <a:pPr marL="224027" indent="-224027" defTabSz="896111">
              <a:spcBef>
                <a:spcPts val="900"/>
              </a:spcBef>
              <a:defRPr sz="2744"/>
            </a:pPr>
            <a:r>
              <a:t>Answer questions and explain expectations to those who will be in attendance</a:t>
            </a:r>
          </a:p>
          <a:p>
            <a:pPr marL="224027" indent="-224027" defTabSz="896111">
              <a:spcBef>
                <a:spcPts val="900"/>
              </a:spcBef>
              <a:defRPr sz="2744"/>
            </a:pPr>
            <a:endParaRPr/>
          </a:p>
          <a:p>
            <a:pPr marL="224027" indent="-224027" defTabSz="896111">
              <a:spcBef>
                <a:spcPts val="900"/>
              </a:spcBef>
              <a:defRPr sz="2744"/>
            </a:pPr>
            <a:r>
              <a:t>Make sure patient is comfortable, has a chance for final words BEFORE beginning ingestion</a:t>
            </a:r>
          </a:p>
        </p:txBody>
      </p:sp>
    </p:spTree>
  </p:cSld>
  <p:clrMapOvr>
    <a:masterClrMapping/>
  </p:clrMapOvr>
  <p:transition spd="med"/>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Title 1"/>
          <p:cNvSpPr txBox="1">
            <a:spLocks noGrp="1"/>
          </p:cNvSpPr>
          <p:nvPr>
            <p:ph type="title"/>
          </p:nvPr>
        </p:nvSpPr>
        <p:spPr>
          <a:prstGeom prst="rect">
            <a:avLst/>
          </a:prstGeom>
        </p:spPr>
        <p:txBody>
          <a:bodyPr/>
          <a:lstStyle>
            <a:lvl1pPr>
              <a:defRPr sz="6000"/>
            </a:lvl1pPr>
          </a:lstStyle>
          <a:p>
            <a:r>
              <a:rPr b="1" dirty="0"/>
              <a:t>Aid in Dying Day</a:t>
            </a:r>
          </a:p>
        </p:txBody>
      </p:sp>
      <p:sp>
        <p:nvSpPr>
          <p:cNvPr id="170" name="Content Placeholder 2"/>
          <p:cNvSpPr txBox="1">
            <a:spLocks noGrp="1"/>
          </p:cNvSpPr>
          <p:nvPr>
            <p:ph type="body" idx="1"/>
          </p:nvPr>
        </p:nvSpPr>
        <p:spPr>
          <a:xfrm>
            <a:off x="838200" y="1816910"/>
            <a:ext cx="10515600" cy="4351339"/>
          </a:xfrm>
          <a:prstGeom prst="rect">
            <a:avLst/>
          </a:prstGeom>
        </p:spPr>
        <p:txBody>
          <a:bodyPr/>
          <a:lstStyle/>
          <a:p>
            <a:pPr marL="221742" indent="-221742" defTabSz="886968">
              <a:lnSpc>
                <a:spcPct val="81000"/>
              </a:lnSpc>
              <a:spcBef>
                <a:spcPts val="900"/>
              </a:spcBef>
              <a:defRPr sz="2716"/>
            </a:pPr>
            <a:r>
              <a:rPr dirty="0"/>
              <a:t>Once ingestion begins, most patients will be </a:t>
            </a:r>
            <a:r>
              <a:rPr b="1" dirty="0"/>
              <a:t>deeply asleep within 5-10 minutes</a:t>
            </a:r>
          </a:p>
          <a:p>
            <a:pPr marL="221742" indent="-221742" defTabSz="886968">
              <a:lnSpc>
                <a:spcPct val="81000"/>
              </a:lnSpc>
              <a:spcBef>
                <a:spcPts val="900"/>
              </a:spcBef>
              <a:defRPr sz="2716"/>
            </a:pPr>
            <a:endParaRPr dirty="0"/>
          </a:p>
          <a:p>
            <a:pPr marL="221742" indent="-221742" defTabSz="886968">
              <a:lnSpc>
                <a:spcPct val="81000"/>
              </a:lnSpc>
              <a:spcBef>
                <a:spcPts val="900"/>
              </a:spcBef>
              <a:defRPr sz="2716"/>
            </a:pPr>
            <a:r>
              <a:rPr dirty="0"/>
              <a:t>Oral ingestion maybe accompanied by burning and a bitter taste; sorbet can help</a:t>
            </a:r>
          </a:p>
          <a:p>
            <a:pPr marL="221742" indent="-221742" defTabSz="886968">
              <a:lnSpc>
                <a:spcPct val="81000"/>
              </a:lnSpc>
              <a:spcBef>
                <a:spcPts val="900"/>
              </a:spcBef>
              <a:defRPr sz="2716"/>
            </a:pPr>
            <a:endParaRPr dirty="0"/>
          </a:p>
          <a:p>
            <a:pPr marL="221742" indent="-221742" defTabSz="886968">
              <a:lnSpc>
                <a:spcPct val="81000"/>
              </a:lnSpc>
              <a:spcBef>
                <a:spcPts val="900"/>
              </a:spcBef>
              <a:defRPr sz="2716"/>
            </a:pPr>
            <a:r>
              <a:rPr dirty="0"/>
              <a:t>Meds need to be ingested over </a:t>
            </a:r>
            <a:r>
              <a:rPr b="1" dirty="0"/>
              <a:t>no more than 2 minutes</a:t>
            </a:r>
          </a:p>
          <a:p>
            <a:pPr marL="221742" indent="-221742" defTabSz="886968">
              <a:lnSpc>
                <a:spcPct val="81000"/>
              </a:lnSpc>
              <a:spcBef>
                <a:spcPts val="900"/>
              </a:spcBef>
              <a:defRPr sz="2716"/>
            </a:pPr>
            <a:endParaRPr dirty="0"/>
          </a:p>
          <a:p>
            <a:pPr marL="221742" indent="-221742" defTabSz="886968">
              <a:lnSpc>
                <a:spcPct val="81000"/>
              </a:lnSpc>
              <a:spcBef>
                <a:spcPts val="900"/>
              </a:spcBef>
              <a:defRPr sz="2716"/>
            </a:pPr>
            <a:r>
              <a:rPr dirty="0"/>
              <a:t>Average time to death has continued to decrease; </a:t>
            </a:r>
            <a:r>
              <a:rPr b="1" dirty="0"/>
              <a:t>now at less than 2 hours</a:t>
            </a:r>
          </a:p>
        </p:txBody>
      </p:sp>
    </p:spTree>
  </p:cSld>
  <p:clrMapOvr>
    <a:masterClrMapping/>
  </p:clrMapOvr>
  <p:transition spd="med"/>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 name="Title 1"/>
          <p:cNvSpPr txBox="1">
            <a:spLocks noGrp="1"/>
          </p:cNvSpPr>
          <p:nvPr>
            <p:ph type="title"/>
          </p:nvPr>
        </p:nvSpPr>
        <p:spPr>
          <a:prstGeom prst="rect">
            <a:avLst/>
          </a:prstGeom>
        </p:spPr>
        <p:txBody>
          <a:bodyPr/>
          <a:lstStyle>
            <a:lvl1pPr>
              <a:defRPr sz="6000"/>
            </a:lvl1pPr>
          </a:lstStyle>
          <a:p>
            <a:r>
              <a:rPr b="1" dirty="0"/>
              <a:t>At time of death</a:t>
            </a:r>
          </a:p>
        </p:txBody>
      </p:sp>
      <p:sp>
        <p:nvSpPr>
          <p:cNvPr id="173" name="Content Placeholder 2"/>
          <p:cNvSpPr txBox="1">
            <a:spLocks noGrp="1"/>
          </p:cNvSpPr>
          <p:nvPr>
            <p:ph type="body" idx="1"/>
          </p:nvPr>
        </p:nvSpPr>
        <p:spPr>
          <a:prstGeom prst="rect">
            <a:avLst/>
          </a:prstGeom>
        </p:spPr>
        <p:txBody>
          <a:bodyPr/>
          <a:lstStyle/>
          <a:p>
            <a:pPr marL="224027" indent="-224027" defTabSz="896111">
              <a:spcBef>
                <a:spcPts val="900"/>
              </a:spcBef>
              <a:defRPr sz="2744"/>
            </a:pPr>
            <a:r>
              <a:t>The usual hospice procedures resume</a:t>
            </a:r>
          </a:p>
          <a:p>
            <a:pPr marL="224027" indent="-224027" defTabSz="896111">
              <a:spcBef>
                <a:spcPts val="900"/>
              </a:spcBef>
              <a:defRPr sz="2744"/>
            </a:pPr>
            <a:endParaRPr/>
          </a:p>
          <a:p>
            <a:pPr marL="224027" indent="-224027" defTabSz="896111">
              <a:spcBef>
                <a:spcPts val="900"/>
              </a:spcBef>
              <a:defRPr sz="2744"/>
            </a:pPr>
            <a:r>
              <a:t>Hospice nurse (if not present) is called, pronounces with call to medical director and the coroner</a:t>
            </a:r>
          </a:p>
          <a:p>
            <a:pPr marL="224027" indent="-224027" defTabSz="896111">
              <a:spcBef>
                <a:spcPts val="900"/>
              </a:spcBef>
              <a:defRPr sz="2744"/>
            </a:pPr>
            <a:endParaRPr/>
          </a:p>
          <a:p>
            <a:pPr marL="224027" indent="-224027" defTabSz="896111">
              <a:spcBef>
                <a:spcPts val="900"/>
              </a:spcBef>
              <a:defRPr sz="2744"/>
            </a:pPr>
            <a:r>
              <a:t>Funeral home is called</a:t>
            </a:r>
          </a:p>
          <a:p>
            <a:pPr marL="224027" indent="-224027" defTabSz="896111">
              <a:spcBef>
                <a:spcPts val="900"/>
              </a:spcBef>
              <a:defRPr sz="2744"/>
            </a:pPr>
            <a:endParaRPr/>
          </a:p>
          <a:p>
            <a:pPr marL="224027" indent="-224027" defTabSz="896111">
              <a:spcBef>
                <a:spcPts val="900"/>
              </a:spcBef>
              <a:defRPr sz="2744"/>
            </a:pPr>
            <a:r>
              <a:t>Death certificate will have cause of death as the terminal illness; MAiD is not mentioned</a:t>
            </a:r>
          </a:p>
        </p:txBody>
      </p:sp>
    </p:spTree>
  </p:cSld>
  <p:clrMapOvr>
    <a:masterClrMapping/>
  </p:clrMapOvr>
  <p:transition spd="med"/>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 name="Title 1"/>
          <p:cNvSpPr txBox="1">
            <a:spLocks noGrp="1"/>
          </p:cNvSpPr>
          <p:nvPr>
            <p:ph type="title"/>
          </p:nvPr>
        </p:nvSpPr>
        <p:spPr>
          <a:prstGeom prst="rect">
            <a:avLst/>
          </a:prstGeom>
        </p:spPr>
        <p:txBody>
          <a:bodyPr/>
          <a:lstStyle/>
          <a:p>
            <a:r>
              <a:rPr b="1" dirty="0"/>
              <a:t>After death requirements in Colorado</a:t>
            </a:r>
          </a:p>
        </p:txBody>
      </p:sp>
      <p:sp>
        <p:nvSpPr>
          <p:cNvPr id="176" name="Content Placeholder 2"/>
          <p:cNvSpPr txBox="1">
            <a:spLocks noGrp="1"/>
          </p:cNvSpPr>
          <p:nvPr>
            <p:ph type="body" idx="1"/>
          </p:nvPr>
        </p:nvSpPr>
        <p:spPr>
          <a:prstGeom prst="rect">
            <a:avLst/>
          </a:prstGeom>
        </p:spPr>
        <p:txBody>
          <a:bodyPr/>
          <a:lstStyle/>
          <a:p>
            <a:pPr marL="221742" indent="-221742" defTabSz="886968">
              <a:lnSpc>
                <a:spcPct val="81000"/>
              </a:lnSpc>
              <a:spcBef>
                <a:spcPts val="900"/>
              </a:spcBef>
              <a:defRPr sz="2716"/>
            </a:pPr>
            <a:r>
              <a:rPr dirty="0"/>
              <a:t>Attending </a:t>
            </a:r>
            <a:r>
              <a:rPr lang="en-US" dirty="0"/>
              <a:t>provider</a:t>
            </a:r>
            <a:r>
              <a:rPr dirty="0"/>
              <a:t> fills out required form from Colorado Department of Health and Environment</a:t>
            </a:r>
          </a:p>
          <a:p>
            <a:pPr marL="221742" indent="-221742" defTabSz="886968">
              <a:lnSpc>
                <a:spcPct val="81000"/>
              </a:lnSpc>
              <a:spcBef>
                <a:spcPts val="900"/>
              </a:spcBef>
              <a:defRPr sz="2716"/>
            </a:pPr>
            <a:endParaRPr dirty="0"/>
          </a:p>
          <a:p>
            <a:pPr marL="221742" indent="-221742" defTabSz="886968">
              <a:lnSpc>
                <a:spcPct val="81000"/>
              </a:lnSpc>
              <a:spcBef>
                <a:spcPts val="900"/>
              </a:spcBef>
              <a:defRPr sz="2716"/>
            </a:pPr>
            <a:r>
              <a:rPr dirty="0"/>
              <a:t>Pharmacist sends in form as well</a:t>
            </a:r>
          </a:p>
          <a:p>
            <a:pPr marL="221742" indent="-221742" defTabSz="886968">
              <a:lnSpc>
                <a:spcPct val="81000"/>
              </a:lnSpc>
              <a:spcBef>
                <a:spcPts val="900"/>
              </a:spcBef>
              <a:defRPr sz="2716"/>
            </a:pPr>
            <a:endParaRPr dirty="0"/>
          </a:p>
          <a:p>
            <a:pPr marL="221742" indent="-221742" defTabSz="886968">
              <a:lnSpc>
                <a:spcPct val="81000"/>
              </a:lnSpc>
              <a:spcBef>
                <a:spcPts val="900"/>
              </a:spcBef>
              <a:defRPr sz="2716"/>
            </a:pPr>
            <a:r>
              <a:rPr dirty="0"/>
              <a:t>Death certificate is signed by either the attending </a:t>
            </a:r>
            <a:r>
              <a:rPr lang="en-US" dirty="0"/>
              <a:t>provider</a:t>
            </a:r>
            <a:r>
              <a:rPr dirty="0"/>
              <a:t> or the hospice medical director</a:t>
            </a:r>
          </a:p>
          <a:p>
            <a:pPr marL="221742" indent="-221742" defTabSz="886968">
              <a:lnSpc>
                <a:spcPct val="81000"/>
              </a:lnSpc>
              <a:spcBef>
                <a:spcPts val="900"/>
              </a:spcBef>
              <a:defRPr sz="2716"/>
            </a:pPr>
            <a:endParaRPr dirty="0"/>
          </a:p>
          <a:p>
            <a:pPr marL="221742" indent="-221742" defTabSz="886968">
              <a:lnSpc>
                <a:spcPct val="81000"/>
              </a:lnSpc>
              <a:spcBef>
                <a:spcPts val="900"/>
              </a:spcBef>
              <a:defRPr sz="2716"/>
            </a:pPr>
            <a:r>
              <a:rPr dirty="0"/>
              <a:t>In the </a:t>
            </a:r>
            <a:r>
              <a:rPr b="1" dirty="0"/>
              <a:t>rare</a:t>
            </a:r>
            <a:r>
              <a:rPr dirty="0"/>
              <a:t> instance when hospice is not involved, the attending </a:t>
            </a:r>
            <a:r>
              <a:rPr lang="en-US" dirty="0"/>
              <a:t>provider</a:t>
            </a:r>
            <a:r>
              <a:rPr dirty="0"/>
              <a:t> must deal with notifying authorities and then the coroner</a:t>
            </a:r>
          </a:p>
        </p:txBody>
      </p:sp>
    </p:spTree>
  </p:cSld>
  <p:clrMapOvr>
    <a:masterClrMapping/>
  </p:clrMapOvr>
  <p:transition spd="med"/>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A1D7D0-FB55-00D0-4D64-F0C43D79A13B}"/>
              </a:ext>
            </a:extLst>
          </p:cNvPr>
          <p:cNvSpPr>
            <a:spLocks noGrp="1"/>
          </p:cNvSpPr>
          <p:nvPr>
            <p:ph type="title"/>
          </p:nvPr>
        </p:nvSpPr>
        <p:spPr/>
        <p:txBody>
          <a:bodyPr>
            <a:normAutofit/>
          </a:bodyPr>
          <a:lstStyle/>
          <a:p>
            <a:pPr algn="ctr"/>
            <a:r>
              <a:rPr lang="en-US" sz="4800" b="1" dirty="0"/>
              <a:t>True or False:</a:t>
            </a:r>
          </a:p>
        </p:txBody>
      </p:sp>
      <p:sp>
        <p:nvSpPr>
          <p:cNvPr id="3" name="Text Placeholder 2">
            <a:extLst>
              <a:ext uri="{FF2B5EF4-FFF2-40B4-BE49-F238E27FC236}">
                <a16:creationId xmlns:a16="http://schemas.microsoft.com/office/drawing/2014/main" id="{80900DBE-F4B0-C995-3E2F-02C9E30810B4}"/>
              </a:ext>
            </a:extLst>
          </p:cNvPr>
          <p:cNvSpPr>
            <a:spLocks noGrp="1"/>
          </p:cNvSpPr>
          <p:nvPr>
            <p:ph type="body" idx="1"/>
          </p:nvPr>
        </p:nvSpPr>
        <p:spPr/>
        <p:txBody>
          <a:bodyPr/>
          <a:lstStyle/>
          <a:p>
            <a:pPr marL="0" indent="0" algn="ctr">
              <a:buNone/>
            </a:pPr>
            <a:endParaRPr lang="en-US" dirty="0"/>
          </a:p>
          <a:p>
            <a:pPr marL="0" indent="0" algn="ctr">
              <a:buNone/>
            </a:pPr>
            <a:r>
              <a:rPr lang="en-US" sz="3600" b="1" dirty="0"/>
              <a:t>Medicare, Medicaid, and commercial insurance covers the cost of provider services and medication for medical aid in dying</a:t>
            </a:r>
          </a:p>
        </p:txBody>
      </p:sp>
      <p:pic>
        <p:nvPicPr>
          <p:cNvPr id="5" name="Picture 4" descr="A green dollar signs&#10;&#10;AI-generated content may be incorrect.">
            <a:extLst>
              <a:ext uri="{FF2B5EF4-FFF2-40B4-BE49-F238E27FC236}">
                <a16:creationId xmlns:a16="http://schemas.microsoft.com/office/drawing/2014/main" id="{3E2BB553-9C2E-7486-771A-2A792B79BF2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54675" y="4049033"/>
            <a:ext cx="2682649" cy="2682649"/>
          </a:xfrm>
          <a:prstGeom prst="rect">
            <a:avLst/>
          </a:prstGeom>
        </p:spPr>
      </p:pic>
    </p:spTree>
    <p:extLst>
      <p:ext uri="{BB962C8B-B14F-4D97-AF65-F5344CB8AC3E}">
        <p14:creationId xmlns:p14="http://schemas.microsoft.com/office/powerpoint/2010/main" val="4026804625"/>
      </p:ext>
    </p:extLst>
  </p:cSld>
  <p:clrMapOvr>
    <a:masterClrMapping/>
  </p:clrMapOvr>
  <p:transition spd="med"/>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 name="What about cost?"/>
          <p:cNvSpPr txBox="1">
            <a:spLocks noGrp="1"/>
          </p:cNvSpPr>
          <p:nvPr>
            <p:ph type="title"/>
          </p:nvPr>
        </p:nvSpPr>
        <p:spPr>
          <a:prstGeom prst="rect">
            <a:avLst/>
          </a:prstGeom>
        </p:spPr>
        <p:txBody>
          <a:bodyPr/>
          <a:lstStyle/>
          <a:p>
            <a:r>
              <a:rPr b="1" dirty="0"/>
              <a:t>What about cost?</a:t>
            </a:r>
          </a:p>
        </p:txBody>
      </p:sp>
      <p:sp>
        <p:nvSpPr>
          <p:cNvPr id="179" name="Medicare, Colorado Medicaid, commercial insurances do not cover the cost of medications or physician services directed related to MAiD.…"/>
          <p:cNvSpPr txBox="1">
            <a:spLocks noGrp="1"/>
          </p:cNvSpPr>
          <p:nvPr>
            <p:ph type="body" idx="1"/>
          </p:nvPr>
        </p:nvSpPr>
        <p:spPr>
          <a:xfrm>
            <a:off x="838200" y="1845289"/>
            <a:ext cx="10515600" cy="4351338"/>
          </a:xfrm>
          <a:prstGeom prst="rect">
            <a:avLst/>
          </a:prstGeom>
        </p:spPr>
        <p:txBody>
          <a:bodyPr/>
          <a:lstStyle/>
          <a:p>
            <a:r>
              <a:rPr dirty="0"/>
              <a:t>Medicare, Colorado Medicaid, commercial insurances do not cover the cost of medications or physician services directed related to MAiD.</a:t>
            </a:r>
          </a:p>
          <a:p>
            <a:r>
              <a:rPr dirty="0"/>
              <a:t>Medication pricing is variable and always changing.</a:t>
            </a:r>
          </a:p>
          <a:p>
            <a:pPr marL="685800" lvl="1" indent="-228600"/>
            <a:r>
              <a:rPr dirty="0"/>
              <a:t>Current range: $350-$950</a:t>
            </a:r>
          </a:p>
          <a:p>
            <a:pPr marL="685800" lvl="1" indent="-228600"/>
            <a:r>
              <a:rPr dirty="0"/>
              <a:t>End of Life Options Colorado </a:t>
            </a:r>
            <a:r>
              <a:rPr lang="en-US" dirty="0"/>
              <a:t>has </a:t>
            </a:r>
            <a:r>
              <a:rPr dirty="0"/>
              <a:t> a patient assistance fund for Coloradans who cannot afford meds</a:t>
            </a:r>
            <a:r>
              <a:rPr lang="en-US" dirty="0"/>
              <a:t> </a:t>
            </a:r>
            <a:r>
              <a:rPr lang="en-US" b="1" dirty="0"/>
              <a:t>(donations are most welcome)</a:t>
            </a:r>
            <a:endParaRPr b="1" dirty="0"/>
          </a:p>
          <a:p>
            <a:r>
              <a:rPr dirty="0"/>
              <a:t>Physician fee structure is variable: don’t be shy, ask the attending and consulting physicians what their charges will be</a:t>
            </a:r>
          </a:p>
        </p:txBody>
      </p:sp>
      <p:pic>
        <p:nvPicPr>
          <p:cNvPr id="3" name="Picture 2" descr="A green dollar bills with a white dollar sign&#10;&#10;Description automatically generated">
            <a:extLst>
              <a:ext uri="{FF2B5EF4-FFF2-40B4-BE49-F238E27FC236}">
                <a16:creationId xmlns:a16="http://schemas.microsoft.com/office/drawing/2014/main" id="{BAF91241-CDD2-78F0-A7E3-93F3FA6310B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96000" y="0"/>
            <a:ext cx="1865376" cy="1865376"/>
          </a:xfrm>
          <a:prstGeom prst="rect">
            <a:avLst/>
          </a:prstGeom>
        </p:spPr>
      </p:pic>
    </p:spTree>
  </p:cSld>
  <p:clrMapOvr>
    <a:masterClrMapping/>
  </p:clrMapOvr>
  <p:transition spd="med"/>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7" name="Title 1"/>
          <p:cNvSpPr txBox="1">
            <a:spLocks noGrp="1"/>
          </p:cNvSpPr>
          <p:nvPr>
            <p:ph type="title"/>
          </p:nvPr>
        </p:nvSpPr>
        <p:spPr>
          <a:prstGeom prst="rect">
            <a:avLst/>
          </a:prstGeom>
        </p:spPr>
        <p:txBody>
          <a:bodyPr/>
          <a:lstStyle>
            <a:lvl1pPr>
              <a:defRPr sz="4800"/>
            </a:lvl1pPr>
          </a:lstStyle>
          <a:p>
            <a:r>
              <a:rPr b="1" dirty="0"/>
              <a:t>Finding care in restricted settings</a:t>
            </a:r>
          </a:p>
        </p:txBody>
      </p:sp>
      <p:sp>
        <p:nvSpPr>
          <p:cNvPr id="188" name="Content Placeholder 2"/>
          <p:cNvSpPr txBox="1">
            <a:spLocks noGrp="1"/>
          </p:cNvSpPr>
          <p:nvPr>
            <p:ph type="body" idx="1"/>
          </p:nvPr>
        </p:nvSpPr>
        <p:spPr>
          <a:prstGeom prst="rect">
            <a:avLst/>
          </a:prstGeom>
        </p:spPr>
        <p:txBody>
          <a:bodyPr/>
          <a:lstStyle/>
          <a:p>
            <a:pPr marL="0" indent="0" defTabSz="896111">
              <a:spcBef>
                <a:spcPts val="900"/>
              </a:spcBef>
              <a:buSzTx/>
              <a:buNone/>
              <a:defRPr sz="2744"/>
            </a:pPr>
            <a:r>
              <a:rPr b="1" dirty="0"/>
              <a:t>This can be frustrating </a:t>
            </a:r>
          </a:p>
          <a:p>
            <a:pPr marL="0" indent="0" defTabSz="896111">
              <a:spcBef>
                <a:spcPts val="900"/>
              </a:spcBef>
              <a:buSzTx/>
              <a:buNone/>
              <a:defRPr sz="2744"/>
            </a:pPr>
            <a:endParaRPr dirty="0"/>
          </a:p>
          <a:p>
            <a:pPr marL="0" indent="0" defTabSz="896111">
              <a:spcBef>
                <a:spcPts val="900"/>
              </a:spcBef>
              <a:buSzTx/>
              <a:buNone/>
              <a:defRPr sz="2744"/>
            </a:pPr>
            <a:r>
              <a:rPr dirty="0"/>
              <a:t>BUT</a:t>
            </a:r>
          </a:p>
          <a:p>
            <a:pPr marL="0" indent="0" defTabSz="896111">
              <a:spcBef>
                <a:spcPts val="900"/>
              </a:spcBef>
              <a:buSzTx/>
              <a:buNone/>
              <a:defRPr sz="2744"/>
            </a:pPr>
            <a:endParaRPr dirty="0"/>
          </a:p>
          <a:p>
            <a:pPr marL="0" indent="0" defTabSz="896111">
              <a:spcBef>
                <a:spcPts val="900"/>
              </a:spcBef>
              <a:buSzTx/>
              <a:buNone/>
              <a:defRPr sz="2744"/>
            </a:pPr>
            <a:r>
              <a:rPr dirty="0"/>
              <a:t>There are options that include telehealth with virtual visits by both attending and consulting p</a:t>
            </a:r>
            <a:r>
              <a:rPr lang="en-US" dirty="0"/>
              <a:t>roviders</a:t>
            </a:r>
            <a:r>
              <a:rPr dirty="0"/>
              <a:t> as well as FedEx delivery of medications if necessary</a:t>
            </a:r>
          </a:p>
          <a:p>
            <a:pPr marL="0" indent="0" defTabSz="896111">
              <a:spcBef>
                <a:spcPts val="900"/>
              </a:spcBef>
              <a:buSzTx/>
              <a:buNone/>
              <a:defRPr sz="2744"/>
            </a:pPr>
            <a:endParaRPr dirty="0"/>
          </a:p>
          <a:p>
            <a:pPr marL="0" indent="0" defTabSz="896111">
              <a:spcBef>
                <a:spcPts val="900"/>
              </a:spcBef>
              <a:buSzTx/>
              <a:buNone/>
              <a:defRPr sz="2744"/>
            </a:pPr>
            <a:r>
              <a:rPr b="1" dirty="0"/>
              <a:t>DO NOT DESPAIR</a:t>
            </a:r>
          </a:p>
        </p:txBody>
      </p:sp>
    </p:spTree>
  </p:cSld>
  <p:clrMapOvr>
    <a:masterClrMapping/>
  </p:clrMapOvr>
  <p:transition spd="med"/>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5DC402-47BF-4FBD-D38E-82E458F9E14B}"/>
              </a:ext>
            </a:extLst>
          </p:cNvPr>
          <p:cNvSpPr>
            <a:spLocks noGrp="1"/>
          </p:cNvSpPr>
          <p:nvPr>
            <p:ph type="title"/>
          </p:nvPr>
        </p:nvSpPr>
        <p:spPr/>
        <p:txBody>
          <a:bodyPr>
            <a:normAutofit/>
          </a:bodyPr>
          <a:lstStyle/>
          <a:p>
            <a:pPr algn="ctr"/>
            <a:r>
              <a:rPr lang="en-US" sz="6000" b="1" dirty="0"/>
              <a:t>True or False</a:t>
            </a:r>
          </a:p>
        </p:txBody>
      </p:sp>
      <p:sp>
        <p:nvSpPr>
          <p:cNvPr id="3" name="Text Placeholder 2">
            <a:extLst>
              <a:ext uri="{FF2B5EF4-FFF2-40B4-BE49-F238E27FC236}">
                <a16:creationId xmlns:a16="http://schemas.microsoft.com/office/drawing/2014/main" id="{12773E9F-5064-1112-E7DB-C8645D96C131}"/>
              </a:ext>
            </a:extLst>
          </p:cNvPr>
          <p:cNvSpPr>
            <a:spLocks noGrp="1"/>
          </p:cNvSpPr>
          <p:nvPr>
            <p:ph type="body" idx="1"/>
          </p:nvPr>
        </p:nvSpPr>
        <p:spPr/>
        <p:txBody>
          <a:bodyPr/>
          <a:lstStyle/>
          <a:p>
            <a:pPr marL="0" indent="0">
              <a:buNone/>
            </a:pPr>
            <a:endParaRPr lang="en-US" dirty="0"/>
          </a:p>
          <a:p>
            <a:pPr marL="0" indent="0">
              <a:buNone/>
            </a:pPr>
            <a:endParaRPr lang="en-US" dirty="0"/>
          </a:p>
          <a:p>
            <a:pPr marL="0" indent="0" algn="ctr">
              <a:buNone/>
            </a:pPr>
            <a:r>
              <a:rPr lang="en-US" b="1" dirty="0"/>
              <a:t>Aid in Dying Care is Straight Forward: There are no ethical dilemmas</a:t>
            </a:r>
          </a:p>
        </p:txBody>
      </p:sp>
    </p:spTree>
    <p:extLst>
      <p:ext uri="{BB962C8B-B14F-4D97-AF65-F5344CB8AC3E}">
        <p14:creationId xmlns:p14="http://schemas.microsoft.com/office/powerpoint/2010/main" val="1532447443"/>
      </p:ext>
    </p:extLst>
  </p:cSld>
  <p:clrMapOvr>
    <a:masterClrMapping/>
  </p:clrMapOvr>
  <p:transition spd="med"/>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87C8EC-AE5F-B6EC-305E-E31B4EBD4C8A}"/>
              </a:ext>
            </a:extLst>
          </p:cNvPr>
          <p:cNvSpPr>
            <a:spLocks noGrp="1"/>
          </p:cNvSpPr>
          <p:nvPr>
            <p:ph type="title"/>
          </p:nvPr>
        </p:nvSpPr>
        <p:spPr/>
        <p:txBody>
          <a:bodyPr>
            <a:normAutofit fontScale="90000"/>
          </a:bodyPr>
          <a:lstStyle/>
          <a:p>
            <a:r>
              <a:rPr lang="en-US" sz="5400" b="1" dirty="0"/>
              <a:t>Ethical dilemmas in Medical Aid in Dying</a:t>
            </a:r>
          </a:p>
        </p:txBody>
      </p:sp>
      <p:sp>
        <p:nvSpPr>
          <p:cNvPr id="3" name="Text Placeholder 2">
            <a:extLst>
              <a:ext uri="{FF2B5EF4-FFF2-40B4-BE49-F238E27FC236}">
                <a16:creationId xmlns:a16="http://schemas.microsoft.com/office/drawing/2014/main" id="{5A5B52C4-8DC6-A779-693D-4DEE3A824FBE}"/>
              </a:ext>
            </a:extLst>
          </p:cNvPr>
          <p:cNvSpPr>
            <a:spLocks noGrp="1"/>
          </p:cNvSpPr>
          <p:nvPr>
            <p:ph type="body" idx="1"/>
          </p:nvPr>
        </p:nvSpPr>
        <p:spPr/>
        <p:txBody>
          <a:bodyPr>
            <a:normAutofit fontScale="92500" lnSpcReduction="20000"/>
          </a:bodyPr>
          <a:lstStyle/>
          <a:p>
            <a:pPr marL="0" indent="0">
              <a:buNone/>
            </a:pPr>
            <a:r>
              <a:rPr lang="en-US" b="1" dirty="0"/>
              <a:t>Language matters;  misinterpretation is common</a:t>
            </a:r>
          </a:p>
          <a:p>
            <a:pPr lvl="1"/>
            <a:r>
              <a:rPr lang="en-US" sz="2400" dirty="0"/>
              <a:t>Assisted suicide</a:t>
            </a:r>
          </a:p>
          <a:p>
            <a:pPr lvl="1"/>
            <a:r>
              <a:rPr lang="en-US" sz="2400" dirty="0"/>
              <a:t>Physician assisted suicide</a:t>
            </a:r>
          </a:p>
          <a:p>
            <a:pPr lvl="1"/>
            <a:r>
              <a:rPr lang="en-US" sz="2400" dirty="0"/>
              <a:t>Medical aid in dying</a:t>
            </a:r>
          </a:p>
          <a:p>
            <a:pPr marL="0" indent="0">
              <a:buNone/>
            </a:pPr>
            <a:r>
              <a:rPr lang="en-US" b="1" dirty="0"/>
              <a:t>Diagnostic and prognostic challenges</a:t>
            </a:r>
          </a:p>
          <a:p>
            <a:pPr lvl="1"/>
            <a:r>
              <a:rPr lang="en-US" sz="2400" dirty="0"/>
              <a:t>Is the condition terminal with prognosis of 6 months or less?</a:t>
            </a:r>
          </a:p>
          <a:p>
            <a:pPr lvl="1"/>
            <a:r>
              <a:rPr lang="en-US" sz="2400" dirty="0"/>
              <a:t>How accurate is the diagnosis and prognosis?</a:t>
            </a:r>
          </a:p>
          <a:p>
            <a:pPr lvl="1"/>
            <a:r>
              <a:rPr lang="en-US" sz="2400" dirty="0"/>
              <a:t>What about decisional capacity?</a:t>
            </a:r>
          </a:p>
          <a:p>
            <a:pPr marL="0" indent="-38100">
              <a:buNone/>
            </a:pPr>
            <a:r>
              <a:rPr lang="en-US" b="1" dirty="0"/>
              <a:t>Access and education</a:t>
            </a:r>
          </a:p>
          <a:p>
            <a:pPr marL="914400" lvl="1" indent="-457200"/>
            <a:r>
              <a:rPr lang="en-US" sz="2400" dirty="0"/>
              <a:t>Currently in Colorado access is limited due to complex demographic &amp; cultural issues</a:t>
            </a:r>
          </a:p>
          <a:p>
            <a:pPr marL="914400" lvl="1" indent="-457200"/>
            <a:r>
              <a:rPr lang="en-US" sz="2400" dirty="0"/>
              <a:t>Unknown or in accurate understanding of the Colorado statute</a:t>
            </a:r>
          </a:p>
          <a:p>
            <a:pPr marL="457200" lvl="1" indent="0">
              <a:buNone/>
            </a:pPr>
            <a:endParaRPr lang="en-US" dirty="0"/>
          </a:p>
          <a:p>
            <a:pPr marL="0" indent="0">
              <a:buNone/>
            </a:pPr>
            <a:endParaRPr lang="en-US" dirty="0"/>
          </a:p>
          <a:p>
            <a:pPr lvl="1"/>
            <a:endParaRPr lang="en-US" dirty="0"/>
          </a:p>
          <a:p>
            <a:pPr lvl="1"/>
            <a:endParaRPr lang="en-US" dirty="0"/>
          </a:p>
        </p:txBody>
      </p:sp>
    </p:spTree>
    <p:extLst>
      <p:ext uri="{BB962C8B-B14F-4D97-AF65-F5344CB8AC3E}">
        <p14:creationId xmlns:p14="http://schemas.microsoft.com/office/powerpoint/2010/main" val="3229318309"/>
      </p:ext>
    </p:extLst>
  </p:cSld>
  <p:clrMapOvr>
    <a:masterClrMapping/>
  </p:clrMapOvr>
  <p:transition spd="med"/>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7627FA-B93F-74BD-6DA1-730E562326CF}"/>
              </a:ext>
            </a:extLst>
          </p:cNvPr>
          <p:cNvSpPr>
            <a:spLocks noGrp="1"/>
          </p:cNvSpPr>
          <p:nvPr>
            <p:ph type="title"/>
          </p:nvPr>
        </p:nvSpPr>
        <p:spPr/>
        <p:txBody>
          <a:bodyPr>
            <a:normAutofit/>
          </a:bodyPr>
          <a:lstStyle/>
          <a:p>
            <a:pPr algn="ctr"/>
            <a:br>
              <a:rPr lang="en-US" sz="4000" b="1" dirty="0"/>
            </a:br>
            <a:r>
              <a:rPr lang="en-US" sz="4800" b="1" dirty="0"/>
              <a:t>And, what about cognitive impairment?</a:t>
            </a:r>
            <a:endParaRPr lang="en-US" sz="4000" b="1" dirty="0"/>
          </a:p>
        </p:txBody>
      </p:sp>
      <p:pic>
        <p:nvPicPr>
          <p:cNvPr id="5" name="Picture 4">
            <a:extLst>
              <a:ext uri="{FF2B5EF4-FFF2-40B4-BE49-F238E27FC236}">
                <a16:creationId xmlns:a16="http://schemas.microsoft.com/office/drawing/2014/main" id="{41DAF677-2EC4-FDF7-3363-9DD93A2CC9C9}"/>
              </a:ext>
            </a:extLst>
          </p:cNvPr>
          <p:cNvPicPr>
            <a:picLocks noChangeAspect="1"/>
          </p:cNvPicPr>
          <p:nvPr/>
        </p:nvPicPr>
        <p:blipFill>
          <a:blip r:embed="rId2"/>
          <a:stretch>
            <a:fillRect/>
          </a:stretch>
        </p:blipFill>
        <p:spPr>
          <a:xfrm>
            <a:off x="3712029" y="1825625"/>
            <a:ext cx="4373880" cy="4373880"/>
          </a:xfrm>
          <a:prstGeom prst="rect">
            <a:avLst/>
          </a:prstGeom>
        </p:spPr>
      </p:pic>
      <p:sp>
        <p:nvSpPr>
          <p:cNvPr id="4" name="AutoShape 2" descr="Generated image">
            <a:extLst>
              <a:ext uri="{FF2B5EF4-FFF2-40B4-BE49-F238E27FC236}">
                <a16:creationId xmlns:a16="http://schemas.microsoft.com/office/drawing/2014/main" id="{47818CC0-7D82-3A72-69C5-B0F4EE350AAA}"/>
              </a:ext>
            </a:extLst>
          </p:cNvPr>
          <p:cNvSpPr>
            <a:spLocks noGrp="1" noChangeAspect="1" noChangeArrowheads="1"/>
          </p:cNvSpPr>
          <p:nvPr>
            <p:ph type="body" idx="1"/>
          </p:nvPr>
        </p:nvSpPr>
        <p:spPr bwMode="auto">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Tree>
    <p:extLst>
      <p:ext uri="{BB962C8B-B14F-4D97-AF65-F5344CB8AC3E}">
        <p14:creationId xmlns:p14="http://schemas.microsoft.com/office/powerpoint/2010/main" val="2381243961"/>
      </p:ext>
    </p:extLst>
  </p:cSld>
  <p:clrMapOvr>
    <a:masterClrMapping/>
  </p:clrMapOvr>
  <p:transition spd="med"/>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1681FA-5D0E-9C95-FD19-6FB5F4178326}"/>
              </a:ext>
            </a:extLst>
          </p:cNvPr>
          <p:cNvSpPr>
            <a:spLocks noGrp="1"/>
          </p:cNvSpPr>
          <p:nvPr>
            <p:ph type="title"/>
          </p:nvPr>
        </p:nvSpPr>
        <p:spPr>
          <a:xfrm>
            <a:off x="838199" y="18255"/>
            <a:ext cx="10515600" cy="1325563"/>
          </a:xfrm>
        </p:spPr>
        <p:txBody>
          <a:bodyPr/>
          <a:lstStyle/>
          <a:p>
            <a:r>
              <a:rPr lang="en-US" b="1" dirty="0"/>
              <a:t>What about usage  in Colorado?</a:t>
            </a:r>
          </a:p>
        </p:txBody>
      </p:sp>
      <p:sp>
        <p:nvSpPr>
          <p:cNvPr id="3" name="Text Placeholder 2">
            <a:extLst>
              <a:ext uri="{FF2B5EF4-FFF2-40B4-BE49-F238E27FC236}">
                <a16:creationId xmlns:a16="http://schemas.microsoft.com/office/drawing/2014/main" id="{CB532F88-4AE3-F70F-8979-936ADF48A747}"/>
              </a:ext>
            </a:extLst>
          </p:cNvPr>
          <p:cNvSpPr>
            <a:spLocks noGrp="1"/>
          </p:cNvSpPr>
          <p:nvPr>
            <p:ph type="body" idx="1"/>
          </p:nvPr>
        </p:nvSpPr>
        <p:spPr/>
        <p:txBody>
          <a:bodyPr/>
          <a:lstStyle/>
          <a:p>
            <a:pPr marL="0" indent="0">
              <a:buNone/>
            </a:pPr>
            <a:endParaRPr lang="en-US" dirty="0"/>
          </a:p>
        </p:txBody>
      </p:sp>
      <p:pic>
        <p:nvPicPr>
          <p:cNvPr id="6" name="Picture 5">
            <a:extLst>
              <a:ext uri="{FF2B5EF4-FFF2-40B4-BE49-F238E27FC236}">
                <a16:creationId xmlns:a16="http://schemas.microsoft.com/office/drawing/2014/main" id="{3CBFD35B-20B4-451E-45EB-B9999550FA2E}"/>
              </a:ext>
            </a:extLst>
          </p:cNvPr>
          <p:cNvPicPr>
            <a:picLocks noChangeAspect="1"/>
          </p:cNvPicPr>
          <p:nvPr/>
        </p:nvPicPr>
        <p:blipFill>
          <a:blip r:embed="rId2"/>
          <a:stretch>
            <a:fillRect/>
          </a:stretch>
        </p:blipFill>
        <p:spPr>
          <a:xfrm>
            <a:off x="1265512" y="1343818"/>
            <a:ext cx="9486801" cy="5423041"/>
          </a:xfrm>
          <a:prstGeom prst="rect">
            <a:avLst/>
          </a:prstGeom>
        </p:spPr>
      </p:pic>
      <p:sp>
        <p:nvSpPr>
          <p:cNvPr id="7" name="TextBox 6">
            <a:extLst>
              <a:ext uri="{FF2B5EF4-FFF2-40B4-BE49-F238E27FC236}">
                <a16:creationId xmlns:a16="http://schemas.microsoft.com/office/drawing/2014/main" id="{6104946C-4F92-93DF-48AB-A910307E9DC0}"/>
              </a:ext>
            </a:extLst>
          </p:cNvPr>
          <p:cNvSpPr txBox="1"/>
          <p:nvPr/>
        </p:nvSpPr>
        <p:spPr>
          <a:xfrm>
            <a:off x="8322030" y="6375758"/>
            <a:ext cx="2430283" cy="36933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n-US" sz="1800" b="0" i="0" u="none" strike="noStrike" cap="none" spc="0" normalizeH="0" baseline="0" dirty="0">
                <a:ln>
                  <a:noFill/>
                </a:ln>
                <a:solidFill>
                  <a:srgbClr val="000000"/>
                </a:solidFill>
                <a:effectLst/>
                <a:uFillTx/>
                <a:latin typeface="+mn-lt"/>
                <a:ea typeface="+mn-ea"/>
                <a:cs typeface="+mn-cs"/>
                <a:sym typeface="Calibri"/>
              </a:rPr>
              <a:t>Data courtesy of CDPHE</a:t>
            </a:r>
          </a:p>
        </p:txBody>
      </p:sp>
    </p:spTree>
    <p:extLst>
      <p:ext uri="{BB962C8B-B14F-4D97-AF65-F5344CB8AC3E}">
        <p14:creationId xmlns:p14="http://schemas.microsoft.com/office/powerpoint/2010/main" val="1534528060"/>
      </p:ext>
    </p:extLst>
  </p:cSld>
  <p:clrMapOvr>
    <a:masterClrMapping/>
  </p:clrMapOvr>
  <p:transition spd="med"/>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1D53C7-6A78-FF07-E3B6-9443D4242548}"/>
              </a:ext>
            </a:extLst>
          </p:cNvPr>
          <p:cNvSpPr>
            <a:spLocks noGrp="1"/>
          </p:cNvSpPr>
          <p:nvPr>
            <p:ph type="title"/>
          </p:nvPr>
        </p:nvSpPr>
        <p:spPr/>
        <p:txBody>
          <a:bodyPr>
            <a:normAutofit/>
          </a:bodyPr>
          <a:lstStyle/>
          <a:p>
            <a:pPr algn="ctr"/>
            <a:r>
              <a:rPr lang="en-US" sz="5400" b="1" dirty="0"/>
              <a:t>And Colorado Demographics</a:t>
            </a:r>
          </a:p>
        </p:txBody>
      </p:sp>
      <p:sp>
        <p:nvSpPr>
          <p:cNvPr id="3" name="Text Placeholder 2">
            <a:extLst>
              <a:ext uri="{FF2B5EF4-FFF2-40B4-BE49-F238E27FC236}">
                <a16:creationId xmlns:a16="http://schemas.microsoft.com/office/drawing/2014/main" id="{E4649164-9A9B-E07A-3B14-0F1B04651AE2}"/>
              </a:ext>
            </a:extLst>
          </p:cNvPr>
          <p:cNvSpPr>
            <a:spLocks noGrp="1"/>
          </p:cNvSpPr>
          <p:nvPr>
            <p:ph type="body" idx="1"/>
          </p:nvPr>
        </p:nvSpPr>
        <p:spPr>
          <a:xfrm>
            <a:off x="838200" y="1825625"/>
            <a:ext cx="10515600" cy="4912632"/>
          </a:xfrm>
        </p:spPr>
        <p:txBody>
          <a:bodyPr>
            <a:normAutofit/>
          </a:bodyPr>
          <a:lstStyle/>
          <a:p>
            <a:pPr marL="0" indent="0" algn="ctr">
              <a:buNone/>
            </a:pPr>
            <a:r>
              <a:rPr lang="en-US" sz="4400" b="1" dirty="0"/>
              <a:t>2025 Highlights</a:t>
            </a:r>
          </a:p>
          <a:p>
            <a:pPr marL="0" indent="0">
              <a:buNone/>
            </a:pPr>
            <a:r>
              <a:rPr lang="en-US" sz="3200" b="1" dirty="0"/>
              <a:t>90</a:t>
            </a:r>
            <a:r>
              <a:rPr lang="en-US" sz="3200" dirty="0"/>
              <a:t> unique prescribers</a:t>
            </a:r>
          </a:p>
          <a:p>
            <a:pPr marL="0" indent="0">
              <a:buNone/>
            </a:pPr>
            <a:r>
              <a:rPr lang="en-US" sz="3200" dirty="0"/>
              <a:t>Median age: </a:t>
            </a:r>
            <a:r>
              <a:rPr lang="en-US" sz="3200" b="1" dirty="0"/>
              <a:t>77</a:t>
            </a:r>
            <a:endParaRPr lang="en-US" sz="3200" dirty="0"/>
          </a:p>
          <a:p>
            <a:pPr marL="0" indent="0">
              <a:buNone/>
            </a:pPr>
            <a:r>
              <a:rPr lang="en-US" sz="3200" b="1" dirty="0"/>
              <a:t>Most common diagnoses</a:t>
            </a:r>
            <a:br>
              <a:rPr lang="en-US" sz="3200" dirty="0"/>
            </a:br>
            <a:r>
              <a:rPr lang="en-US" sz="3200" dirty="0"/>
              <a:t>	</a:t>
            </a:r>
            <a:r>
              <a:rPr lang="en-US" sz="2600" dirty="0"/>
              <a:t>cancers</a:t>
            </a:r>
          </a:p>
          <a:p>
            <a:pPr marL="0" indent="0">
              <a:buNone/>
            </a:pPr>
            <a:r>
              <a:rPr lang="en-US" sz="2600" dirty="0"/>
              <a:t>	progressive neurological disorders</a:t>
            </a:r>
          </a:p>
          <a:p>
            <a:pPr marL="0" indent="0">
              <a:buNone/>
            </a:pPr>
            <a:r>
              <a:rPr lang="en-US" sz="2600" dirty="0"/>
              <a:t>	major heart disease</a:t>
            </a:r>
          </a:p>
          <a:p>
            <a:pPr marL="0" indent="0">
              <a:buNone/>
            </a:pPr>
            <a:r>
              <a:rPr lang="en-US" sz="2600" dirty="0"/>
              <a:t>	lower respiratory disease</a:t>
            </a:r>
          </a:p>
          <a:p>
            <a:pPr marL="0" indent="0">
              <a:buNone/>
            </a:pPr>
            <a:r>
              <a:rPr lang="en-US" sz="3200" dirty="0"/>
              <a:t>	                                                                        </a:t>
            </a:r>
            <a:r>
              <a:rPr lang="en-US" sz="2000" dirty="0"/>
              <a:t>data courtesy of CDPHE</a:t>
            </a:r>
            <a:endParaRPr lang="en-US" sz="3200" dirty="0"/>
          </a:p>
        </p:txBody>
      </p:sp>
    </p:spTree>
    <p:extLst>
      <p:ext uri="{BB962C8B-B14F-4D97-AF65-F5344CB8AC3E}">
        <p14:creationId xmlns:p14="http://schemas.microsoft.com/office/powerpoint/2010/main" val="4269928567"/>
      </p:ext>
    </p:extLst>
  </p:cSld>
  <p:clrMapOvr>
    <a:masterClrMapping/>
  </p:clrMapOvr>
  <p:transition spd="med"/>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9D61BC-2A4C-6B9B-1B6D-174113C43CC7}"/>
              </a:ext>
            </a:extLst>
          </p:cNvPr>
          <p:cNvSpPr>
            <a:spLocks noGrp="1"/>
          </p:cNvSpPr>
          <p:nvPr>
            <p:ph type="title"/>
          </p:nvPr>
        </p:nvSpPr>
        <p:spPr/>
        <p:txBody>
          <a:bodyPr>
            <a:normAutofit/>
          </a:bodyPr>
          <a:lstStyle/>
          <a:p>
            <a:pPr algn="ctr"/>
            <a:r>
              <a:rPr lang="en-US" sz="6000" b="1" dirty="0"/>
              <a:t>True or False</a:t>
            </a:r>
          </a:p>
        </p:txBody>
      </p:sp>
      <p:sp>
        <p:nvSpPr>
          <p:cNvPr id="3" name="Text Placeholder 2">
            <a:extLst>
              <a:ext uri="{FF2B5EF4-FFF2-40B4-BE49-F238E27FC236}">
                <a16:creationId xmlns:a16="http://schemas.microsoft.com/office/drawing/2014/main" id="{984AFCB6-010D-086B-0E82-C8EB9377CB57}"/>
              </a:ext>
            </a:extLst>
          </p:cNvPr>
          <p:cNvSpPr>
            <a:spLocks noGrp="1"/>
          </p:cNvSpPr>
          <p:nvPr>
            <p:ph type="body" idx="1"/>
          </p:nvPr>
        </p:nvSpPr>
        <p:spPr/>
        <p:txBody>
          <a:bodyPr/>
          <a:lstStyle/>
          <a:p>
            <a:pPr marL="0" indent="0" algn="ctr">
              <a:buNone/>
            </a:pPr>
            <a:endParaRPr lang="en-US" b="1" dirty="0"/>
          </a:p>
          <a:p>
            <a:pPr marL="0" indent="0" algn="ctr">
              <a:buNone/>
            </a:pPr>
            <a:endParaRPr lang="en-US" b="1" dirty="0"/>
          </a:p>
          <a:p>
            <a:pPr marL="0" indent="0" algn="ctr">
              <a:buNone/>
            </a:pPr>
            <a:r>
              <a:rPr lang="en-US" sz="4800" b="1" dirty="0"/>
              <a:t>Cost is not a factor in aid in dying care</a:t>
            </a:r>
          </a:p>
        </p:txBody>
      </p:sp>
    </p:spTree>
    <p:extLst>
      <p:ext uri="{BB962C8B-B14F-4D97-AF65-F5344CB8AC3E}">
        <p14:creationId xmlns:p14="http://schemas.microsoft.com/office/powerpoint/2010/main" val="3293045112"/>
      </p:ext>
    </p:extLst>
  </p:cSld>
  <p:clrMapOvr>
    <a:masterClrMapping/>
  </p:clrMapOvr>
  <p:transition spd="med"/>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 name="What about cost?"/>
          <p:cNvSpPr txBox="1">
            <a:spLocks noGrp="1"/>
          </p:cNvSpPr>
          <p:nvPr>
            <p:ph type="title"/>
          </p:nvPr>
        </p:nvSpPr>
        <p:spPr>
          <a:prstGeom prst="rect">
            <a:avLst/>
          </a:prstGeom>
        </p:spPr>
        <p:txBody>
          <a:bodyPr>
            <a:normAutofit/>
          </a:bodyPr>
          <a:lstStyle/>
          <a:p>
            <a:pPr algn="ctr"/>
            <a:r>
              <a:rPr sz="7200" b="1" dirty="0">
                <a:solidFill>
                  <a:schemeClr val="tx1"/>
                </a:solidFill>
              </a:rPr>
              <a:t>What about cost?</a:t>
            </a:r>
          </a:p>
        </p:txBody>
      </p:sp>
      <p:sp>
        <p:nvSpPr>
          <p:cNvPr id="179" name="Medicare, Colorado Medicaid, commercial insurances do not cover the cost of medications or physician services directed related to MAiD.…"/>
          <p:cNvSpPr txBox="1">
            <a:spLocks noGrp="1"/>
          </p:cNvSpPr>
          <p:nvPr>
            <p:ph type="body" sz="half" idx="1"/>
          </p:nvPr>
        </p:nvSpPr>
        <p:spPr>
          <a:xfrm>
            <a:off x="838200" y="1825625"/>
            <a:ext cx="10515600" cy="4351338"/>
          </a:xfrm>
          <a:prstGeom prst="rect">
            <a:avLst/>
          </a:prstGeom>
        </p:spPr>
        <p:txBody>
          <a:bodyPr/>
          <a:lstStyle/>
          <a:p>
            <a:r>
              <a:rPr dirty="0">
                <a:solidFill>
                  <a:schemeClr val="tx1"/>
                </a:solidFill>
              </a:rPr>
              <a:t>Medicare, Colorado Medicaid, commercial insurances do not cover the cost of medications or physician services directed related to MAiD.</a:t>
            </a:r>
          </a:p>
          <a:p>
            <a:r>
              <a:rPr dirty="0">
                <a:solidFill>
                  <a:schemeClr val="tx1"/>
                </a:solidFill>
              </a:rPr>
              <a:t>Medication pricing is variable and always changing.</a:t>
            </a:r>
          </a:p>
          <a:p>
            <a:pPr marL="685800" lvl="1" indent="-228600"/>
            <a:r>
              <a:rPr dirty="0">
                <a:solidFill>
                  <a:schemeClr val="tx1"/>
                </a:solidFill>
              </a:rPr>
              <a:t>Current range: $350-$950</a:t>
            </a:r>
          </a:p>
          <a:p>
            <a:pPr marL="685800" lvl="1" indent="-228600"/>
            <a:r>
              <a:rPr dirty="0">
                <a:solidFill>
                  <a:schemeClr val="tx1"/>
                </a:solidFill>
              </a:rPr>
              <a:t>End of Life Options Colorado is working on </a:t>
            </a:r>
            <a:r>
              <a:rPr lang="en-US" dirty="0">
                <a:solidFill>
                  <a:schemeClr val="tx1"/>
                </a:solidFill>
              </a:rPr>
              <a:t>has </a:t>
            </a:r>
            <a:r>
              <a:rPr dirty="0">
                <a:solidFill>
                  <a:schemeClr val="tx1"/>
                </a:solidFill>
              </a:rPr>
              <a:t>a patient assistance fund for Coloradans who cannot afford meds</a:t>
            </a:r>
          </a:p>
          <a:p>
            <a:r>
              <a:rPr lang="en-US" dirty="0">
                <a:solidFill>
                  <a:schemeClr val="tx1"/>
                </a:solidFill>
              </a:rPr>
              <a:t>Provider</a:t>
            </a:r>
            <a:r>
              <a:rPr dirty="0">
                <a:solidFill>
                  <a:schemeClr val="tx1"/>
                </a:solidFill>
              </a:rPr>
              <a:t> fee structure is variable: don’t be shy, ask the attending and consulting </a:t>
            </a:r>
            <a:r>
              <a:rPr lang="en-US" dirty="0">
                <a:solidFill>
                  <a:schemeClr val="tx1"/>
                </a:solidFill>
              </a:rPr>
              <a:t>providers</a:t>
            </a:r>
            <a:r>
              <a:rPr dirty="0">
                <a:solidFill>
                  <a:schemeClr val="tx1"/>
                </a:solidFill>
              </a:rPr>
              <a:t> what their charges will be</a:t>
            </a:r>
          </a:p>
        </p:txBody>
      </p:sp>
    </p:spTree>
    <p:extLst>
      <p:ext uri="{BB962C8B-B14F-4D97-AF65-F5344CB8AC3E}">
        <p14:creationId xmlns:p14="http://schemas.microsoft.com/office/powerpoint/2010/main" val="240325271"/>
      </p:ext>
    </p:extLst>
  </p:cSld>
  <p:clrMapOvr>
    <a:masterClrMapping/>
  </p:clrMapOvr>
  <p:transition spd="med"/>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3" name="Title 1"/>
          <p:cNvSpPr txBox="1">
            <a:spLocks noGrp="1"/>
          </p:cNvSpPr>
          <p:nvPr>
            <p:ph type="title"/>
          </p:nvPr>
        </p:nvSpPr>
        <p:spPr>
          <a:xfrm>
            <a:off x="838200" y="225166"/>
            <a:ext cx="10515600" cy="1325563"/>
          </a:xfrm>
          <a:prstGeom prst="rect">
            <a:avLst/>
          </a:prstGeom>
        </p:spPr>
        <p:txBody>
          <a:bodyPr/>
          <a:lstStyle>
            <a:lvl1pPr>
              <a:defRPr sz="6000"/>
            </a:lvl1pPr>
          </a:lstStyle>
          <a:p>
            <a:r>
              <a:rPr b="1" dirty="0"/>
              <a:t>In summary</a:t>
            </a:r>
          </a:p>
        </p:txBody>
      </p:sp>
      <p:sp>
        <p:nvSpPr>
          <p:cNvPr id="194" name="Content Placeholder 2"/>
          <p:cNvSpPr txBox="1">
            <a:spLocks noGrp="1"/>
          </p:cNvSpPr>
          <p:nvPr>
            <p:ph type="body" idx="1"/>
          </p:nvPr>
        </p:nvSpPr>
        <p:spPr>
          <a:xfrm>
            <a:off x="838200" y="1380929"/>
            <a:ext cx="10515600" cy="5383765"/>
          </a:xfrm>
          <a:prstGeom prst="rect">
            <a:avLst/>
          </a:prstGeom>
        </p:spPr>
        <p:txBody>
          <a:bodyPr/>
          <a:lstStyle/>
          <a:p>
            <a:r>
              <a:rPr dirty="0"/>
              <a:t>There are many </a:t>
            </a:r>
            <a:r>
              <a:rPr b="1" dirty="0"/>
              <a:t>choices for end-of-life care for Coloradans</a:t>
            </a:r>
            <a:r>
              <a:rPr dirty="0"/>
              <a:t>, including but not limited to medical aid in dying</a:t>
            </a:r>
            <a:endParaRPr lang="en-US" dirty="0"/>
          </a:p>
          <a:p>
            <a:r>
              <a:rPr lang="en-US" dirty="0"/>
              <a:t>Patients and their advocates are in the drivers seat</a:t>
            </a:r>
            <a:endParaRPr dirty="0"/>
          </a:p>
          <a:p>
            <a:r>
              <a:rPr dirty="0"/>
              <a:t>The Colorado End of Life Options Act requires complying with a detailed set of steps in order to qualify for and obtain medications for medical aid in dying</a:t>
            </a:r>
          </a:p>
          <a:p>
            <a:r>
              <a:rPr dirty="0"/>
              <a:t>Current evidence-based practice provides the opportunity for those who qualify for and elect to use medical aid in dying to have a dignified and peaceful death at the time and place of the person’s choosing</a:t>
            </a:r>
          </a:p>
          <a:p>
            <a:r>
              <a:rPr dirty="0"/>
              <a:t>Barriers to accessing MAiD for Coloradans exist in certain geographic and restricted settings</a:t>
            </a:r>
          </a:p>
        </p:txBody>
      </p:sp>
    </p:spTree>
  </p:cSld>
  <p:clrMapOvr>
    <a:masterClrMapping/>
  </p:clrMapOvr>
  <p:transition spd="med"/>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group of people sitting around a round table with puzzle pieces&#10;&#10;Description automatically generated">
            <a:extLst>
              <a:ext uri="{FF2B5EF4-FFF2-40B4-BE49-F238E27FC236}">
                <a16:creationId xmlns:a16="http://schemas.microsoft.com/office/drawing/2014/main" id="{A86F187B-977B-E86F-48BC-18F77F537C3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59818" y="706693"/>
            <a:ext cx="7259484" cy="5444613"/>
          </a:xfrm>
          <a:prstGeom prst="rect">
            <a:avLst/>
          </a:prstGeom>
        </p:spPr>
      </p:pic>
    </p:spTree>
    <p:extLst>
      <p:ext uri="{BB962C8B-B14F-4D97-AF65-F5344CB8AC3E}">
        <p14:creationId xmlns:p14="http://schemas.microsoft.com/office/powerpoint/2010/main" val="4152295865"/>
      </p:ext>
    </p:extLst>
  </p:cSld>
  <p:clrMapOvr>
    <a:masterClrMapping/>
  </p:clrMapOvr>
  <p:transition spd="med"/>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877661-205F-0BAE-0AFB-F4065F902DD2}"/>
              </a:ext>
            </a:extLst>
          </p:cNvPr>
          <p:cNvSpPr>
            <a:spLocks noGrp="1"/>
          </p:cNvSpPr>
          <p:nvPr>
            <p:ph type="title"/>
          </p:nvPr>
        </p:nvSpPr>
        <p:spPr/>
        <p:txBody>
          <a:bodyPr>
            <a:normAutofit/>
          </a:bodyPr>
          <a:lstStyle/>
          <a:p>
            <a:r>
              <a:rPr lang="en-US" sz="6000" b="1" dirty="0"/>
              <a:t>Stay in touch</a:t>
            </a:r>
          </a:p>
        </p:txBody>
      </p:sp>
      <p:sp>
        <p:nvSpPr>
          <p:cNvPr id="3" name="Text Placeholder 2">
            <a:extLst>
              <a:ext uri="{FF2B5EF4-FFF2-40B4-BE49-F238E27FC236}">
                <a16:creationId xmlns:a16="http://schemas.microsoft.com/office/drawing/2014/main" id="{CB115BF6-A515-3856-84F7-568132E5F926}"/>
              </a:ext>
            </a:extLst>
          </p:cNvPr>
          <p:cNvSpPr>
            <a:spLocks noGrp="1"/>
          </p:cNvSpPr>
          <p:nvPr>
            <p:ph type="body" idx="1"/>
          </p:nvPr>
        </p:nvSpPr>
        <p:spPr/>
        <p:txBody>
          <a:bodyPr/>
          <a:lstStyle/>
          <a:p>
            <a:endParaRPr lang="en-US" dirty="0"/>
          </a:p>
        </p:txBody>
      </p:sp>
      <p:pic>
        <p:nvPicPr>
          <p:cNvPr id="5" name="Picture 4" descr="A person and person using a can&#10;&#10;Description automatically generated">
            <a:extLst>
              <a:ext uri="{FF2B5EF4-FFF2-40B4-BE49-F238E27FC236}">
                <a16:creationId xmlns:a16="http://schemas.microsoft.com/office/drawing/2014/main" id="{6B13BBDF-5D7C-2EEE-3401-E2D48847FC0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8225" y="1920974"/>
            <a:ext cx="4064717" cy="4160639"/>
          </a:xfrm>
          <a:prstGeom prst="rect">
            <a:avLst/>
          </a:prstGeom>
        </p:spPr>
      </p:pic>
      <p:sp>
        <p:nvSpPr>
          <p:cNvPr id="6" name="TextBox 5">
            <a:extLst>
              <a:ext uri="{FF2B5EF4-FFF2-40B4-BE49-F238E27FC236}">
                <a16:creationId xmlns:a16="http://schemas.microsoft.com/office/drawing/2014/main" id="{206ED129-203D-A79F-19EF-3AA8327350CC}"/>
              </a:ext>
            </a:extLst>
          </p:cNvPr>
          <p:cNvSpPr txBox="1"/>
          <p:nvPr/>
        </p:nvSpPr>
        <p:spPr>
          <a:xfrm>
            <a:off x="5302967" y="2974258"/>
            <a:ext cx="6050833" cy="2185212"/>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n-US" sz="2800" b="1" i="0" u="none" strike="noStrike" cap="none" spc="0" normalizeH="0" baseline="0" dirty="0">
                <a:ln>
                  <a:noFill/>
                </a:ln>
                <a:effectLst/>
                <a:uFillTx/>
                <a:latin typeface="+mn-lt"/>
                <a:ea typeface="+mn-ea"/>
                <a:cs typeface="+mn-cs"/>
                <a:sym typeface="Calibri"/>
              </a:rPr>
              <a:t>Barbara Morris MD MPA</a:t>
            </a:r>
          </a:p>
          <a:p>
            <a:pPr marL="0" marR="0" indent="0" algn="l" defTabSz="914400" rtl="0" fontAlgn="auto" latinLnBrk="0" hangingPunct="0">
              <a:lnSpc>
                <a:spcPct val="100000"/>
              </a:lnSpc>
              <a:spcBef>
                <a:spcPts val="0"/>
              </a:spcBef>
              <a:spcAft>
                <a:spcPts val="0"/>
              </a:spcAft>
              <a:buClrTx/>
              <a:buSzTx/>
              <a:buFontTx/>
              <a:buNone/>
              <a:tabLst/>
            </a:pPr>
            <a:r>
              <a:rPr lang="en-US" sz="2800" b="1" dirty="0"/>
              <a:t>President</a:t>
            </a:r>
          </a:p>
          <a:p>
            <a:pPr marL="0" marR="0" indent="0" algn="l" defTabSz="914400" rtl="0" fontAlgn="auto" latinLnBrk="0" hangingPunct="0">
              <a:lnSpc>
                <a:spcPct val="100000"/>
              </a:lnSpc>
              <a:spcBef>
                <a:spcPts val="0"/>
              </a:spcBef>
              <a:spcAft>
                <a:spcPts val="0"/>
              </a:spcAft>
              <a:buClrTx/>
              <a:buSzTx/>
              <a:buFontTx/>
              <a:buNone/>
              <a:tabLst/>
            </a:pPr>
            <a:r>
              <a:rPr kumimoji="0" lang="en-US" sz="2800" b="1" i="0" u="none" strike="noStrike" cap="none" spc="0" normalizeH="0" baseline="0" dirty="0">
                <a:ln>
                  <a:noFill/>
                </a:ln>
                <a:effectLst/>
                <a:uFillTx/>
                <a:latin typeface="+mn-lt"/>
                <a:ea typeface="+mn-ea"/>
                <a:cs typeface="+mn-cs"/>
                <a:sym typeface="Calibri"/>
              </a:rPr>
              <a:t>End of </a:t>
            </a:r>
            <a:r>
              <a:rPr lang="en-US" sz="2800" b="1" dirty="0"/>
              <a:t>Life Options Colorado</a:t>
            </a:r>
          </a:p>
          <a:p>
            <a:pPr marL="0" marR="0" indent="0" algn="l" defTabSz="914400" rtl="0" fontAlgn="auto" latinLnBrk="0" hangingPunct="0">
              <a:lnSpc>
                <a:spcPct val="100000"/>
              </a:lnSpc>
              <a:spcBef>
                <a:spcPts val="0"/>
              </a:spcBef>
              <a:spcAft>
                <a:spcPts val="0"/>
              </a:spcAft>
              <a:buClrTx/>
              <a:buSzTx/>
              <a:buFontTx/>
              <a:buNone/>
              <a:tabLst/>
            </a:pPr>
            <a:r>
              <a:rPr lang="en-US" sz="2400" b="1">
                <a:hlinkClick r:id="rId3">
                  <a:extLst>
                    <a:ext uri="{A12FA001-AC4F-418D-AE19-62706E023703}">
                      <ahyp:hlinkClr xmlns:ahyp="http://schemas.microsoft.com/office/drawing/2018/hyperlinkcolor" val="tx"/>
                    </a:ext>
                  </a:extLst>
                </a:hlinkClick>
              </a:rPr>
              <a:t>Barbara.Morris</a:t>
            </a:r>
            <a:r>
              <a:rPr lang="en-US" sz="2400" b="1" dirty="0">
                <a:hlinkClick r:id="rId3">
                  <a:extLst>
                    <a:ext uri="{A12FA001-AC4F-418D-AE19-62706E023703}">
                      <ahyp:hlinkClr xmlns:ahyp="http://schemas.microsoft.com/office/drawing/2018/hyperlinkcolor" val="tx"/>
                    </a:ext>
                  </a:extLst>
                </a:hlinkClick>
              </a:rPr>
              <a:t>@endoflifeoptionscolorado.org</a:t>
            </a:r>
            <a:endParaRPr lang="en-US" sz="2400" b="1" dirty="0"/>
          </a:p>
          <a:p>
            <a:pPr marL="0" marR="0" indent="0" algn="l" defTabSz="914400" rtl="0" fontAlgn="auto" latinLnBrk="0" hangingPunct="0">
              <a:lnSpc>
                <a:spcPct val="100000"/>
              </a:lnSpc>
              <a:spcBef>
                <a:spcPts val="0"/>
              </a:spcBef>
              <a:spcAft>
                <a:spcPts val="0"/>
              </a:spcAft>
              <a:buClrTx/>
              <a:buSzTx/>
              <a:buFontTx/>
              <a:buNone/>
              <a:tabLst/>
            </a:pPr>
            <a:r>
              <a:rPr kumimoji="0" lang="en-US" sz="2400" b="1" i="0" u="none" strike="noStrike" cap="none" spc="0" normalizeH="0" baseline="0" dirty="0">
                <a:ln>
                  <a:noFill/>
                </a:ln>
                <a:effectLst/>
                <a:uFillTx/>
                <a:latin typeface="+mn-lt"/>
                <a:ea typeface="+mn-ea"/>
                <a:cs typeface="+mn-cs"/>
                <a:sym typeface="Calibri"/>
              </a:rPr>
              <a:t>303.618.0932</a:t>
            </a:r>
          </a:p>
        </p:txBody>
      </p:sp>
    </p:spTree>
    <p:extLst>
      <p:ext uri="{BB962C8B-B14F-4D97-AF65-F5344CB8AC3E}">
        <p14:creationId xmlns:p14="http://schemas.microsoft.com/office/powerpoint/2010/main" val="1425460458"/>
      </p:ext>
    </p:extLst>
  </p:cSld>
  <p:clrMapOvr>
    <a:masterClrMapping/>
  </p:clrMapOvr>
  <p:transition spd="med"/>
</p:sld>
</file>

<file path=ppt/theme/theme1.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Helvetica"/>
        <a:ea typeface="Helvetica"/>
        <a:cs typeface="Helvetica"/>
      </a:majorFont>
      <a:minorFont>
        <a:latin typeface="Calibri"/>
        <a:ea typeface="Calibri"/>
        <a:cs typeface="Calibri"/>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Helvetica"/>
        <a:ea typeface="Helvetica"/>
        <a:cs typeface="Helvetica"/>
      </a:majorFont>
      <a:minorFont>
        <a:latin typeface="Calibri"/>
        <a:ea typeface="Calibri"/>
        <a:cs typeface="Calibri"/>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651</TotalTime>
  <Words>1982</Words>
  <Application>Microsoft Office PowerPoint</Application>
  <PresentationFormat>Widescreen</PresentationFormat>
  <Paragraphs>271</Paragraphs>
  <Slides>45</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45</vt:i4>
      </vt:variant>
    </vt:vector>
  </HeadingPairs>
  <TitlesOfParts>
    <vt:vector size="49" baseType="lpstr">
      <vt:lpstr>Arial</vt:lpstr>
      <vt:lpstr>Calibri</vt:lpstr>
      <vt:lpstr>Calibri Light</vt:lpstr>
      <vt:lpstr>Office Theme</vt:lpstr>
      <vt:lpstr>PowerPoint Presentation</vt:lpstr>
      <vt:lpstr>About Me</vt:lpstr>
      <vt:lpstr>And you ?</vt:lpstr>
      <vt:lpstr>PowerPoint Presentation</vt:lpstr>
      <vt:lpstr>Today</vt:lpstr>
      <vt:lpstr>Keep in Mind</vt:lpstr>
      <vt:lpstr>True or False:</vt:lpstr>
      <vt:lpstr>End of Life Options in the United States</vt:lpstr>
      <vt:lpstr>True or False:</vt:lpstr>
      <vt:lpstr>You are in the driver’s seat</vt:lpstr>
      <vt:lpstr>But only if you plan your journey</vt:lpstr>
      <vt:lpstr>And communicate your wishes</vt:lpstr>
      <vt:lpstr>What is Medical Aid in Dying?</vt:lpstr>
      <vt:lpstr>In more common language what does it mean?</vt:lpstr>
      <vt:lpstr>True or False:</vt:lpstr>
      <vt:lpstr>PowerPoint Presentation</vt:lpstr>
      <vt:lpstr>Medical Aid in Dying - Colorado</vt:lpstr>
      <vt:lpstr>Colorado’s End of Life Options Act Amended: August 2024</vt:lpstr>
      <vt:lpstr>True or False:</vt:lpstr>
      <vt:lpstr>Residency requirement</vt:lpstr>
      <vt:lpstr>The “fine print”</vt:lpstr>
      <vt:lpstr>More on the “fine print”</vt:lpstr>
      <vt:lpstr>Evidence based practice  (where art &amp; medicine intersect)</vt:lpstr>
      <vt:lpstr>True or False:</vt:lpstr>
      <vt:lpstr>Routes of administration</vt:lpstr>
      <vt:lpstr>Current pharmacological recommendations</vt:lpstr>
      <vt:lpstr>Self administration</vt:lpstr>
      <vt:lpstr>Preparation for Aid in Dying Day</vt:lpstr>
      <vt:lpstr>Aid in Dying Day</vt:lpstr>
      <vt:lpstr>Aid in Dying Day</vt:lpstr>
      <vt:lpstr>At time of death</vt:lpstr>
      <vt:lpstr>After death requirements in Colorado</vt:lpstr>
      <vt:lpstr>True or False:</vt:lpstr>
      <vt:lpstr>What about cost?</vt:lpstr>
      <vt:lpstr>Finding care in restricted settings</vt:lpstr>
      <vt:lpstr>True or False</vt:lpstr>
      <vt:lpstr>Ethical dilemmas in Medical Aid in Dying</vt:lpstr>
      <vt:lpstr> And, what about cognitive impairment?</vt:lpstr>
      <vt:lpstr>What about usage  in Colorado?</vt:lpstr>
      <vt:lpstr>And Colorado Demographics</vt:lpstr>
      <vt:lpstr>True or False</vt:lpstr>
      <vt:lpstr>What about cost?</vt:lpstr>
      <vt:lpstr>In summary</vt:lpstr>
      <vt:lpstr>PowerPoint Presentation</vt:lpstr>
      <vt:lpstr>Stay in touch</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Understanding YOUR End-of-Life Options in Colorado  Barbara Morris MD MPA President  Fall 2023</dc:title>
  <dc:creator>barbara morris</dc:creator>
  <cp:lastModifiedBy>barbara morris</cp:lastModifiedBy>
  <cp:revision>8</cp:revision>
  <dcterms:modified xsi:type="dcterms:W3CDTF">2026-05-20T15:44:09Z</dcterms:modified>
</cp:coreProperties>
</file>