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y="5143500" cx="9144000"/>
  <p:notesSz cx="6858000" cy="9144000"/>
  <p:embeddedFontLst>
    <p:embeddedFont>
      <p:font typeface="Work Sans SemiBold"/>
      <p:regular r:id="rId22"/>
      <p:bold r:id="rId23"/>
      <p:italic r:id="rId24"/>
      <p:boldItalic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font" Target="fonts/WorkSansSemiBold-regular.fntdata"/><Relationship Id="rId21" Type="http://schemas.openxmlformats.org/officeDocument/2006/relationships/slide" Target="slides/slide16.xml"/><Relationship Id="rId24" Type="http://schemas.openxmlformats.org/officeDocument/2006/relationships/font" Target="fonts/WorkSansSemiBold-italic.fntdata"/><Relationship Id="rId23" Type="http://schemas.openxmlformats.org/officeDocument/2006/relationships/font" Target="fonts/WorkSansSemiBold-bold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5" Type="http://schemas.openxmlformats.org/officeDocument/2006/relationships/font" Target="fonts/WorkSansSemiBold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86b73ff072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86b73ff072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386b73ff072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386b73ff072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386b73ff072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386b73ff072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86b73ff072_0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386b73ff072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86b73ff072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386b73ff072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386b73ff072_0_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386b73ff072_0_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386b73ff072_0_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386b73ff072_0_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86b73ff072_0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86b73ff072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386b73ff072_0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386b73ff072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86b73ff072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86b73ff072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86b73ff072_0_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86b73ff072_0_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386b73ff072_0_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386b73ff072_0_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86b73ff072_0_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386b73ff072_0_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86b73ff072_0_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86b73ff072_0_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86b73ff072_0_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86b73ff072_0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86b73ff072_0_8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86b73ff072_0_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7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jpg"/><Relationship Id="rId4" Type="http://schemas.openxmlformats.org/officeDocument/2006/relationships/image" Target="../media/image16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6.jpg"/><Relationship Id="rId4" Type="http://schemas.openxmlformats.org/officeDocument/2006/relationships/image" Target="../media/image16.jpg"/><Relationship Id="rId5" Type="http://schemas.openxmlformats.org/officeDocument/2006/relationships/image" Target="../media/image14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3.jpg"/><Relationship Id="rId4" Type="http://schemas.openxmlformats.org/officeDocument/2006/relationships/image" Target="../media/image16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4"/>
          <p:cNvSpPr/>
          <p:nvPr/>
        </p:nvSpPr>
        <p:spPr>
          <a:xfrm>
            <a:off x="3125300" y="2370900"/>
            <a:ext cx="284100" cy="201000"/>
          </a:xfrm>
          <a:prstGeom prst="rect">
            <a:avLst/>
          </a:prstGeom>
          <a:solidFill>
            <a:srgbClr val="EEF1F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5"/>
          <p:cNvSpPr/>
          <p:nvPr/>
        </p:nvSpPr>
        <p:spPr>
          <a:xfrm>
            <a:off x="639201" y="1542565"/>
            <a:ext cx="5472300" cy="1701300"/>
          </a:xfrm>
          <a:prstGeom prst="rect">
            <a:avLst/>
          </a:prstGeom>
          <a:solidFill>
            <a:srgbClr val="EEF1F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25"/>
          <p:cNvSpPr txBox="1"/>
          <p:nvPr/>
        </p:nvSpPr>
        <p:spPr>
          <a:xfrm>
            <a:off x="639200" y="1473124"/>
            <a:ext cx="5472300" cy="132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  <a:latin typeface="Work Sans SemiBold"/>
                <a:ea typeface="Work Sans SemiBold"/>
                <a:cs typeface="Work Sans SemiBold"/>
                <a:sym typeface="Work Sans SemiBold"/>
              </a:rPr>
              <a:t>“HAVE YOU NOT WATCHED ANY PODCAST OR READ ANYTHING ABOUT EMOTIONALLY </a:t>
            </a:r>
            <a:r>
              <a:rPr lang="en" sz="1500">
                <a:solidFill>
                  <a:schemeClr val="dk1"/>
                </a:solidFill>
                <a:latin typeface="Work Sans SemiBold"/>
                <a:ea typeface="Work Sans SemiBold"/>
                <a:cs typeface="Work Sans SemiBold"/>
                <a:sym typeface="Work Sans SemiBold"/>
              </a:rPr>
              <a:t>UNAVAILABLE</a:t>
            </a:r>
            <a:r>
              <a:rPr lang="en" sz="1500">
                <a:solidFill>
                  <a:schemeClr val="dk1"/>
                </a:solidFill>
                <a:latin typeface="Work Sans SemiBold"/>
                <a:ea typeface="Work Sans SemiBold"/>
                <a:cs typeface="Work Sans SemiBold"/>
                <a:sym typeface="Work Sans SemiBold"/>
              </a:rPr>
              <a:t> MEN?</a:t>
            </a:r>
            <a:endParaRPr sz="1500">
              <a:solidFill>
                <a:schemeClr val="dk1"/>
              </a:solidFill>
              <a:latin typeface="Work Sans SemiBold"/>
              <a:ea typeface="Work Sans SemiBold"/>
              <a:cs typeface="Work Sans SemiBold"/>
              <a:sym typeface="Work Sans SemiBold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Work Sans SemiBold"/>
              <a:ea typeface="Work Sans SemiBold"/>
              <a:cs typeface="Work Sans SemiBold"/>
              <a:sym typeface="Work Sans SemiBold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  <a:latin typeface="Work Sans SemiBold"/>
                <a:ea typeface="Work Sans SemiBold"/>
                <a:cs typeface="Work Sans SemiBold"/>
                <a:sym typeface="Work Sans SemiBold"/>
              </a:rPr>
              <a:t>“NO…” I WAS STUNNED! I HAD NO IDEA SUCH A THING </a:t>
            </a:r>
            <a:r>
              <a:rPr lang="en" sz="1500">
                <a:solidFill>
                  <a:schemeClr val="dk1"/>
                </a:solidFill>
                <a:latin typeface="Work Sans SemiBold"/>
                <a:ea typeface="Work Sans SemiBold"/>
                <a:cs typeface="Work Sans SemiBold"/>
                <a:sym typeface="Work Sans SemiBold"/>
              </a:rPr>
              <a:t>EXISTED–BUT I WAS ABOUT TO LEARN.”</a:t>
            </a:r>
            <a:endParaRPr sz="1500">
              <a:solidFill>
                <a:schemeClr val="dk1"/>
              </a:solidFill>
              <a:latin typeface="Work Sans SemiBold"/>
              <a:ea typeface="Work Sans SemiBold"/>
              <a:cs typeface="Work Sans SemiBold"/>
              <a:sym typeface="Work Sans SemiBold"/>
            </a:endParaRPr>
          </a:p>
        </p:txBody>
      </p:sp>
      <p:pic>
        <p:nvPicPr>
          <p:cNvPr id="105" name="Google Shape;105;p25" title="LMWV SLIDE 11A FINAL.jpg"/>
          <p:cNvPicPr preferRelativeResize="0"/>
          <p:nvPr/>
        </p:nvPicPr>
        <p:blipFill rotWithShape="1">
          <a:blip r:embed="rId4">
            <a:alphaModFix/>
          </a:blip>
          <a:srcRect b="41016" l="22588" r="49361" t="49491"/>
          <a:stretch/>
        </p:blipFill>
        <p:spPr>
          <a:xfrm>
            <a:off x="1887976" y="2643918"/>
            <a:ext cx="2543852" cy="48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6"/>
          <p:cNvSpPr/>
          <p:nvPr/>
        </p:nvSpPr>
        <p:spPr>
          <a:xfrm>
            <a:off x="2990525" y="1797325"/>
            <a:ext cx="5472300" cy="2660400"/>
          </a:xfrm>
          <a:prstGeom prst="rect">
            <a:avLst/>
          </a:prstGeom>
          <a:solidFill>
            <a:srgbClr val="EEF1F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26"/>
          <p:cNvSpPr txBox="1"/>
          <p:nvPr/>
        </p:nvSpPr>
        <p:spPr>
          <a:xfrm>
            <a:off x="3014075" y="542425"/>
            <a:ext cx="5656500" cy="344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  <a:latin typeface="Work Sans SemiBold"/>
                <a:ea typeface="Work Sans SemiBold"/>
                <a:cs typeface="Work Sans SemiBold"/>
                <a:sym typeface="Work Sans SemiBold"/>
              </a:rPr>
              <a:t>“WHEN HEARING </a:t>
            </a:r>
            <a:r>
              <a:rPr i="1" lang="en" sz="1500">
                <a:solidFill>
                  <a:schemeClr val="dk1"/>
                </a:solidFill>
                <a:latin typeface="Work Sans SemiBold"/>
                <a:ea typeface="Work Sans SemiBold"/>
                <a:cs typeface="Work Sans SemiBold"/>
                <a:sym typeface="Work Sans SemiBold"/>
              </a:rPr>
              <a:t>UNTIL YOU CAN’T</a:t>
            </a:r>
            <a:r>
              <a:rPr lang="en" sz="1500">
                <a:solidFill>
                  <a:schemeClr val="dk1"/>
                </a:solidFill>
                <a:latin typeface="Work Sans SemiBold"/>
                <a:ea typeface="Work Sans SemiBold"/>
                <a:cs typeface="Work Sans SemiBold"/>
                <a:sym typeface="Work Sans SemiBold"/>
              </a:rPr>
              <a:t> NOW, IT REMINDS ME OF THE DEEP LOVE DAVE AND I HAD FOR EACH OTHER–BUT IT ALSO RESONATES WITH ME, AS A SINGLE PERSON–THE ‘ME’ WHO HAS TWO FEET PLACED FIRMLY ON THE GROUND. </a:t>
            </a:r>
            <a:endParaRPr sz="1500">
              <a:solidFill>
                <a:schemeClr val="dk1"/>
              </a:solidFill>
              <a:latin typeface="Work Sans SemiBold"/>
              <a:ea typeface="Work Sans SemiBold"/>
              <a:cs typeface="Work Sans SemiBold"/>
              <a:sym typeface="Work Sans SemiBold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Work Sans SemiBold"/>
              <a:ea typeface="Work Sans SemiBold"/>
              <a:cs typeface="Work Sans SemiBold"/>
              <a:sym typeface="Work Sans SemiBold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  <a:latin typeface="Work Sans SemiBold"/>
                <a:ea typeface="Work Sans SemiBold"/>
                <a:cs typeface="Work Sans SemiBold"/>
                <a:sym typeface="Work Sans SemiBold"/>
              </a:rPr>
              <a:t>I’M A WOMAN WHO ISN’T TAKING TIME FOR GRANTED–THE KEY IS </a:t>
            </a:r>
            <a:r>
              <a:rPr i="1" lang="en" sz="1500">
                <a:solidFill>
                  <a:schemeClr val="dk1"/>
                </a:solidFill>
                <a:latin typeface="Work Sans SemiBold"/>
                <a:ea typeface="Work Sans SemiBold"/>
                <a:cs typeface="Work Sans SemiBold"/>
                <a:sym typeface="Work Sans SemiBold"/>
              </a:rPr>
              <a:t>WHILE</a:t>
            </a:r>
            <a:r>
              <a:rPr lang="en" sz="1500">
                <a:solidFill>
                  <a:schemeClr val="dk1"/>
                </a:solidFill>
                <a:latin typeface="Work Sans SemiBold"/>
                <a:ea typeface="Work Sans SemiBold"/>
                <a:cs typeface="Work Sans SemiBold"/>
                <a:sym typeface="Work Sans SemiBold"/>
              </a:rPr>
              <a:t> YOU HAVE YOUR HEALTH, FACILITIES, AND THE MEANS, LIFE IS SHORT </a:t>
            </a:r>
            <a:r>
              <a:rPr lang="en" sz="1500" u="sng">
                <a:solidFill>
                  <a:schemeClr val="dk1"/>
                </a:solidFill>
                <a:latin typeface="Work Sans SemiBold"/>
                <a:ea typeface="Work Sans SemiBold"/>
                <a:cs typeface="Work Sans SemiBold"/>
                <a:sym typeface="Work Sans SemiBold"/>
              </a:rPr>
              <a:t>REALLY</a:t>
            </a:r>
            <a:r>
              <a:rPr lang="en" sz="1500">
                <a:solidFill>
                  <a:schemeClr val="dk1"/>
                </a:solidFill>
                <a:latin typeface="Work Sans SemiBold"/>
                <a:ea typeface="Work Sans SemiBold"/>
                <a:cs typeface="Work Sans SemiBold"/>
                <a:sym typeface="Work Sans SemiBold"/>
              </a:rPr>
              <a:t> SHORT. THERE’S NO GETTING AROUND TIME CONSTRAINTS, AND YOU JUST NEVER KNOW WHAT’S AROUND THE CORNER. </a:t>
            </a:r>
            <a:endParaRPr sz="1500">
              <a:solidFill>
                <a:schemeClr val="dk1"/>
              </a:solidFill>
              <a:latin typeface="Work Sans SemiBold"/>
              <a:ea typeface="Work Sans SemiBold"/>
              <a:cs typeface="Work Sans SemiBold"/>
              <a:sym typeface="Work Sans SemiBold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Work Sans SemiBold"/>
              <a:ea typeface="Work Sans SemiBold"/>
              <a:cs typeface="Work Sans SemiBold"/>
              <a:sym typeface="Work Sans SemiBold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  <a:latin typeface="Work Sans SemiBold"/>
                <a:ea typeface="Work Sans SemiBold"/>
                <a:cs typeface="Work Sans SemiBold"/>
                <a:sym typeface="Work Sans SemiBold"/>
              </a:rPr>
              <a:t>LIVE LIFE WHILE YOU CAN–UNTIL YOU CAN’T”</a:t>
            </a:r>
            <a:endParaRPr sz="1500">
              <a:solidFill>
                <a:schemeClr val="dk1"/>
              </a:solidFill>
              <a:latin typeface="Work Sans SemiBold"/>
              <a:ea typeface="Work Sans SemiBold"/>
              <a:cs typeface="Work Sans SemiBold"/>
              <a:sym typeface="Work Sans SemiBold"/>
            </a:endParaRPr>
          </a:p>
        </p:txBody>
      </p:sp>
      <p:pic>
        <p:nvPicPr>
          <p:cNvPr id="112" name="Google Shape;112;p26" title="LMWV SLIDE 11A FINAL.jpg"/>
          <p:cNvPicPr preferRelativeResize="0"/>
          <p:nvPr/>
        </p:nvPicPr>
        <p:blipFill rotWithShape="1">
          <a:blip r:embed="rId4">
            <a:alphaModFix/>
          </a:blip>
          <a:srcRect b="41016" l="22588" r="49361" t="49491"/>
          <a:stretch/>
        </p:blipFill>
        <p:spPr>
          <a:xfrm>
            <a:off x="4366647" y="4172302"/>
            <a:ext cx="2543852" cy="484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26" title="LMWV SLIDE 10A FINAL.jpg"/>
          <p:cNvPicPr preferRelativeResize="0"/>
          <p:nvPr/>
        </p:nvPicPr>
        <p:blipFill rotWithShape="1">
          <a:blip r:embed="rId5">
            <a:alphaModFix/>
          </a:blip>
          <a:srcRect b="11342" l="78571" r="8441" t="62106"/>
          <a:stretch/>
        </p:blipFill>
        <p:spPr>
          <a:xfrm>
            <a:off x="7664651" y="3409975"/>
            <a:ext cx="1187523" cy="1365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27" title="LMWV SLIDE 11A FINAL.jpg"/>
          <p:cNvPicPr preferRelativeResize="0"/>
          <p:nvPr/>
        </p:nvPicPr>
        <p:blipFill rotWithShape="1">
          <a:blip r:embed="rId4">
            <a:alphaModFix/>
          </a:blip>
          <a:srcRect b="46251" l="69857" r="14415" t="27029"/>
          <a:stretch/>
        </p:blipFill>
        <p:spPr>
          <a:xfrm>
            <a:off x="3888250" y="1076450"/>
            <a:ext cx="1426299" cy="1363049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27"/>
          <p:cNvSpPr/>
          <p:nvPr/>
        </p:nvSpPr>
        <p:spPr>
          <a:xfrm>
            <a:off x="2086025" y="2571750"/>
            <a:ext cx="5472300" cy="1701300"/>
          </a:xfrm>
          <a:prstGeom prst="rect">
            <a:avLst/>
          </a:prstGeom>
          <a:solidFill>
            <a:srgbClr val="EEF1F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27"/>
          <p:cNvSpPr txBox="1"/>
          <p:nvPr/>
        </p:nvSpPr>
        <p:spPr>
          <a:xfrm>
            <a:off x="2086025" y="2744175"/>
            <a:ext cx="5472300" cy="104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  <a:latin typeface="Work Sans SemiBold"/>
                <a:ea typeface="Work Sans SemiBold"/>
                <a:cs typeface="Work Sans SemiBold"/>
                <a:sym typeface="Work Sans SemiBold"/>
              </a:rPr>
              <a:t>“SHE PRIORITIZED ME BECAUSE I WAS BROKEN, AND BETH WAS THE PERFECT PERSON TO REMIND ME I HAD FRIENDS. IT WAS BECAUSE OF HER, I KNEW I HADN'T BEEN FORGOTTEN, AND I COULD STILL HAVE FUN….”</a:t>
            </a:r>
            <a:endParaRPr sz="1500">
              <a:solidFill>
                <a:schemeClr val="dk1"/>
              </a:solidFill>
              <a:latin typeface="Work Sans SemiBold"/>
              <a:ea typeface="Work Sans SemiBold"/>
              <a:cs typeface="Work Sans SemiBold"/>
              <a:sym typeface="Work Sans SemiBold"/>
            </a:endParaRPr>
          </a:p>
        </p:txBody>
      </p:sp>
      <p:pic>
        <p:nvPicPr>
          <p:cNvPr id="121" name="Google Shape;121;p27" title="LMWV SLIDE 11A FINAL.jpg"/>
          <p:cNvPicPr preferRelativeResize="0"/>
          <p:nvPr/>
        </p:nvPicPr>
        <p:blipFill rotWithShape="1">
          <a:blip r:embed="rId4">
            <a:alphaModFix/>
          </a:blip>
          <a:srcRect b="41016" l="22588" r="49361" t="49491"/>
          <a:stretch/>
        </p:blipFill>
        <p:spPr>
          <a:xfrm>
            <a:off x="3300075" y="3703852"/>
            <a:ext cx="2543852" cy="48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