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handoutMasterIdLst>
    <p:handoutMasterId r:id="rId24"/>
  </p:handoutMasterIdLst>
  <p:sldIdLst>
    <p:sldId id="259" r:id="rId2"/>
    <p:sldId id="291" r:id="rId3"/>
    <p:sldId id="288" r:id="rId4"/>
    <p:sldId id="290" r:id="rId5"/>
    <p:sldId id="284" r:id="rId6"/>
    <p:sldId id="289" r:id="rId7"/>
    <p:sldId id="272" r:id="rId8"/>
    <p:sldId id="274" r:id="rId9"/>
    <p:sldId id="256" r:id="rId10"/>
    <p:sldId id="258" r:id="rId11"/>
    <p:sldId id="257" r:id="rId12"/>
    <p:sldId id="275" r:id="rId13"/>
    <p:sldId id="276" r:id="rId14"/>
    <p:sldId id="267" r:id="rId15"/>
    <p:sldId id="278" r:id="rId16"/>
    <p:sldId id="286" r:id="rId17"/>
    <p:sldId id="287" r:id="rId18"/>
    <p:sldId id="285" r:id="rId19"/>
    <p:sldId id="280" r:id="rId20"/>
    <p:sldId id="281" r:id="rId21"/>
    <p:sldId id="283" r:id="rId22"/>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6"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ames McLagan" initials="JM" lastIdx="2" clrIdx="0">
    <p:extLst>
      <p:ext uri="{19B8F6BF-5375-455C-9EA6-DF929625EA0E}">
        <p15:presenceInfo xmlns:p15="http://schemas.microsoft.com/office/powerpoint/2012/main" userId="James McLaga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272C3D"/>
    <a:srgbClr val="000000"/>
    <a:srgbClr val="7D7D78"/>
    <a:srgbClr val="BF9145"/>
    <a:srgbClr val="80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8BB7F77-72CA-46B0-8A10-C027CF30C57D}" v="58" dt="2024-10-16T20:40:36.4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030" autoAdjust="0"/>
    <p:restoredTop sz="88089" autoAdjust="0"/>
  </p:normalViewPr>
  <p:slideViewPr>
    <p:cSldViewPr snapToGrid="0">
      <p:cViewPr>
        <p:scale>
          <a:sx n="46" d="100"/>
          <a:sy n="46" d="100"/>
        </p:scale>
        <p:origin x="1070" y="845"/>
      </p:cViewPr>
      <p:guideLst>
        <p:guide orient="horz" pos="336"/>
        <p:guide pos="3840"/>
      </p:guideLst>
    </p:cSldViewPr>
  </p:slideViewPr>
  <p:outlineViewPr>
    <p:cViewPr>
      <p:scale>
        <a:sx n="33" d="100"/>
        <a:sy n="33" d="100"/>
      </p:scale>
      <p:origin x="0" y="0"/>
    </p:cViewPr>
  </p:outlineViewPr>
  <p:notesTextViewPr>
    <p:cViewPr>
      <p:scale>
        <a:sx n="3" d="2"/>
        <a:sy n="3" d="2"/>
      </p:scale>
      <p:origin x="0" y="0"/>
    </p:cViewPr>
  </p:notesTextViewPr>
  <p:sorterViewPr>
    <p:cViewPr>
      <p:scale>
        <a:sx n="84" d="100"/>
        <a:sy n="84" d="100"/>
      </p:scale>
      <p:origin x="0" y="0"/>
    </p:cViewPr>
  </p:sorterViewPr>
  <p:notesViewPr>
    <p:cSldViewPr snapToGrid="0">
      <p:cViewPr varScale="1">
        <p:scale>
          <a:sx n="56" d="100"/>
          <a:sy n="56" d="100"/>
        </p:scale>
        <p:origin x="2419" y="5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170138" cy="48102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4143427" y="1"/>
            <a:ext cx="3170138" cy="481028"/>
          </a:xfrm>
          <a:prstGeom prst="rect">
            <a:avLst/>
          </a:prstGeom>
        </p:spPr>
        <p:txBody>
          <a:bodyPr vert="horz" lIns="91440" tIns="45720" rIns="91440" bIns="45720" rtlCol="0"/>
          <a:lstStyle>
            <a:lvl1pPr algn="r">
              <a:defRPr sz="1200"/>
            </a:lvl1pPr>
          </a:lstStyle>
          <a:p>
            <a:fld id="{B255C446-BBC7-41FC-9987-6B7946779234}" type="datetimeFigureOut">
              <a:rPr lang="en-US" smtClean="0"/>
              <a:t>10/16/2024</a:t>
            </a:fld>
            <a:endParaRPr lang="en-US"/>
          </a:p>
        </p:txBody>
      </p:sp>
      <p:sp>
        <p:nvSpPr>
          <p:cNvPr id="4" name="Footer Placeholder 3"/>
          <p:cNvSpPr>
            <a:spLocks noGrp="1"/>
          </p:cNvSpPr>
          <p:nvPr>
            <p:ph type="ftr" sz="quarter" idx="2"/>
          </p:nvPr>
        </p:nvSpPr>
        <p:spPr>
          <a:xfrm>
            <a:off x="1" y="9120172"/>
            <a:ext cx="3170138" cy="48102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4143427" y="9120172"/>
            <a:ext cx="3170138" cy="481028"/>
          </a:xfrm>
          <a:prstGeom prst="rect">
            <a:avLst/>
          </a:prstGeom>
        </p:spPr>
        <p:txBody>
          <a:bodyPr vert="horz" lIns="91440" tIns="45720" rIns="91440" bIns="45720" rtlCol="0" anchor="b"/>
          <a:lstStyle>
            <a:lvl1pPr algn="r">
              <a:defRPr sz="1200"/>
            </a:lvl1pPr>
          </a:lstStyle>
          <a:p>
            <a:fld id="{09481C3B-9F5D-4A10-BC40-F82EE67EAF13}" type="slidenum">
              <a:rPr lang="en-US" smtClean="0"/>
              <a:t>‹#›</a:t>
            </a:fld>
            <a:endParaRPr lang="en-US"/>
          </a:p>
        </p:txBody>
      </p:sp>
    </p:spTree>
    <p:extLst>
      <p:ext uri="{BB962C8B-B14F-4D97-AF65-F5344CB8AC3E}">
        <p14:creationId xmlns:p14="http://schemas.microsoft.com/office/powerpoint/2010/main" val="21822340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9048" tIns="49524" rIns="99048" bIns="49524" rtlCol="0"/>
          <a:lstStyle>
            <a:lvl1pPr algn="l">
              <a:defRPr sz="1300"/>
            </a:lvl1pPr>
          </a:lstStyle>
          <a:p>
            <a:endParaRPr lang="en-US"/>
          </a:p>
        </p:txBody>
      </p:sp>
      <p:sp>
        <p:nvSpPr>
          <p:cNvPr id="3" name="Date Placeholder 2"/>
          <p:cNvSpPr>
            <a:spLocks noGrp="1"/>
          </p:cNvSpPr>
          <p:nvPr>
            <p:ph type="dt" idx="1"/>
          </p:nvPr>
        </p:nvSpPr>
        <p:spPr>
          <a:xfrm>
            <a:off x="4143588" y="0"/>
            <a:ext cx="3169920" cy="481727"/>
          </a:xfrm>
          <a:prstGeom prst="rect">
            <a:avLst/>
          </a:prstGeom>
        </p:spPr>
        <p:txBody>
          <a:bodyPr vert="horz" lIns="99048" tIns="49524" rIns="99048" bIns="49524" rtlCol="0"/>
          <a:lstStyle>
            <a:lvl1pPr algn="r">
              <a:defRPr sz="1300"/>
            </a:lvl1pPr>
          </a:lstStyle>
          <a:p>
            <a:fld id="{ED7ED2D0-AAFC-410B-9BDD-C67F2E799981}" type="datetimeFigureOut">
              <a:rPr lang="en-US" smtClean="0"/>
              <a:t>10/16/2024</a:t>
            </a:fld>
            <a:endParaRPr lang="en-US"/>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9048" tIns="49524" rIns="99048" bIns="49524" rtlCol="0" anchor="ctr"/>
          <a:lstStyle/>
          <a:p>
            <a:endParaRPr lang="en-US"/>
          </a:p>
        </p:txBody>
      </p:sp>
      <p:sp>
        <p:nvSpPr>
          <p:cNvPr id="5" name="Notes Placeholder 4"/>
          <p:cNvSpPr>
            <a:spLocks noGrp="1"/>
          </p:cNvSpPr>
          <p:nvPr>
            <p:ph type="body" sz="quarter" idx="3"/>
          </p:nvPr>
        </p:nvSpPr>
        <p:spPr>
          <a:xfrm>
            <a:off x="731520" y="4620577"/>
            <a:ext cx="5852160" cy="3780473"/>
          </a:xfrm>
          <a:prstGeom prst="rect">
            <a:avLst/>
          </a:prstGeom>
        </p:spPr>
        <p:txBody>
          <a:bodyPr vert="horz" lIns="99048" tIns="49524" rIns="99048" bIns="4952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119475"/>
            <a:ext cx="3169920" cy="481726"/>
          </a:xfrm>
          <a:prstGeom prst="rect">
            <a:avLst/>
          </a:prstGeom>
        </p:spPr>
        <p:txBody>
          <a:bodyPr vert="horz" lIns="99048" tIns="49524" rIns="99048" bIns="49524" rtlCol="0" anchor="b"/>
          <a:lstStyle>
            <a:lvl1pPr algn="l">
              <a:defRPr sz="1300"/>
            </a:lvl1pPr>
          </a:lstStyle>
          <a:p>
            <a:endParaRPr lang="en-US"/>
          </a:p>
        </p:txBody>
      </p:sp>
      <p:sp>
        <p:nvSpPr>
          <p:cNvPr id="7" name="Slide Number Placeholder 6"/>
          <p:cNvSpPr>
            <a:spLocks noGrp="1"/>
          </p:cNvSpPr>
          <p:nvPr>
            <p:ph type="sldNum" sz="quarter" idx="5"/>
          </p:nvPr>
        </p:nvSpPr>
        <p:spPr>
          <a:xfrm>
            <a:off x="4143588" y="9119475"/>
            <a:ext cx="3169920" cy="481726"/>
          </a:xfrm>
          <a:prstGeom prst="rect">
            <a:avLst/>
          </a:prstGeom>
        </p:spPr>
        <p:txBody>
          <a:bodyPr vert="horz" lIns="99048" tIns="49524" rIns="99048" bIns="49524" rtlCol="0" anchor="b"/>
          <a:lstStyle>
            <a:lvl1pPr algn="r">
              <a:defRPr sz="1300"/>
            </a:lvl1pPr>
          </a:lstStyle>
          <a:p>
            <a:fld id="{C086D116-2609-461B-B892-630E1397509A}" type="slidenum">
              <a:rPr lang="en-US" smtClean="0"/>
              <a:t>‹#›</a:t>
            </a:fld>
            <a:endParaRPr lang="en-US"/>
          </a:p>
        </p:txBody>
      </p:sp>
    </p:spTree>
    <p:extLst>
      <p:ext uri="{BB962C8B-B14F-4D97-AF65-F5344CB8AC3E}">
        <p14:creationId xmlns:p14="http://schemas.microsoft.com/office/powerpoint/2010/main" val="2646131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086D116-2609-461B-B892-630E1397509A}" type="slidenum">
              <a:rPr lang="en-US" smtClean="0"/>
              <a:t>2</a:t>
            </a:fld>
            <a:endParaRPr lang="en-US"/>
          </a:p>
        </p:txBody>
      </p:sp>
    </p:spTree>
    <p:extLst>
      <p:ext uri="{BB962C8B-B14F-4D97-AF65-F5344CB8AC3E}">
        <p14:creationId xmlns:p14="http://schemas.microsoft.com/office/powerpoint/2010/main" val="15166783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086D116-2609-461B-B892-630E1397509A}" type="slidenum">
              <a:rPr lang="en-US" smtClean="0"/>
              <a:t>4</a:t>
            </a:fld>
            <a:endParaRPr lang="en-US"/>
          </a:p>
        </p:txBody>
      </p:sp>
    </p:spTree>
    <p:extLst>
      <p:ext uri="{BB962C8B-B14F-4D97-AF65-F5344CB8AC3E}">
        <p14:creationId xmlns:p14="http://schemas.microsoft.com/office/powerpoint/2010/main" val="469501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DA0F2F2-DB18-4ADA-91D8-5D992B2ECD15}" type="slidenum">
              <a:rPr lang="en-US" smtClean="0"/>
              <a:t>7</a:t>
            </a:fld>
            <a:endParaRPr lang="en-US"/>
          </a:p>
        </p:txBody>
      </p:sp>
    </p:spTree>
    <p:extLst>
      <p:ext uri="{BB962C8B-B14F-4D97-AF65-F5344CB8AC3E}">
        <p14:creationId xmlns:p14="http://schemas.microsoft.com/office/powerpoint/2010/main" val="22797246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DA0F2F2-DB18-4ADA-91D8-5D992B2ECD15}" type="slidenum">
              <a:rPr lang="en-US" smtClean="0"/>
              <a:t>9</a:t>
            </a:fld>
            <a:endParaRPr lang="en-US"/>
          </a:p>
        </p:txBody>
      </p:sp>
    </p:spTree>
    <p:extLst>
      <p:ext uri="{BB962C8B-B14F-4D97-AF65-F5344CB8AC3E}">
        <p14:creationId xmlns:p14="http://schemas.microsoft.com/office/powerpoint/2010/main" val="4840917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086D116-2609-461B-B892-630E1397509A}" type="slidenum">
              <a:rPr lang="en-US" smtClean="0"/>
              <a:t>10</a:t>
            </a:fld>
            <a:endParaRPr lang="en-US"/>
          </a:p>
        </p:txBody>
      </p:sp>
    </p:spTree>
    <p:extLst>
      <p:ext uri="{BB962C8B-B14F-4D97-AF65-F5344CB8AC3E}">
        <p14:creationId xmlns:p14="http://schemas.microsoft.com/office/powerpoint/2010/main" val="27278717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DA0F2F2-DB18-4ADA-91D8-5D992B2ECD15}" type="slidenum">
              <a:rPr lang="en-US" smtClean="0"/>
              <a:t>11</a:t>
            </a:fld>
            <a:endParaRPr lang="en-US"/>
          </a:p>
        </p:txBody>
      </p:sp>
    </p:spTree>
    <p:extLst>
      <p:ext uri="{BB962C8B-B14F-4D97-AF65-F5344CB8AC3E}">
        <p14:creationId xmlns:p14="http://schemas.microsoft.com/office/powerpoint/2010/main" val="23782349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DA0F2F2-DB18-4ADA-91D8-5D992B2ECD15}" type="slidenum">
              <a:rPr lang="en-US" smtClean="0"/>
              <a:t>12</a:t>
            </a:fld>
            <a:endParaRPr lang="en-US"/>
          </a:p>
        </p:txBody>
      </p:sp>
    </p:spTree>
    <p:extLst>
      <p:ext uri="{BB962C8B-B14F-4D97-AF65-F5344CB8AC3E}">
        <p14:creationId xmlns:p14="http://schemas.microsoft.com/office/powerpoint/2010/main" val="6921807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DA0F2F2-DB18-4ADA-91D8-5D992B2ECD15}" type="slidenum">
              <a:rPr lang="en-US" smtClean="0"/>
              <a:t>13</a:t>
            </a:fld>
            <a:endParaRPr lang="en-US"/>
          </a:p>
        </p:txBody>
      </p:sp>
    </p:spTree>
    <p:extLst>
      <p:ext uri="{BB962C8B-B14F-4D97-AF65-F5344CB8AC3E}">
        <p14:creationId xmlns:p14="http://schemas.microsoft.com/office/powerpoint/2010/main" val="292765183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Line 4"/>
          <p:cNvSpPr>
            <a:spLocks noChangeShapeType="1"/>
          </p:cNvSpPr>
          <p:nvPr/>
        </p:nvSpPr>
        <p:spPr bwMode="auto">
          <a:xfrm>
            <a:off x="508000" y="914400"/>
            <a:ext cx="11074400" cy="0"/>
          </a:xfrm>
          <a:prstGeom prst="line">
            <a:avLst/>
          </a:prstGeom>
          <a:noFill/>
          <a:ln w="9525">
            <a:solidFill>
              <a:srgbClr val="BF9145"/>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1000" b="1">
              <a:solidFill>
                <a:srgbClr val="000000"/>
              </a:solidFill>
            </a:endParaRPr>
          </a:p>
        </p:txBody>
      </p:sp>
      <p:sp>
        <p:nvSpPr>
          <p:cNvPr id="65538" name="Rectangle 2"/>
          <p:cNvSpPr>
            <a:spLocks noGrp="1" noChangeArrowheads="1"/>
          </p:cNvSpPr>
          <p:nvPr>
            <p:ph type="ctrTitle"/>
          </p:nvPr>
        </p:nvSpPr>
        <p:spPr>
          <a:xfrm>
            <a:off x="914400" y="2286000"/>
            <a:ext cx="10363200" cy="1143000"/>
          </a:xfrm>
        </p:spPr>
        <p:txBody>
          <a:bodyPr/>
          <a:lstStyle>
            <a:lvl1pPr algn="ctr">
              <a:defRPr/>
            </a:lvl1pPr>
          </a:lstStyle>
          <a:p>
            <a:r>
              <a:rPr lang="en-US"/>
              <a:t>Click to edit Master title style</a:t>
            </a:r>
          </a:p>
        </p:txBody>
      </p:sp>
      <p:sp>
        <p:nvSpPr>
          <p:cNvPr id="65539" name="Rectangle 3"/>
          <p:cNvSpPr>
            <a:spLocks noGrp="1" noChangeArrowheads="1"/>
          </p:cNvSpPr>
          <p:nvPr>
            <p:ph type="subTitle" idx="1"/>
          </p:nvPr>
        </p:nvSpPr>
        <p:spPr>
          <a:xfrm>
            <a:off x="1828800" y="3886200"/>
            <a:ext cx="8534400" cy="1752600"/>
          </a:xfrm>
        </p:spPr>
        <p:txBody>
          <a:bodyPr/>
          <a:lstStyle>
            <a:lvl1pPr marL="0" indent="0" algn="ctr">
              <a:buFont typeface="Wingdings" pitchFamily="2" charset="2"/>
              <a:buNone/>
              <a:defRPr>
                <a:solidFill>
                  <a:schemeClr val="tx1"/>
                </a:solidFill>
              </a:defRPr>
            </a:lvl1pPr>
          </a:lstStyle>
          <a:p>
            <a:r>
              <a:rPr lang="en-US" dirty="0"/>
              <a:t>Click to edit Master subtitle style</a:t>
            </a:r>
          </a:p>
        </p:txBody>
      </p:sp>
      <p:pic>
        <p:nvPicPr>
          <p:cNvPr id="2" name="Picture 1">
            <a:extLst>
              <a:ext uri="{FF2B5EF4-FFF2-40B4-BE49-F238E27FC236}">
                <a16:creationId xmlns:a16="http://schemas.microsoft.com/office/drawing/2014/main" id="{16A9E9F7-FF22-4E1B-6247-4B502CEB6C23}"/>
              </a:ext>
            </a:extLst>
          </p:cNvPr>
          <p:cNvPicPr>
            <a:picLocks noChangeAspect="1"/>
          </p:cNvPicPr>
          <p:nvPr userDrawn="1"/>
        </p:nvPicPr>
        <p:blipFill>
          <a:blip r:embed="rId2"/>
          <a:srcRect l="7018" r="46326" b="14783"/>
          <a:stretch/>
        </p:blipFill>
        <p:spPr>
          <a:xfrm>
            <a:off x="68826" y="5933768"/>
            <a:ext cx="2747118" cy="857221"/>
          </a:xfrm>
          <a:prstGeom prst="rect">
            <a:avLst/>
          </a:prstGeom>
        </p:spPr>
      </p:pic>
    </p:spTree>
    <p:extLst>
      <p:ext uri="{BB962C8B-B14F-4D97-AF65-F5344CB8AC3E}">
        <p14:creationId xmlns:p14="http://schemas.microsoft.com/office/powerpoint/2010/main" val="24287056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a:buClr>
                <a:srgbClr val="BF9145"/>
              </a:buClr>
              <a:defRPr sz="2400"/>
            </a:lvl1pPr>
            <a:lvl2pPr>
              <a:buClr>
                <a:srgbClr val="800000"/>
              </a:buClr>
              <a:defRPr sz="2000"/>
            </a:lvl2pPr>
            <a:lvl3pPr>
              <a:buClr>
                <a:srgbClr val="800000"/>
              </a:buClr>
              <a:defRPr sz="1800"/>
            </a:lvl3pPr>
            <a:lvl4pPr>
              <a:defRPr sz="1600"/>
            </a:lvl4pPr>
            <a:lvl5pPr>
              <a:defRPr sz="1600"/>
            </a:lvl5pPr>
          </a:lstStyle>
          <a:p>
            <a:pPr marL="342900" marR="0" lvl="0" indent="-342900" algn="l" defTabSz="914400" rtl="0" eaLnBrk="0" fontAlgn="base" latinLnBrk="0" hangingPunct="0">
              <a:lnSpc>
                <a:spcPct val="100000"/>
              </a:lnSpc>
              <a:spcBef>
                <a:spcPct val="50000"/>
              </a:spcBef>
              <a:spcAft>
                <a:spcPct val="0"/>
              </a:spcAft>
              <a:buClr>
                <a:srgbClr val="BF9145"/>
              </a:buClr>
              <a:buSzPct val="90000"/>
              <a:buFont typeface="Wingdings" pitchFamily="2" charset="2"/>
              <a:buChar char="n"/>
              <a:tabLst/>
              <a:defRPr/>
            </a:pPr>
            <a:r>
              <a:rPr kumimoji="0" lang="en-US" sz="2000" b="1" i="0" u="none" strike="noStrike" kern="0" cap="none" spc="0" normalizeH="0" baseline="0" noProof="0" dirty="0">
                <a:ln>
                  <a:noFill/>
                </a:ln>
                <a:solidFill>
                  <a:srgbClr val="000000"/>
                </a:solidFill>
                <a:effectLst/>
                <a:uLnTx/>
                <a:uFillTx/>
                <a:latin typeface="Arial"/>
                <a:ea typeface="ＭＳ Ｐゴシック" pitchFamily="34" charset="-128"/>
              </a:rPr>
              <a:t>Click to edit Master text styles</a:t>
            </a:r>
          </a:p>
          <a:p>
            <a:pPr marL="742950" marR="0" lvl="1" indent="-285750" algn="l" defTabSz="914400" rtl="0" eaLnBrk="0" fontAlgn="base" latinLnBrk="0" hangingPunct="0">
              <a:lnSpc>
                <a:spcPct val="100000"/>
              </a:lnSpc>
              <a:spcBef>
                <a:spcPct val="50000"/>
              </a:spcBef>
              <a:spcAft>
                <a:spcPct val="0"/>
              </a:spcAft>
              <a:buClr>
                <a:srgbClr val="BF9145"/>
              </a:buClr>
              <a:buSzPct val="90000"/>
              <a:buFontTx/>
              <a:buChar char="—"/>
              <a:tabLst/>
              <a:defRPr/>
            </a:pPr>
            <a:r>
              <a:rPr kumimoji="0" lang="en-US" sz="1800" b="1" i="0" u="none" strike="noStrike" kern="0" cap="none" spc="0" normalizeH="0" baseline="0" noProof="0" dirty="0">
                <a:ln>
                  <a:noFill/>
                </a:ln>
                <a:solidFill>
                  <a:srgbClr val="000000"/>
                </a:solidFill>
                <a:effectLst/>
                <a:uLnTx/>
                <a:uFillTx/>
                <a:latin typeface="Arial"/>
                <a:ea typeface="ＭＳ Ｐゴシック" pitchFamily="34" charset="-128"/>
              </a:rPr>
              <a:t>Second level</a:t>
            </a:r>
          </a:p>
          <a:p>
            <a:pPr marL="1143000" marR="0" lvl="2" indent="-228600" algn="l" defTabSz="914400" rtl="0" eaLnBrk="0" fontAlgn="base" latinLnBrk="0" hangingPunct="0">
              <a:lnSpc>
                <a:spcPct val="100000"/>
              </a:lnSpc>
              <a:spcBef>
                <a:spcPct val="50000"/>
              </a:spcBef>
              <a:spcAft>
                <a:spcPct val="0"/>
              </a:spcAft>
              <a:buClr>
                <a:srgbClr val="BF9145"/>
              </a:buClr>
              <a:buSzPct val="90000"/>
              <a:buFont typeface="Wingdings" pitchFamily="2" charset="2"/>
              <a:buChar char="Ø"/>
              <a:tabLst/>
              <a:defRPr/>
            </a:pPr>
            <a:r>
              <a:rPr kumimoji="0" lang="en-US" sz="1600" b="1" i="0" u="none" strike="noStrike" kern="0" cap="none" spc="0" normalizeH="0" baseline="0" noProof="0" dirty="0">
                <a:ln>
                  <a:noFill/>
                </a:ln>
                <a:solidFill>
                  <a:srgbClr val="000000"/>
                </a:solidFill>
                <a:effectLst/>
                <a:uLnTx/>
                <a:uFillTx/>
                <a:latin typeface="Arial"/>
                <a:ea typeface="ＭＳ Ｐゴシック" pitchFamily="34" charset="-128"/>
              </a:rPr>
              <a:t>Third level</a:t>
            </a:r>
          </a:p>
          <a:p>
            <a:pPr marL="1600200" marR="0" lvl="3" indent="-228600" algn="l" defTabSz="914400" rtl="0" eaLnBrk="0" fontAlgn="base" latinLnBrk="0" hangingPunct="0">
              <a:lnSpc>
                <a:spcPct val="100000"/>
              </a:lnSpc>
              <a:spcBef>
                <a:spcPct val="50000"/>
              </a:spcBef>
              <a:spcAft>
                <a:spcPct val="0"/>
              </a:spcAft>
              <a:buClr>
                <a:srgbClr val="BF9145"/>
              </a:buClr>
              <a:buSzPct val="90000"/>
              <a:buFontTx/>
              <a:buChar char="•"/>
              <a:tabLst/>
              <a:defRPr/>
            </a:pPr>
            <a:r>
              <a:rPr kumimoji="0" lang="en-US" sz="1400" b="1" i="0" u="none" strike="noStrike" kern="0" cap="none" spc="0" normalizeH="0" baseline="0" noProof="0" dirty="0">
                <a:ln>
                  <a:noFill/>
                </a:ln>
                <a:solidFill>
                  <a:srgbClr val="000000"/>
                </a:solidFill>
                <a:effectLst/>
                <a:uLnTx/>
                <a:uFillTx/>
                <a:latin typeface="Arial"/>
                <a:ea typeface="ＭＳ Ｐゴシック" pitchFamily="34" charset="-128"/>
              </a:rPr>
              <a:t>Fourth level</a:t>
            </a:r>
          </a:p>
          <a:p>
            <a:pPr marL="2057400" marR="0" lvl="4" indent="-228600" algn="l" defTabSz="914400" rtl="0" eaLnBrk="0" fontAlgn="base" latinLnBrk="0" hangingPunct="0">
              <a:lnSpc>
                <a:spcPct val="100000"/>
              </a:lnSpc>
              <a:spcBef>
                <a:spcPct val="50000"/>
              </a:spcBef>
              <a:spcAft>
                <a:spcPct val="0"/>
              </a:spcAft>
              <a:buClr>
                <a:srgbClr val="BF9145"/>
              </a:buClr>
              <a:buSzPct val="90000"/>
              <a:buFontTx/>
              <a:buChar char="»"/>
              <a:tabLst/>
              <a:defRPr/>
            </a:pPr>
            <a:r>
              <a:rPr kumimoji="0" lang="en-US" sz="1400" b="1" i="0" u="none" strike="noStrike" kern="0" cap="none" spc="0" normalizeH="0" baseline="0" noProof="0" dirty="0">
                <a:ln>
                  <a:noFill/>
                </a:ln>
                <a:solidFill>
                  <a:srgbClr val="000000"/>
                </a:solidFill>
                <a:effectLst/>
                <a:uLnTx/>
                <a:uFillTx/>
                <a:latin typeface="Arial"/>
                <a:ea typeface="ＭＳ Ｐゴシック" pitchFamily="34" charset="-128"/>
              </a:rPr>
              <a:t>Fifth level</a:t>
            </a:r>
          </a:p>
          <a:p>
            <a:pPr lvl="0"/>
            <a:endParaRPr lang="en-US" dirty="0"/>
          </a:p>
        </p:txBody>
      </p:sp>
    </p:spTree>
    <p:extLst>
      <p:ext uri="{BB962C8B-B14F-4D97-AF65-F5344CB8AC3E}">
        <p14:creationId xmlns:p14="http://schemas.microsoft.com/office/powerpoint/2010/main" val="316206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3"/>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4058951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508000" y="1143000"/>
            <a:ext cx="54864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143000"/>
            <a:ext cx="54864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929763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10117" y="-69491"/>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308970"/>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1948732"/>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9" y="1308970"/>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9" y="1948732"/>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42252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9343502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092530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925404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777084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35817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90000" y="152400"/>
            <a:ext cx="27940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508000" y="152400"/>
            <a:ext cx="81788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05903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508000" y="152400"/>
            <a:ext cx="11176000" cy="609600"/>
          </a:xfrm>
        </p:spPr>
        <p:txBody>
          <a:bodyPr/>
          <a:lstStyle/>
          <a:p>
            <a:r>
              <a:rPr lang="en-US"/>
              <a:t>Click to edit Master title style</a:t>
            </a:r>
          </a:p>
        </p:txBody>
      </p:sp>
      <p:sp>
        <p:nvSpPr>
          <p:cNvPr id="3" name="SmartArt Placeholder 2"/>
          <p:cNvSpPr>
            <a:spLocks noGrp="1"/>
          </p:cNvSpPr>
          <p:nvPr>
            <p:ph type="dgm" idx="1"/>
          </p:nvPr>
        </p:nvSpPr>
        <p:spPr>
          <a:xfrm>
            <a:off x="508000" y="1143000"/>
            <a:ext cx="11176000" cy="4495800"/>
          </a:xfrm>
        </p:spPr>
        <p:txBody>
          <a:bodyPr/>
          <a:lstStyle/>
          <a:p>
            <a:pPr lvl="0"/>
            <a:endParaRPr lang="en-US" noProof="0"/>
          </a:p>
        </p:txBody>
      </p:sp>
    </p:spTree>
    <p:extLst>
      <p:ext uri="{BB962C8B-B14F-4D97-AF65-F5344CB8AC3E}">
        <p14:creationId xmlns:p14="http://schemas.microsoft.com/office/powerpoint/2010/main" val="27000538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508000" y="152400"/>
            <a:ext cx="11176000" cy="609600"/>
          </a:xfrm>
        </p:spPr>
        <p:txBody>
          <a:bodyPr/>
          <a:lstStyle/>
          <a:p>
            <a:r>
              <a:rPr lang="en-US"/>
              <a:t>Click to edit Master title style</a:t>
            </a:r>
          </a:p>
        </p:txBody>
      </p:sp>
      <p:sp>
        <p:nvSpPr>
          <p:cNvPr id="3" name="Content Placeholder 2"/>
          <p:cNvSpPr>
            <a:spLocks noGrp="1"/>
          </p:cNvSpPr>
          <p:nvPr>
            <p:ph sz="half" idx="1"/>
          </p:nvPr>
        </p:nvSpPr>
        <p:spPr>
          <a:xfrm>
            <a:off x="508000" y="1143000"/>
            <a:ext cx="54864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197600" y="1143000"/>
            <a:ext cx="54864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7788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ext &amp; Graphics - Primary Template">
    <p:spTree>
      <p:nvGrpSpPr>
        <p:cNvPr id="1" name=""/>
        <p:cNvGrpSpPr/>
        <p:nvPr/>
      </p:nvGrpSpPr>
      <p:grpSpPr>
        <a:xfrm>
          <a:off x="0" y="0"/>
          <a:ext cx="0" cy="0"/>
          <a:chOff x="0" y="0"/>
          <a:chExt cx="0" cy="0"/>
        </a:xfrm>
      </p:grpSpPr>
      <p:sp>
        <p:nvSpPr>
          <p:cNvPr id="7" name="Title Placeholder 1"/>
          <p:cNvSpPr>
            <a:spLocks noGrp="1"/>
          </p:cNvSpPr>
          <p:nvPr>
            <p:ph type="title" hasCustomPrompt="1"/>
          </p:nvPr>
        </p:nvSpPr>
        <p:spPr>
          <a:xfrm>
            <a:off x="534528" y="284629"/>
            <a:ext cx="10703256" cy="519575"/>
          </a:xfrm>
          <a:prstGeom prst="rect">
            <a:avLst/>
          </a:prstGeom>
        </p:spPr>
        <p:txBody>
          <a:bodyPr vert="horz" lIns="0" tIns="0" rIns="0" bIns="0" rtlCol="0" anchor="t">
            <a:normAutofit/>
          </a:bodyPr>
          <a:lstStyle/>
          <a:p>
            <a:r>
              <a:rPr lang="en-US" dirty="0"/>
              <a:t>CLICK TO EDIT MASTER TITLE STYLE</a:t>
            </a:r>
          </a:p>
        </p:txBody>
      </p:sp>
      <p:sp>
        <p:nvSpPr>
          <p:cNvPr id="4" name="Content Placeholder 2"/>
          <p:cNvSpPr>
            <a:spLocks noGrp="1"/>
          </p:cNvSpPr>
          <p:nvPr>
            <p:ph idx="1"/>
          </p:nvPr>
        </p:nvSpPr>
        <p:spPr>
          <a:xfrm>
            <a:off x="534528" y="1161288"/>
            <a:ext cx="10972800" cy="5225354"/>
          </a:xfrm>
        </p:spPr>
        <p:txBody>
          <a:bodyPr/>
          <a:lstStyle>
            <a:lvl1pPr>
              <a:buClr>
                <a:srgbClr val="FF6E00"/>
              </a:buClr>
              <a:defRPr>
                <a:latin typeface="+mn-lt"/>
              </a:defRPr>
            </a:lvl1pPr>
            <a:lvl2pPr>
              <a:buClr>
                <a:srgbClr val="FF6E00"/>
              </a:buClr>
              <a:defRPr>
                <a:latin typeface="+mn-lt"/>
              </a:defRPr>
            </a:lvl2pPr>
            <a:lvl3pPr>
              <a:buClr>
                <a:srgbClr val="FF6E00"/>
              </a:buClr>
              <a:defRPr>
                <a:latin typeface="+mn-lt"/>
              </a:defRPr>
            </a:lvl3pPr>
            <a:lvl4pPr>
              <a:buClr>
                <a:srgbClr val="FF6E00"/>
              </a:buClr>
              <a:defRPr>
                <a:latin typeface="+mn-lt"/>
              </a:defRPr>
            </a:lvl4pPr>
            <a:lvl5pPr>
              <a:buClr>
                <a:srgbClr val="FF6E00"/>
              </a:buClr>
              <a:defRPr>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Slide Number Placeholder 10"/>
          <p:cNvSpPr>
            <a:spLocks noGrp="1"/>
          </p:cNvSpPr>
          <p:nvPr>
            <p:ph type="sldNum" sz="quarter" idx="11"/>
          </p:nvPr>
        </p:nvSpPr>
        <p:spPr/>
        <p:txBody>
          <a:bodyPr/>
          <a:lstStyle>
            <a:lvl1pPr>
              <a:defRPr>
                <a:latin typeface="+mn-lt"/>
              </a:defRPr>
            </a:lvl1pPr>
          </a:lstStyle>
          <a:p>
            <a:fld id="{E55DE930-EE43-7444-B139-7A65A9D4440B}" type="slidenum">
              <a:rPr lang="en-US" smtClean="0">
                <a:solidFill>
                  <a:srgbClr val="000000"/>
                </a:solidFill>
              </a:rPr>
              <a:pPr/>
              <a:t>‹#›</a:t>
            </a:fld>
            <a:endParaRPr lang="en-US">
              <a:solidFill>
                <a:srgbClr val="000000"/>
              </a:solidFill>
            </a:endParaRPr>
          </a:p>
        </p:txBody>
      </p:sp>
      <p:sp>
        <p:nvSpPr>
          <p:cNvPr id="5" name="Date Placeholder 8"/>
          <p:cNvSpPr>
            <a:spLocks noGrp="1"/>
          </p:cNvSpPr>
          <p:nvPr>
            <p:ph type="dt" sz="half" idx="2"/>
          </p:nvPr>
        </p:nvSpPr>
        <p:spPr>
          <a:xfrm>
            <a:off x="609600" y="6581235"/>
            <a:ext cx="2251915" cy="140240"/>
          </a:xfrm>
          <a:prstGeom prst="rect">
            <a:avLst/>
          </a:prstGeom>
        </p:spPr>
        <p:txBody>
          <a:bodyPr vert="horz" lIns="91440" tIns="45720" rIns="91440" bIns="45720" rtlCol="0" anchor="ctr"/>
          <a:lstStyle>
            <a:lvl1pPr algn="l">
              <a:defRPr sz="800">
                <a:solidFill>
                  <a:schemeClr val="tx1">
                    <a:tint val="75000"/>
                  </a:schemeClr>
                </a:solidFill>
                <a:latin typeface="+mn-lt"/>
              </a:defRPr>
            </a:lvl1pPr>
          </a:lstStyle>
          <a:p>
            <a:fld id="{195EE17A-63DD-2D48-81D8-A538EF0BA954}" type="datetimeFigureOut">
              <a:rPr lang="en-US" smtClean="0">
                <a:solidFill>
                  <a:srgbClr val="000000"/>
                </a:solidFill>
              </a:rPr>
              <a:pPr/>
              <a:t>10/16/2024</a:t>
            </a:fld>
            <a:endParaRPr lang="en-US" dirty="0">
              <a:solidFill>
                <a:srgbClr val="000000">
                  <a:tint val="75000"/>
                </a:srgbClr>
              </a:solidFill>
            </a:endParaRPr>
          </a:p>
        </p:txBody>
      </p:sp>
    </p:spTree>
    <p:extLst>
      <p:ext uri="{BB962C8B-B14F-4D97-AF65-F5344CB8AC3E}">
        <p14:creationId xmlns:p14="http://schemas.microsoft.com/office/powerpoint/2010/main" val="36722848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6" name="Title Placeholder 1"/>
          <p:cNvSpPr>
            <a:spLocks noGrp="1"/>
          </p:cNvSpPr>
          <p:nvPr>
            <p:ph type="title"/>
          </p:nvPr>
        </p:nvSpPr>
        <p:spPr>
          <a:xfrm>
            <a:off x="504701" y="304800"/>
            <a:ext cx="11379200" cy="686118"/>
          </a:xfrm>
          <a:prstGeom prst="rect">
            <a:avLst/>
          </a:prstGeom>
        </p:spPr>
        <p:txBody>
          <a:bodyPr vert="horz" lIns="91440" tIns="45720" rIns="91440" bIns="45720" rtlCol="0" anchor="t" anchorCtr="0">
            <a:normAutofit/>
          </a:bodyPr>
          <a:lstStyle>
            <a:lvl1pPr>
              <a:defRPr sz="2500"/>
            </a:lvl1pPr>
          </a:lstStyle>
          <a:p>
            <a:r>
              <a:rPr lang="en-US" dirty="0"/>
              <a:t>Click to edit Master title style</a:t>
            </a:r>
          </a:p>
        </p:txBody>
      </p:sp>
      <p:sp>
        <p:nvSpPr>
          <p:cNvPr id="7" name="Text Placeholder 2"/>
          <p:cNvSpPr>
            <a:spLocks noGrp="1"/>
          </p:cNvSpPr>
          <p:nvPr>
            <p:ph idx="1"/>
          </p:nvPr>
        </p:nvSpPr>
        <p:spPr>
          <a:xfrm>
            <a:off x="406400" y="1828800"/>
            <a:ext cx="11379200" cy="4724400"/>
          </a:xfrm>
          <a:prstGeom prst="rect">
            <a:avLst/>
          </a:prstGeom>
        </p:spPr>
        <p:txBody>
          <a:bodyPr vert="horz" lIns="91440" tIns="45720" rIns="91440" bIns="45720" rtlCol="0">
            <a:normAutofit/>
          </a:bodyPr>
          <a:lstStyle>
            <a:lvl1pPr>
              <a:defRPr sz="1800"/>
            </a:lvl1pPr>
            <a:lvl2pPr>
              <a:defRPr sz="1600"/>
            </a:lvl2pPr>
            <a:lvl3pPr>
              <a:buSzPct val="100000"/>
              <a:buFont typeface="Arial" pitchFamily="34" charset="0"/>
              <a:buChar char="•"/>
              <a:defRPr sz="1200"/>
            </a:lvl3pPr>
          </a:lstStyle>
          <a:p>
            <a:pPr lvl="0"/>
            <a:r>
              <a:rPr lang="en-US" dirty="0"/>
              <a:t>Click to edit Master text styles</a:t>
            </a:r>
          </a:p>
          <a:p>
            <a:pPr lvl="1"/>
            <a:r>
              <a:rPr lang="en-US" dirty="0"/>
              <a:t>Second level</a:t>
            </a:r>
          </a:p>
          <a:p>
            <a:pPr lvl="2"/>
            <a:r>
              <a:rPr lang="en-US" dirty="0"/>
              <a:t>Third level</a:t>
            </a:r>
          </a:p>
        </p:txBody>
      </p:sp>
      <p:sp>
        <p:nvSpPr>
          <p:cNvPr id="8" name="Text Placeholder 2"/>
          <p:cNvSpPr>
            <a:spLocks noGrp="1"/>
          </p:cNvSpPr>
          <p:nvPr>
            <p:ph type="body" idx="13"/>
          </p:nvPr>
        </p:nvSpPr>
        <p:spPr>
          <a:xfrm>
            <a:off x="406400" y="1219518"/>
            <a:ext cx="11379200" cy="381000"/>
          </a:xfrm>
          <a:prstGeom prst="rect">
            <a:avLst/>
          </a:prstGeom>
        </p:spPr>
        <p:txBody>
          <a:bodyPr anchor="t" anchorCtr="0">
            <a:noAutofit/>
          </a:bodyPr>
          <a:lstStyle>
            <a:lvl1pPr marL="0" indent="0">
              <a:buNone/>
              <a:defRPr sz="1800" b="1" i="1" baseline="0">
                <a:solidFill>
                  <a:srgbClr val="5F5F5F"/>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9" name="Footer Placeholder 4"/>
          <p:cNvSpPr>
            <a:spLocks noGrp="1"/>
          </p:cNvSpPr>
          <p:nvPr>
            <p:ph type="ftr" sz="quarter" idx="3"/>
          </p:nvPr>
        </p:nvSpPr>
        <p:spPr>
          <a:xfrm>
            <a:off x="2533402" y="6657890"/>
            <a:ext cx="7321799" cy="200111"/>
          </a:xfrm>
          <a:prstGeom prst="rect">
            <a:avLst/>
          </a:prstGeom>
        </p:spPr>
        <p:txBody>
          <a:bodyPr vert="horz" lIns="91440" tIns="45720" rIns="91440" bIns="45720" rtlCol="0" anchor="ctr"/>
          <a:lstStyle>
            <a:lvl1pPr algn="ctr">
              <a:defRPr sz="800" baseline="0">
                <a:solidFill>
                  <a:schemeClr val="tx1">
                    <a:tint val="75000"/>
                  </a:schemeClr>
                </a:solidFill>
              </a:defRPr>
            </a:lvl1pPr>
          </a:lstStyle>
          <a:p>
            <a:r>
              <a:rPr lang="en-US" dirty="0">
                <a:solidFill>
                  <a:srgbClr val="262626">
                    <a:tint val="75000"/>
                  </a:srgbClr>
                </a:solidFill>
              </a:rPr>
              <a:t>© 2012 Level 3 Communications, LLC. All Rights Reserved. Proprietary and Confidential.</a:t>
            </a:r>
          </a:p>
        </p:txBody>
      </p:sp>
    </p:spTree>
    <p:extLst>
      <p:ext uri="{BB962C8B-B14F-4D97-AF65-F5344CB8AC3E}">
        <p14:creationId xmlns:p14="http://schemas.microsoft.com/office/powerpoint/2010/main" val="24389387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8000" y="152400"/>
            <a:ext cx="11176000" cy="609600"/>
          </a:xfrm>
        </p:spPr>
        <p:txBody>
          <a:bodyPr/>
          <a:lstStyle/>
          <a:p>
            <a:r>
              <a:rPr lang="en-US"/>
              <a:t>Click to edit Master title style</a:t>
            </a:r>
          </a:p>
        </p:txBody>
      </p:sp>
      <p:sp>
        <p:nvSpPr>
          <p:cNvPr id="3" name="Text Placeholder 2"/>
          <p:cNvSpPr>
            <a:spLocks noGrp="1"/>
          </p:cNvSpPr>
          <p:nvPr>
            <p:ph type="body" sz="half" idx="1"/>
          </p:nvPr>
        </p:nvSpPr>
        <p:spPr>
          <a:xfrm>
            <a:off x="508000" y="1143000"/>
            <a:ext cx="54864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143000"/>
            <a:ext cx="54864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327064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08000" y="152400"/>
            <a:ext cx="111760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508000" y="1142999"/>
            <a:ext cx="11176000" cy="4790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28" name="Line 7"/>
          <p:cNvSpPr>
            <a:spLocks noChangeShapeType="1"/>
          </p:cNvSpPr>
          <p:nvPr/>
        </p:nvSpPr>
        <p:spPr bwMode="auto">
          <a:xfrm>
            <a:off x="508000" y="914400"/>
            <a:ext cx="11074400" cy="0"/>
          </a:xfrm>
          <a:prstGeom prst="line">
            <a:avLst/>
          </a:prstGeom>
          <a:noFill/>
          <a:ln w="9525">
            <a:solidFill>
              <a:srgbClr val="BF9145"/>
            </a:solidFill>
            <a:round/>
            <a:headEnd/>
            <a:tailEnd/>
          </a:ln>
          <a:extLst>
            <a:ext uri="{909E8E84-426E-40DD-AFC4-6F175D3DCCD1}">
              <a14:hiddenFill xmlns:a14="http://schemas.microsoft.com/office/drawing/2010/main">
                <a:noFill/>
              </a14:hiddenFill>
            </a:ext>
          </a:extLst>
        </p:spPr>
        <p:txBody>
          <a:bodyPr/>
          <a:lstStyle/>
          <a:p>
            <a:pPr fontAlgn="base">
              <a:spcBef>
                <a:spcPct val="0"/>
              </a:spcBef>
              <a:spcAft>
                <a:spcPct val="0"/>
              </a:spcAft>
            </a:pPr>
            <a:endParaRPr lang="en-US" sz="1000" b="1">
              <a:solidFill>
                <a:srgbClr val="000000"/>
              </a:solidFill>
            </a:endParaRPr>
          </a:p>
        </p:txBody>
      </p:sp>
      <p:pic>
        <p:nvPicPr>
          <p:cNvPr id="2" name="Picture 1">
            <a:extLst>
              <a:ext uri="{FF2B5EF4-FFF2-40B4-BE49-F238E27FC236}">
                <a16:creationId xmlns:a16="http://schemas.microsoft.com/office/drawing/2014/main" id="{C2DB49F0-FA4C-35E7-1DA9-66D10F432896}"/>
              </a:ext>
            </a:extLst>
          </p:cNvPr>
          <p:cNvPicPr>
            <a:picLocks noChangeAspect="1"/>
          </p:cNvPicPr>
          <p:nvPr userDrawn="1"/>
        </p:nvPicPr>
        <p:blipFill>
          <a:blip r:embed="rId18"/>
          <a:srcRect l="7018" r="46326" b="14783"/>
          <a:stretch/>
        </p:blipFill>
        <p:spPr>
          <a:xfrm>
            <a:off x="68826" y="5933768"/>
            <a:ext cx="2747118" cy="857221"/>
          </a:xfrm>
          <a:prstGeom prst="rect">
            <a:avLst/>
          </a:prstGeom>
        </p:spPr>
      </p:pic>
    </p:spTree>
    <p:extLst>
      <p:ext uri="{BB962C8B-B14F-4D97-AF65-F5344CB8AC3E}">
        <p14:creationId xmlns:p14="http://schemas.microsoft.com/office/powerpoint/2010/main" val="3072356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rtl="0" eaLnBrk="0" fontAlgn="base" hangingPunct="0">
        <a:spcBef>
          <a:spcPct val="0"/>
        </a:spcBef>
        <a:spcAft>
          <a:spcPct val="0"/>
        </a:spcAft>
        <a:defRPr sz="4000" b="1">
          <a:solidFill>
            <a:schemeClr val="tx1"/>
          </a:solidFill>
          <a:latin typeface="+mj-lt"/>
          <a:ea typeface="ＭＳ Ｐゴシック" pitchFamily="34" charset="-128"/>
          <a:cs typeface="ＭＳ Ｐゴシック" charset="-128"/>
        </a:defRPr>
      </a:lvl1pPr>
      <a:lvl2pPr algn="l" rtl="0" eaLnBrk="0" fontAlgn="base" hangingPunct="0">
        <a:spcBef>
          <a:spcPct val="0"/>
        </a:spcBef>
        <a:spcAft>
          <a:spcPct val="0"/>
        </a:spcAft>
        <a:defRPr sz="3200" b="1">
          <a:solidFill>
            <a:schemeClr val="tx1"/>
          </a:solidFill>
          <a:latin typeface="Arial" pitchFamily="34" charset="0"/>
          <a:ea typeface="ＭＳ Ｐゴシック" pitchFamily="34" charset="-128"/>
          <a:cs typeface="ＭＳ Ｐゴシック" charset="-128"/>
        </a:defRPr>
      </a:lvl2pPr>
      <a:lvl3pPr algn="l" rtl="0" eaLnBrk="0" fontAlgn="base" hangingPunct="0">
        <a:spcBef>
          <a:spcPct val="0"/>
        </a:spcBef>
        <a:spcAft>
          <a:spcPct val="0"/>
        </a:spcAft>
        <a:defRPr sz="3200" b="1">
          <a:solidFill>
            <a:schemeClr val="tx1"/>
          </a:solidFill>
          <a:latin typeface="Arial" pitchFamily="34" charset="0"/>
          <a:ea typeface="ＭＳ Ｐゴシック" pitchFamily="34" charset="-128"/>
          <a:cs typeface="ＭＳ Ｐゴシック" charset="-128"/>
        </a:defRPr>
      </a:lvl3pPr>
      <a:lvl4pPr algn="l" rtl="0" eaLnBrk="0" fontAlgn="base" hangingPunct="0">
        <a:spcBef>
          <a:spcPct val="0"/>
        </a:spcBef>
        <a:spcAft>
          <a:spcPct val="0"/>
        </a:spcAft>
        <a:defRPr sz="3200" b="1">
          <a:solidFill>
            <a:schemeClr val="tx1"/>
          </a:solidFill>
          <a:latin typeface="Arial" pitchFamily="34" charset="0"/>
          <a:ea typeface="ＭＳ Ｐゴシック" pitchFamily="34" charset="-128"/>
          <a:cs typeface="ＭＳ Ｐゴシック" charset="-128"/>
        </a:defRPr>
      </a:lvl4pPr>
      <a:lvl5pPr algn="l" rtl="0" eaLnBrk="0" fontAlgn="base" hangingPunct="0">
        <a:spcBef>
          <a:spcPct val="0"/>
        </a:spcBef>
        <a:spcAft>
          <a:spcPct val="0"/>
        </a:spcAft>
        <a:defRPr sz="3200" b="1">
          <a:solidFill>
            <a:schemeClr val="tx1"/>
          </a:solidFill>
          <a:latin typeface="Arial" pitchFamily="34" charset="0"/>
          <a:ea typeface="ＭＳ Ｐゴシック" pitchFamily="34" charset="-128"/>
          <a:cs typeface="ＭＳ Ｐゴシック" charset="-128"/>
        </a:defRPr>
      </a:lvl5pPr>
      <a:lvl6pPr marL="457200" algn="l" rtl="0" fontAlgn="base">
        <a:spcBef>
          <a:spcPct val="0"/>
        </a:spcBef>
        <a:spcAft>
          <a:spcPct val="0"/>
        </a:spcAft>
        <a:defRPr sz="3200" b="1">
          <a:solidFill>
            <a:schemeClr val="tx1"/>
          </a:solidFill>
          <a:latin typeface="Arial" pitchFamily="34" charset="0"/>
        </a:defRPr>
      </a:lvl6pPr>
      <a:lvl7pPr marL="914400" algn="l" rtl="0" fontAlgn="base">
        <a:spcBef>
          <a:spcPct val="0"/>
        </a:spcBef>
        <a:spcAft>
          <a:spcPct val="0"/>
        </a:spcAft>
        <a:defRPr sz="3200" b="1">
          <a:solidFill>
            <a:schemeClr val="tx1"/>
          </a:solidFill>
          <a:latin typeface="Arial" pitchFamily="34" charset="0"/>
        </a:defRPr>
      </a:lvl7pPr>
      <a:lvl8pPr marL="1371600" algn="l" rtl="0" fontAlgn="base">
        <a:spcBef>
          <a:spcPct val="0"/>
        </a:spcBef>
        <a:spcAft>
          <a:spcPct val="0"/>
        </a:spcAft>
        <a:defRPr sz="3200" b="1">
          <a:solidFill>
            <a:schemeClr val="tx1"/>
          </a:solidFill>
          <a:latin typeface="Arial" pitchFamily="34" charset="0"/>
        </a:defRPr>
      </a:lvl8pPr>
      <a:lvl9pPr marL="1828800" algn="l" rtl="0" fontAlgn="base">
        <a:spcBef>
          <a:spcPct val="0"/>
        </a:spcBef>
        <a:spcAft>
          <a:spcPct val="0"/>
        </a:spcAft>
        <a:defRPr sz="3200" b="1">
          <a:solidFill>
            <a:schemeClr val="tx1"/>
          </a:solidFill>
          <a:latin typeface="Arial" pitchFamily="34" charset="0"/>
        </a:defRPr>
      </a:lvl9pPr>
    </p:titleStyle>
    <p:bodyStyle>
      <a:lvl1pPr marL="342900" indent="-342900" algn="l" rtl="0" eaLnBrk="0" fontAlgn="base" hangingPunct="0">
        <a:spcBef>
          <a:spcPct val="50000"/>
        </a:spcBef>
        <a:spcAft>
          <a:spcPct val="0"/>
        </a:spcAft>
        <a:buClr>
          <a:srgbClr val="BF9145"/>
        </a:buClr>
        <a:buSzPct val="90000"/>
        <a:buFont typeface="Wingdings" pitchFamily="2" charset="2"/>
        <a:buChar char="n"/>
        <a:defRPr sz="2800" b="1">
          <a:solidFill>
            <a:schemeClr val="tx1"/>
          </a:solidFill>
          <a:latin typeface="+mn-lt"/>
          <a:ea typeface="ＭＳ Ｐゴシック" pitchFamily="34" charset="-128"/>
          <a:cs typeface="ＭＳ Ｐゴシック" charset="-128"/>
        </a:defRPr>
      </a:lvl1pPr>
      <a:lvl2pPr marL="742950" indent="-285750" algn="l" rtl="0" eaLnBrk="0" fontAlgn="base" hangingPunct="0">
        <a:spcBef>
          <a:spcPct val="50000"/>
        </a:spcBef>
        <a:spcAft>
          <a:spcPct val="0"/>
        </a:spcAft>
        <a:buClr>
          <a:srgbClr val="BF9145"/>
        </a:buClr>
        <a:buSzPct val="90000"/>
        <a:buChar char="—"/>
        <a:defRPr sz="2400" b="1">
          <a:solidFill>
            <a:schemeClr val="tx1"/>
          </a:solidFill>
          <a:latin typeface="+mn-lt"/>
          <a:ea typeface="ＭＳ Ｐゴシック" pitchFamily="34" charset="-128"/>
        </a:defRPr>
      </a:lvl2pPr>
      <a:lvl3pPr marL="1143000" indent="-228600" algn="l" rtl="0" eaLnBrk="0" fontAlgn="base" hangingPunct="0">
        <a:spcBef>
          <a:spcPct val="50000"/>
        </a:spcBef>
        <a:spcAft>
          <a:spcPct val="0"/>
        </a:spcAft>
        <a:buClr>
          <a:srgbClr val="BF9145"/>
        </a:buClr>
        <a:buSzPct val="90000"/>
        <a:buFont typeface="Wingdings" pitchFamily="2" charset="2"/>
        <a:buChar char="Ø"/>
        <a:defRPr sz="2000" b="1">
          <a:solidFill>
            <a:schemeClr val="tx1"/>
          </a:solidFill>
          <a:latin typeface="+mn-lt"/>
          <a:ea typeface="ＭＳ Ｐゴシック" pitchFamily="34" charset="-128"/>
        </a:defRPr>
      </a:lvl3pPr>
      <a:lvl4pPr marL="1600200" indent="-228600" algn="l" rtl="0" eaLnBrk="0" fontAlgn="base" hangingPunct="0">
        <a:spcBef>
          <a:spcPct val="50000"/>
        </a:spcBef>
        <a:spcAft>
          <a:spcPct val="0"/>
        </a:spcAft>
        <a:buClr>
          <a:srgbClr val="BF9145"/>
        </a:buClr>
        <a:buSzPct val="90000"/>
        <a:buChar char="•"/>
        <a:defRPr sz="1800" b="1">
          <a:solidFill>
            <a:schemeClr val="tx1"/>
          </a:solidFill>
          <a:latin typeface="+mn-lt"/>
          <a:ea typeface="ＭＳ Ｐゴシック" pitchFamily="34" charset="-128"/>
        </a:defRPr>
      </a:lvl4pPr>
      <a:lvl5pPr marL="2057400" indent="-228600" algn="l" rtl="0" eaLnBrk="0" fontAlgn="base" hangingPunct="0">
        <a:spcBef>
          <a:spcPct val="50000"/>
        </a:spcBef>
        <a:spcAft>
          <a:spcPct val="0"/>
        </a:spcAft>
        <a:buClr>
          <a:srgbClr val="BF9145"/>
        </a:buClr>
        <a:buSzPct val="90000"/>
        <a:buChar char="»"/>
        <a:defRPr sz="1800" b="1">
          <a:solidFill>
            <a:schemeClr val="tx1"/>
          </a:solidFill>
          <a:latin typeface="+mn-lt"/>
          <a:ea typeface="ＭＳ Ｐゴシック" pitchFamily="34" charset="-128"/>
        </a:defRPr>
      </a:lvl5pPr>
      <a:lvl6pPr marL="2514600" indent="-228600" algn="l" rtl="0" fontAlgn="base">
        <a:spcBef>
          <a:spcPct val="50000"/>
        </a:spcBef>
        <a:spcAft>
          <a:spcPct val="0"/>
        </a:spcAft>
        <a:buClr>
          <a:srgbClr val="990000"/>
        </a:buClr>
        <a:buSzPct val="90000"/>
        <a:buChar char="»"/>
        <a:defRPr sz="1400" b="1">
          <a:solidFill>
            <a:schemeClr val="tx1"/>
          </a:solidFill>
          <a:latin typeface="+mn-lt"/>
        </a:defRPr>
      </a:lvl6pPr>
      <a:lvl7pPr marL="2971800" indent="-228600" algn="l" rtl="0" fontAlgn="base">
        <a:spcBef>
          <a:spcPct val="50000"/>
        </a:spcBef>
        <a:spcAft>
          <a:spcPct val="0"/>
        </a:spcAft>
        <a:buClr>
          <a:srgbClr val="990000"/>
        </a:buClr>
        <a:buSzPct val="90000"/>
        <a:buChar char="»"/>
        <a:defRPr sz="1400" b="1">
          <a:solidFill>
            <a:schemeClr val="tx1"/>
          </a:solidFill>
          <a:latin typeface="+mn-lt"/>
        </a:defRPr>
      </a:lvl7pPr>
      <a:lvl8pPr marL="3429000" indent="-228600" algn="l" rtl="0" fontAlgn="base">
        <a:spcBef>
          <a:spcPct val="50000"/>
        </a:spcBef>
        <a:spcAft>
          <a:spcPct val="0"/>
        </a:spcAft>
        <a:buClr>
          <a:srgbClr val="990000"/>
        </a:buClr>
        <a:buSzPct val="90000"/>
        <a:buChar char="»"/>
        <a:defRPr sz="1400" b="1">
          <a:solidFill>
            <a:schemeClr val="tx1"/>
          </a:solidFill>
          <a:latin typeface="+mn-lt"/>
        </a:defRPr>
      </a:lvl8pPr>
      <a:lvl9pPr marL="3886200" indent="-228600" algn="l" rtl="0" fontAlgn="base">
        <a:spcBef>
          <a:spcPct val="50000"/>
        </a:spcBef>
        <a:spcAft>
          <a:spcPct val="0"/>
        </a:spcAft>
        <a:buClr>
          <a:srgbClr val="990000"/>
        </a:buClr>
        <a:buSzPct val="90000"/>
        <a:buChar char="»"/>
        <a:defRPr sz="14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12"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0.jpeg"/><Relationship Id="rId11" Type="http://schemas.openxmlformats.org/officeDocument/2006/relationships/image" Target="../media/image15.jpeg"/><Relationship Id="rId5" Type="http://schemas.openxmlformats.org/officeDocument/2006/relationships/image" Target="../media/image9.jpeg"/><Relationship Id="rId10" Type="http://schemas.openxmlformats.org/officeDocument/2006/relationships/image" Target="../media/image14.jpeg"/><Relationship Id="rId4" Type="http://schemas.openxmlformats.org/officeDocument/2006/relationships/image" Target="../media/image8.jpeg"/><Relationship Id="rId9" Type="http://schemas.openxmlformats.org/officeDocument/2006/relationships/image" Target="../media/image13.jpeg"/></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3E2AF9E-F941-C944-9B36-E17CBD4E2F71}"/>
              </a:ext>
            </a:extLst>
          </p:cNvPr>
          <p:cNvSpPr>
            <a:spLocks noGrp="1"/>
          </p:cNvSpPr>
          <p:nvPr>
            <p:ph type="ctrTitle"/>
          </p:nvPr>
        </p:nvSpPr>
        <p:spPr/>
        <p:txBody>
          <a:bodyPr/>
          <a:lstStyle/>
          <a:p>
            <a:r>
              <a:rPr lang="en-US" dirty="0"/>
              <a:t>Wise Women Meeting</a:t>
            </a:r>
            <a:br>
              <a:rPr lang="en-US" dirty="0"/>
            </a:br>
            <a:r>
              <a:rPr lang="en-US" dirty="0"/>
              <a:t>October 17, 2024</a:t>
            </a:r>
          </a:p>
        </p:txBody>
      </p:sp>
      <p:sp>
        <p:nvSpPr>
          <p:cNvPr id="5" name="Subtitle 4">
            <a:extLst>
              <a:ext uri="{FF2B5EF4-FFF2-40B4-BE49-F238E27FC236}">
                <a16:creationId xmlns:a16="http://schemas.microsoft.com/office/drawing/2014/main" id="{945931DC-4357-1243-55F2-F3A3FBF1A9D5}"/>
              </a:ext>
            </a:extLst>
          </p:cNvPr>
          <p:cNvSpPr>
            <a:spLocks noGrp="1"/>
          </p:cNvSpPr>
          <p:nvPr>
            <p:ph type="subTitle" idx="1"/>
          </p:nvPr>
        </p:nvSpPr>
        <p:spPr/>
        <p:txBody>
          <a:bodyPr/>
          <a:lstStyle/>
          <a:p>
            <a:endParaRPr lang="en-US" dirty="0"/>
          </a:p>
          <a:p>
            <a:r>
              <a:rPr lang="en-US" sz="3200" i="1" dirty="0"/>
              <a:t>Barbara Kreisman, PhD</a:t>
            </a:r>
          </a:p>
        </p:txBody>
      </p:sp>
    </p:spTree>
    <p:extLst>
      <p:ext uri="{BB962C8B-B14F-4D97-AF65-F5344CB8AC3E}">
        <p14:creationId xmlns:p14="http://schemas.microsoft.com/office/powerpoint/2010/main" val="2316675207"/>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3E3FCE-A4A6-3942-DC71-C753BDDA87A2}"/>
              </a:ext>
            </a:extLst>
          </p:cNvPr>
          <p:cNvSpPr>
            <a:spLocks noGrp="1"/>
          </p:cNvSpPr>
          <p:nvPr>
            <p:ph type="title"/>
          </p:nvPr>
        </p:nvSpPr>
        <p:spPr/>
        <p:txBody>
          <a:bodyPr/>
          <a:lstStyle/>
          <a:p>
            <a:r>
              <a:rPr lang="en-US" dirty="0"/>
              <a:t>October Wise Women Agenda 10.17</a:t>
            </a:r>
          </a:p>
        </p:txBody>
      </p:sp>
      <p:sp>
        <p:nvSpPr>
          <p:cNvPr id="3" name="Content Placeholder 2">
            <a:extLst>
              <a:ext uri="{FF2B5EF4-FFF2-40B4-BE49-F238E27FC236}">
                <a16:creationId xmlns:a16="http://schemas.microsoft.com/office/drawing/2014/main" id="{4E109307-E331-D38A-7681-793F03A823BE}"/>
              </a:ext>
            </a:extLst>
          </p:cNvPr>
          <p:cNvSpPr>
            <a:spLocks noGrp="1"/>
          </p:cNvSpPr>
          <p:nvPr>
            <p:ph idx="1"/>
          </p:nvPr>
        </p:nvSpPr>
        <p:spPr/>
        <p:txBody>
          <a:bodyPr/>
          <a:lstStyle/>
          <a:p>
            <a:r>
              <a:rPr lang="en-US" dirty="0"/>
              <a:t>Welcome of new participants  (photo cover page)</a:t>
            </a:r>
          </a:p>
          <a:p>
            <a:r>
              <a:rPr lang="en-US" dirty="0"/>
              <a:t>Revisit the meaning of knowing oneself &amp; unique characteristics</a:t>
            </a:r>
          </a:p>
          <a:p>
            <a:r>
              <a:rPr lang="en-US" dirty="0"/>
              <a:t>From Here poems (small groups of 4/5 each)</a:t>
            </a:r>
          </a:p>
          <a:p>
            <a:r>
              <a:rPr lang="en-US" dirty="0"/>
              <a:t>Highlight upcoming DU Retirement Reimagined course (January start)</a:t>
            </a:r>
          </a:p>
          <a:p>
            <a:r>
              <a:rPr lang="en-US" dirty="0"/>
              <a:t>Logo selection - Tree of Life &amp; Enzo Circle</a:t>
            </a:r>
          </a:p>
          <a:p>
            <a:r>
              <a:rPr lang="en-US" dirty="0"/>
              <a:t>Website reveal  Purposeful-Aging.org </a:t>
            </a:r>
          </a:p>
          <a:p>
            <a:r>
              <a:rPr lang="en-US" dirty="0"/>
              <a:t>Survey results</a:t>
            </a:r>
          </a:p>
          <a:p>
            <a:r>
              <a:rPr lang="en-US" dirty="0"/>
              <a:t>Next meeting dates – Nov. 14 or 21;  Dec. 12 or 19</a:t>
            </a:r>
            <a:r>
              <a:rPr lang="en-US" baseline="30000" dirty="0"/>
              <a:t>th</a:t>
            </a:r>
            <a:r>
              <a:rPr lang="en-US" dirty="0"/>
              <a:t>?</a:t>
            </a:r>
          </a:p>
          <a:p>
            <a:r>
              <a:rPr lang="en-US" dirty="0"/>
              <a:t>Facilitation/subject schedule (2025)</a:t>
            </a:r>
          </a:p>
          <a:p>
            <a:endParaRPr lang="en-US" dirty="0"/>
          </a:p>
        </p:txBody>
      </p:sp>
    </p:spTree>
    <p:extLst>
      <p:ext uri="{BB962C8B-B14F-4D97-AF65-F5344CB8AC3E}">
        <p14:creationId xmlns:p14="http://schemas.microsoft.com/office/powerpoint/2010/main" val="13734322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ED44228D-050B-4843-6BCF-1F4261F6D122}"/>
              </a:ext>
            </a:extLst>
          </p:cNvPr>
          <p:cNvSpPr>
            <a:spLocks noGrp="1"/>
          </p:cNvSpPr>
          <p:nvPr>
            <p:ph type="title"/>
          </p:nvPr>
        </p:nvSpPr>
        <p:spPr>
          <a:xfrm>
            <a:off x="369824" y="120396"/>
            <a:ext cx="11176000" cy="609600"/>
          </a:xfrm>
        </p:spPr>
        <p:txBody>
          <a:bodyPr/>
          <a:lstStyle/>
          <a:p>
            <a:r>
              <a:rPr lang="en-US" sz="3200" dirty="0"/>
              <a:t>Course to Begin in January</a:t>
            </a:r>
          </a:p>
        </p:txBody>
      </p:sp>
      <p:sp>
        <p:nvSpPr>
          <p:cNvPr id="10" name="Text Placeholder 2">
            <a:extLst>
              <a:ext uri="{FF2B5EF4-FFF2-40B4-BE49-F238E27FC236}">
                <a16:creationId xmlns:a16="http://schemas.microsoft.com/office/drawing/2014/main" id="{128314A1-ADB6-5313-55C9-12F642739BD2}"/>
              </a:ext>
            </a:extLst>
          </p:cNvPr>
          <p:cNvSpPr>
            <a:spLocks noGrp="1"/>
          </p:cNvSpPr>
          <p:nvPr>
            <p:ph type="body" sz="half" idx="1"/>
          </p:nvPr>
        </p:nvSpPr>
        <p:spPr>
          <a:xfrm>
            <a:off x="508000" y="1143000"/>
            <a:ext cx="5486400" cy="4495800"/>
          </a:xfrm>
        </p:spPr>
        <p:txBody>
          <a:bodyPr/>
          <a:lstStyle/>
          <a:p>
            <a:endParaRPr lang="en-US" dirty="0"/>
          </a:p>
        </p:txBody>
      </p:sp>
      <p:sp>
        <p:nvSpPr>
          <p:cNvPr id="12" name="Content Placeholder 3">
            <a:extLst>
              <a:ext uri="{FF2B5EF4-FFF2-40B4-BE49-F238E27FC236}">
                <a16:creationId xmlns:a16="http://schemas.microsoft.com/office/drawing/2014/main" id="{F0586F71-5CA5-E62F-71EC-9C286DF2E078}"/>
              </a:ext>
            </a:extLst>
          </p:cNvPr>
          <p:cNvSpPr>
            <a:spLocks noGrp="1"/>
          </p:cNvSpPr>
          <p:nvPr>
            <p:ph sz="half" idx="2"/>
          </p:nvPr>
        </p:nvSpPr>
        <p:spPr>
          <a:xfrm>
            <a:off x="6197600" y="1143000"/>
            <a:ext cx="5486400" cy="4495800"/>
          </a:xfrm>
        </p:spPr>
        <p:txBody>
          <a:bodyPr/>
          <a:lstStyle/>
          <a:p>
            <a:endParaRPr lang="en-US"/>
          </a:p>
        </p:txBody>
      </p:sp>
      <p:pic>
        <p:nvPicPr>
          <p:cNvPr id="7" name="Picture 6">
            <a:extLst>
              <a:ext uri="{FF2B5EF4-FFF2-40B4-BE49-F238E27FC236}">
                <a16:creationId xmlns:a16="http://schemas.microsoft.com/office/drawing/2014/main" id="{DF1A90BD-E84A-1BBB-B679-D6E5E1D11983}"/>
              </a:ext>
            </a:extLst>
          </p:cNvPr>
          <p:cNvPicPr>
            <a:picLocks noChangeAspect="1"/>
          </p:cNvPicPr>
          <p:nvPr/>
        </p:nvPicPr>
        <p:blipFill>
          <a:blip r:embed="rId2"/>
          <a:srcRect l="9617" t="19608" r="17469" b="19785"/>
          <a:stretch/>
        </p:blipFill>
        <p:spPr>
          <a:xfrm>
            <a:off x="508000" y="926592"/>
            <a:ext cx="11037824" cy="5152522"/>
          </a:xfrm>
          <a:prstGeom prst="rect">
            <a:avLst/>
          </a:prstGeom>
        </p:spPr>
      </p:pic>
    </p:spTree>
    <p:extLst>
      <p:ext uri="{BB962C8B-B14F-4D97-AF65-F5344CB8AC3E}">
        <p14:creationId xmlns:p14="http://schemas.microsoft.com/office/powerpoint/2010/main" val="23983077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1960B4-89FE-6E00-2DA4-1E269E1A5120}"/>
              </a:ext>
            </a:extLst>
          </p:cNvPr>
          <p:cNvSpPr>
            <a:spLocks noGrp="1"/>
          </p:cNvSpPr>
          <p:nvPr>
            <p:ph type="title"/>
          </p:nvPr>
        </p:nvSpPr>
        <p:spPr/>
        <p:txBody>
          <a:bodyPr/>
          <a:lstStyle/>
          <a:p>
            <a:r>
              <a:rPr lang="en-US" sz="3200" dirty="0"/>
              <a:t>DU Course to Begin in January</a:t>
            </a:r>
          </a:p>
        </p:txBody>
      </p:sp>
      <p:pic>
        <p:nvPicPr>
          <p:cNvPr id="5" name="Content Placeholder 4">
            <a:extLst>
              <a:ext uri="{FF2B5EF4-FFF2-40B4-BE49-F238E27FC236}">
                <a16:creationId xmlns:a16="http://schemas.microsoft.com/office/drawing/2014/main" id="{245FF5C7-38D0-DCA5-8EA9-769DF61F67AD}"/>
              </a:ext>
            </a:extLst>
          </p:cNvPr>
          <p:cNvPicPr>
            <a:picLocks noGrp="1" noChangeAspect="1"/>
          </p:cNvPicPr>
          <p:nvPr>
            <p:ph idx="1"/>
          </p:nvPr>
        </p:nvPicPr>
        <p:blipFill rotWithShape="1">
          <a:blip r:embed="rId3"/>
          <a:srcRect l="37427" t="8724" r="19914" b="11731"/>
          <a:stretch/>
        </p:blipFill>
        <p:spPr>
          <a:xfrm>
            <a:off x="2143575" y="928254"/>
            <a:ext cx="3952425" cy="5293580"/>
          </a:xfrm>
          <a:ln>
            <a:solidFill>
              <a:schemeClr val="accent1"/>
            </a:solidFill>
          </a:ln>
          <a:effectLst>
            <a:outerShdw blurRad="50800" dist="50800" dir="5400000" algn="ctr" rotWithShape="0">
              <a:schemeClr val="tx1"/>
            </a:outerShdw>
            <a:softEdge rad="76200"/>
          </a:effectLst>
        </p:spPr>
      </p:pic>
      <p:pic>
        <p:nvPicPr>
          <p:cNvPr id="7" name="Picture 6">
            <a:extLst>
              <a:ext uri="{FF2B5EF4-FFF2-40B4-BE49-F238E27FC236}">
                <a16:creationId xmlns:a16="http://schemas.microsoft.com/office/drawing/2014/main" id="{C03F9D1B-68D1-65E0-EEAB-1E1696B760DF}"/>
              </a:ext>
            </a:extLst>
          </p:cNvPr>
          <p:cNvPicPr>
            <a:picLocks noChangeAspect="1"/>
          </p:cNvPicPr>
          <p:nvPr/>
        </p:nvPicPr>
        <p:blipFill>
          <a:blip r:embed="rId4"/>
          <a:srcRect l="39667" t="10223" r="20111" b="7111"/>
          <a:stretch/>
        </p:blipFill>
        <p:spPr>
          <a:xfrm>
            <a:off x="6411885" y="943997"/>
            <a:ext cx="4096512" cy="5262094"/>
          </a:xfrm>
          <a:prstGeom prst="rect">
            <a:avLst/>
          </a:prstGeom>
          <a:effectLst>
            <a:outerShdw blurRad="50800" dist="50800" dir="5400000" algn="ctr" rotWithShape="0">
              <a:srgbClr val="272C3D"/>
            </a:outerShdw>
            <a:softEdge rad="50800"/>
          </a:effectLst>
        </p:spPr>
      </p:pic>
    </p:spTree>
    <p:extLst>
      <p:ext uri="{BB962C8B-B14F-4D97-AF65-F5344CB8AC3E}">
        <p14:creationId xmlns:p14="http://schemas.microsoft.com/office/powerpoint/2010/main" val="27568066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392F33D-C892-9CA8-C309-A77E4D697736}"/>
              </a:ext>
            </a:extLst>
          </p:cNvPr>
          <p:cNvPicPr>
            <a:picLocks noChangeAspect="1"/>
          </p:cNvPicPr>
          <p:nvPr/>
        </p:nvPicPr>
        <p:blipFill>
          <a:blip r:embed="rId2"/>
          <a:srcRect l="6926" t="9849" b="14033"/>
          <a:stretch/>
        </p:blipFill>
        <p:spPr>
          <a:xfrm>
            <a:off x="2278475" y="1228726"/>
            <a:ext cx="7224325" cy="2979474"/>
          </a:xfrm>
          <a:prstGeom prst="rect">
            <a:avLst/>
          </a:prstGeom>
        </p:spPr>
      </p:pic>
      <p:pic>
        <p:nvPicPr>
          <p:cNvPr id="5" name="Picture 4">
            <a:extLst>
              <a:ext uri="{FF2B5EF4-FFF2-40B4-BE49-F238E27FC236}">
                <a16:creationId xmlns:a16="http://schemas.microsoft.com/office/drawing/2014/main" id="{0392DC76-0D87-7CB9-E7ED-2ECA46D2DBB9}"/>
              </a:ext>
            </a:extLst>
          </p:cNvPr>
          <p:cNvPicPr>
            <a:picLocks noChangeAspect="1"/>
          </p:cNvPicPr>
          <p:nvPr/>
        </p:nvPicPr>
        <p:blipFill>
          <a:blip r:embed="rId3"/>
          <a:srcRect l="6144" t="8994" r="40663" b="21287"/>
          <a:stretch/>
        </p:blipFill>
        <p:spPr>
          <a:xfrm>
            <a:off x="2356819" y="4170438"/>
            <a:ext cx="7346006" cy="1644952"/>
          </a:xfrm>
          <a:prstGeom prst="rect">
            <a:avLst/>
          </a:prstGeom>
        </p:spPr>
      </p:pic>
    </p:spTree>
    <p:extLst>
      <p:ext uri="{BB962C8B-B14F-4D97-AF65-F5344CB8AC3E}">
        <p14:creationId xmlns:p14="http://schemas.microsoft.com/office/powerpoint/2010/main" val="1205301911"/>
      </p:ext>
    </p:extLst>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0690A-5943-470F-F7E0-A2B441668ECF}"/>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id="{55409BEA-EE59-7571-8A06-6A7C36207CF5}"/>
              </a:ext>
            </a:extLst>
          </p:cNvPr>
          <p:cNvSpPr>
            <a:spLocks noGrp="1"/>
          </p:cNvSpPr>
          <p:nvPr>
            <p:ph type="subTitle" idx="1"/>
          </p:nvPr>
        </p:nvSpPr>
        <p:spPr/>
        <p:txBody>
          <a:bodyPr/>
          <a:lstStyle/>
          <a:p>
            <a:endParaRPr lang="en-US"/>
          </a:p>
        </p:txBody>
      </p:sp>
      <p:pic>
        <p:nvPicPr>
          <p:cNvPr id="5" name="Picture 4">
            <a:extLst>
              <a:ext uri="{FF2B5EF4-FFF2-40B4-BE49-F238E27FC236}">
                <a16:creationId xmlns:a16="http://schemas.microsoft.com/office/drawing/2014/main" id="{8C35FAE5-2DD9-0A9A-0F5E-DA4407E77B5E}"/>
              </a:ext>
            </a:extLst>
          </p:cNvPr>
          <p:cNvPicPr>
            <a:picLocks noChangeAspect="1"/>
          </p:cNvPicPr>
          <p:nvPr/>
        </p:nvPicPr>
        <p:blipFill>
          <a:blip r:embed="rId2"/>
          <a:srcRect l="2628" t="22560" r="1943" b="6491"/>
          <a:stretch/>
        </p:blipFill>
        <p:spPr>
          <a:xfrm>
            <a:off x="79386" y="548640"/>
            <a:ext cx="12033228" cy="5492815"/>
          </a:xfrm>
          <a:prstGeom prst="rect">
            <a:avLst/>
          </a:prstGeom>
        </p:spPr>
      </p:pic>
    </p:spTree>
    <p:extLst>
      <p:ext uri="{BB962C8B-B14F-4D97-AF65-F5344CB8AC3E}">
        <p14:creationId xmlns:p14="http://schemas.microsoft.com/office/powerpoint/2010/main" val="32354696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B97E5D-59ED-A203-9492-31F91E5E19C8}"/>
              </a:ext>
            </a:extLst>
          </p:cNvPr>
          <p:cNvSpPr>
            <a:spLocks noGrp="1"/>
          </p:cNvSpPr>
          <p:nvPr>
            <p:ph type="title"/>
          </p:nvPr>
        </p:nvSpPr>
        <p:spPr/>
        <p:txBody>
          <a:bodyPr/>
          <a:lstStyle/>
          <a:p>
            <a:r>
              <a:rPr lang="en-US" dirty="0"/>
              <a:t>Board of Advisors/Thought Leaders </a:t>
            </a:r>
          </a:p>
        </p:txBody>
      </p:sp>
      <p:sp>
        <p:nvSpPr>
          <p:cNvPr id="4" name="Rectangle 1">
            <a:extLst>
              <a:ext uri="{FF2B5EF4-FFF2-40B4-BE49-F238E27FC236}">
                <a16:creationId xmlns:a16="http://schemas.microsoft.com/office/drawing/2014/main" id="{3B6E035B-0457-39EE-5C52-7E87CBADBDEA}"/>
              </a:ext>
            </a:extLst>
          </p:cNvPr>
          <p:cNvSpPr>
            <a:spLocks noChangeArrowheads="1"/>
          </p:cNvSpPr>
          <p:nvPr/>
        </p:nvSpPr>
        <p:spPr bwMode="auto">
          <a:xfrm flipH="1">
            <a:off x="13982216" y="-6713758"/>
            <a:ext cx="1435261" cy="15650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400" b="1" i="0" u="none" strike="noStrike" cap="none" normalizeH="0" baseline="0" dirty="0">
                <a:ln>
                  <a:noFill/>
                </a:ln>
                <a:solidFill>
                  <a:srgbClr val="000000"/>
                </a:solidFill>
                <a:effectLst/>
                <a:latin typeface="Arial" panose="020B0604020202020204" pitchFamily="34" charset="0"/>
                <a:cs typeface="Arial" panose="020B0604020202020204" pitchFamily="34" charset="0"/>
              </a:rPr>
              <a:t>Our Advisory Board</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rgbClr val="000000"/>
                </a:solidFill>
                <a:effectLst/>
                <a:latin typeface="madefor-text"/>
                <a:cs typeface="Arial" panose="020B0604020202020204" pitchFamily="34" charset="0"/>
              </a:rPr>
              <a:t>The advisory board for the Purposeful Aging organization consists of experts from various fields, including healthcare, senior care, and wellness, providing valuable insights and guidance. Their combined expertise ensures that the website delivers accurate, up-to-date information and practical solutions to help individuals age gracefully and maintain a high quality of life. Through their support, the website stays at the forefront of aging wellness trends and best practices.</a:t>
            </a:r>
            <a:endParaRPr kumimoji="0" lang="en-US" altLang="en-US" sz="7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rgbClr val="000000"/>
                </a:solidFill>
                <a:effectLst/>
                <a:latin typeface="HelveticaNeueW01-45Ligh"/>
                <a:cs typeface="Arial" panose="020B0604020202020204" pitchFamily="34" charset="0"/>
              </a:rPr>
              <a:t>  </a:t>
            </a:r>
            <a:r>
              <a:rPr kumimoji="0" lang="en-US" altLang="en-US" sz="5800" b="0" i="0" u="none" strike="noStrike" cap="none" normalizeH="0" baseline="0" dirty="0">
                <a:ln>
                  <a:noFill/>
                </a:ln>
                <a:solidFill>
                  <a:srgbClr val="000000"/>
                </a:solidFill>
                <a:effectLst/>
                <a:latin typeface="HelveticaNeueW01-45Ligh"/>
                <a:cs typeface="Arial" panose="020B0604020202020204" pitchFamily="34" charset="0"/>
              </a:rPr>
              <a:t>      </a:t>
            </a:r>
            <a:endParaRPr kumimoji="0" lang="en-US" altLang="en-US" sz="800" b="0" i="0" u="none" strike="noStrike" cap="none" normalizeH="0" baseline="0" dirty="0">
              <a:ln>
                <a:noFill/>
              </a:ln>
              <a:solidFill>
                <a:srgbClr val="000000"/>
              </a:solidFill>
              <a:effectLst/>
              <a:latin typeface="HelveticaNeueW01-45Ligh"/>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a:ln>
                  <a:noFill/>
                </a:ln>
                <a:solidFill>
                  <a:srgbClr val="000000"/>
                </a:solidFill>
                <a:effectLst/>
                <a:latin typeface="Playfair Display" panose="00000500000000000000" pitchFamily="2" charset="0"/>
                <a:cs typeface="Arial" panose="020B0604020202020204" pitchFamily="34" charset="0"/>
              </a:rPr>
              <a:t>Rebecca Chop</a:t>
            </a:r>
            <a:endParaRPr kumimoji="0" lang="en-US" altLang="en-US" sz="800" b="0" i="0" u="none" strike="noStrike" cap="none" normalizeH="0" baseline="0" dirty="0">
              <a:ln>
                <a:noFill/>
              </a:ln>
              <a:solidFill>
                <a:srgbClr val="000000"/>
              </a:solidFill>
              <a:effectLst/>
              <a:latin typeface="HelveticaNeueW01-45Ligh"/>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575757"/>
                </a:solidFill>
                <a:effectLst/>
                <a:latin typeface="rubik-light"/>
                <a:cs typeface="Arial" panose="020B0604020202020204" pitchFamily="34" charset="0"/>
              </a:rPr>
              <a:t>Author of "Still Me" and expert on dementia.</a:t>
            </a:r>
            <a:br>
              <a:rPr kumimoji="0" lang="en-US" altLang="en-US" sz="1000" b="0" i="0" u="none" strike="noStrike" cap="none" normalizeH="0" baseline="0" dirty="0">
                <a:ln>
                  <a:noFill/>
                </a:ln>
                <a:solidFill>
                  <a:srgbClr val="575757"/>
                </a:solidFill>
                <a:effectLst/>
                <a:latin typeface="rubik-light"/>
                <a:cs typeface="Arial" panose="020B0604020202020204" pitchFamily="34" charset="0"/>
              </a:rPr>
            </a:br>
            <a:endParaRPr kumimoji="0" lang="en-US" altLang="en-US" sz="700" b="0" i="0" u="none" strike="noStrike" cap="none" normalizeH="0" baseline="0" dirty="0">
              <a:ln>
                <a:noFill/>
              </a:ln>
              <a:solidFill>
                <a:srgbClr val="000000"/>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rgbClr val="000000"/>
                </a:solidFill>
                <a:effectLst/>
                <a:latin typeface="HelveticaNeueW01-45Ligh"/>
                <a:cs typeface="Arial" panose="020B0604020202020204" pitchFamily="34" charset="0"/>
              </a:rPr>
              <a:t>  </a:t>
            </a:r>
            <a:r>
              <a:rPr kumimoji="0" lang="en-US" altLang="en-US" sz="5800" b="0" i="0" u="none" strike="noStrike" cap="none" normalizeH="0" baseline="0" dirty="0">
                <a:ln>
                  <a:noFill/>
                </a:ln>
                <a:solidFill>
                  <a:srgbClr val="000000"/>
                </a:solidFill>
                <a:effectLst/>
                <a:latin typeface="HelveticaNeueW01-45Ligh"/>
                <a:cs typeface="Arial" panose="020B0604020202020204" pitchFamily="34" charset="0"/>
              </a:rPr>
              <a:t>     </a:t>
            </a:r>
            <a:endParaRPr kumimoji="0" lang="en-US" altLang="en-US" sz="800" b="0" i="0" u="none" strike="noStrike" cap="none" normalizeH="0" baseline="0" dirty="0">
              <a:ln>
                <a:noFill/>
              </a:ln>
              <a:solidFill>
                <a:srgbClr val="000000"/>
              </a:solidFill>
              <a:effectLst/>
              <a:latin typeface="HelveticaNeueW01-45Ligh"/>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a:ln>
                  <a:noFill/>
                </a:ln>
                <a:solidFill>
                  <a:srgbClr val="000000"/>
                </a:solidFill>
                <a:effectLst/>
                <a:latin typeface="Playfair Display" panose="00000500000000000000" pitchFamily="2" charset="0"/>
                <a:cs typeface="Arial" panose="020B0604020202020204" pitchFamily="34" charset="0"/>
              </a:rPr>
              <a:t>Aaron Hurst</a:t>
            </a:r>
            <a:endParaRPr kumimoji="0" lang="en-US" altLang="en-US" sz="800" b="0" i="0" u="none" strike="noStrike" cap="none" normalizeH="0" baseline="0" dirty="0">
              <a:ln>
                <a:noFill/>
              </a:ln>
              <a:solidFill>
                <a:srgbClr val="000000"/>
              </a:solidFill>
              <a:effectLst/>
              <a:latin typeface="HelveticaNeueW01-45Ligh"/>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575757"/>
                </a:solidFill>
                <a:effectLst/>
                <a:latin typeface="rubik-light"/>
                <a:cs typeface="Arial" panose="020B0604020202020204" pitchFamily="34" charset="0"/>
              </a:rPr>
              <a:t>Author of "The Purpose Economy" and founder, Purpose Mindset</a:t>
            </a:r>
            <a:br>
              <a:rPr kumimoji="0" lang="en-US" altLang="en-US" sz="1000" b="0" i="0" u="none" strike="noStrike" cap="none" normalizeH="0" baseline="0" dirty="0">
                <a:ln>
                  <a:noFill/>
                </a:ln>
                <a:solidFill>
                  <a:srgbClr val="575757"/>
                </a:solidFill>
                <a:effectLst/>
                <a:latin typeface="rubik-light"/>
                <a:cs typeface="Arial" panose="020B0604020202020204" pitchFamily="34" charset="0"/>
              </a:rPr>
            </a:br>
            <a:endParaRPr kumimoji="0" lang="en-US" altLang="en-US" sz="700" b="0" i="0" u="none" strike="noStrike" cap="none" normalizeH="0" baseline="0" dirty="0">
              <a:ln>
                <a:noFill/>
              </a:ln>
              <a:solidFill>
                <a:srgbClr val="000000"/>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rgbClr val="000000"/>
                </a:solidFill>
                <a:effectLst/>
                <a:latin typeface="HelveticaNeueW01-45Ligh"/>
                <a:cs typeface="Arial" panose="020B0604020202020204" pitchFamily="34" charset="0"/>
              </a:rPr>
              <a:t>  </a:t>
            </a:r>
            <a:r>
              <a:rPr kumimoji="0" lang="en-US" altLang="en-US" sz="5800" b="0" i="0" u="none" strike="noStrike" cap="none" normalizeH="0" baseline="0" dirty="0">
                <a:ln>
                  <a:noFill/>
                </a:ln>
                <a:solidFill>
                  <a:srgbClr val="000000"/>
                </a:solidFill>
                <a:effectLst/>
                <a:latin typeface="HelveticaNeueW01-45Ligh"/>
                <a:cs typeface="Arial" panose="020B0604020202020204" pitchFamily="34" charset="0"/>
              </a:rPr>
              <a:t>       </a:t>
            </a:r>
            <a:endParaRPr kumimoji="0" lang="en-US" altLang="en-US" sz="800" b="0" i="0" u="none" strike="noStrike" cap="none" normalizeH="0" baseline="0" dirty="0">
              <a:ln>
                <a:noFill/>
              </a:ln>
              <a:solidFill>
                <a:srgbClr val="000000"/>
              </a:solidFill>
              <a:effectLst/>
              <a:latin typeface="HelveticaNeueW01-45Ligh"/>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a:ln>
                  <a:noFill/>
                </a:ln>
                <a:solidFill>
                  <a:srgbClr val="000000"/>
                </a:solidFill>
                <a:effectLst/>
                <a:latin typeface="Playfair Display" panose="00000500000000000000" pitchFamily="2" charset="0"/>
                <a:cs typeface="Arial" panose="020B0604020202020204" pitchFamily="34" charset="0"/>
              </a:rPr>
              <a:t>Chip Conley</a:t>
            </a:r>
            <a:endParaRPr kumimoji="0" lang="en-US" altLang="en-US" sz="800" b="0" i="0" u="none" strike="noStrike" cap="none" normalizeH="0" baseline="0" dirty="0">
              <a:ln>
                <a:noFill/>
              </a:ln>
              <a:solidFill>
                <a:srgbClr val="000000"/>
              </a:solidFill>
              <a:effectLst/>
              <a:latin typeface="HelveticaNeueW01-45Ligh"/>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575757"/>
                </a:solidFill>
                <a:effectLst/>
                <a:latin typeface="rubik-light"/>
                <a:cs typeface="Arial" panose="020B0604020202020204" pitchFamily="34" charset="0"/>
              </a:rPr>
              <a:t>CEO and founder of the Modern Elder Academy and noted author</a:t>
            </a:r>
            <a:br>
              <a:rPr kumimoji="0" lang="en-US" altLang="en-US" sz="1000" b="0" i="0" u="none" strike="noStrike" cap="none" normalizeH="0" baseline="0" dirty="0">
                <a:ln>
                  <a:noFill/>
                </a:ln>
                <a:solidFill>
                  <a:srgbClr val="575757"/>
                </a:solidFill>
                <a:effectLst/>
                <a:latin typeface="rubik-light"/>
                <a:cs typeface="Arial" panose="020B0604020202020204" pitchFamily="34" charset="0"/>
              </a:rPr>
            </a:br>
            <a:endParaRPr kumimoji="0" lang="en-US" altLang="en-US" sz="700" b="0" i="0" u="none" strike="noStrike" cap="none" normalizeH="0" baseline="0" dirty="0">
              <a:ln>
                <a:noFill/>
              </a:ln>
              <a:solidFill>
                <a:srgbClr val="000000"/>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5800" b="0" i="0" u="none" strike="noStrike" cap="none" normalizeH="0" baseline="0" dirty="0">
                <a:ln>
                  <a:noFill/>
                </a:ln>
                <a:solidFill>
                  <a:srgbClr val="000000"/>
                </a:solidFill>
                <a:effectLst/>
                <a:latin typeface="HelveticaNeueW01-45Ligh"/>
                <a:cs typeface="Arial" panose="020B0604020202020204" pitchFamily="34" charset="0"/>
              </a:rPr>
              <a:t>      </a:t>
            </a:r>
            <a:endParaRPr kumimoji="0" lang="en-US" altLang="en-US" sz="800" b="0" i="0" u="none" strike="noStrike" cap="none" normalizeH="0" baseline="0" dirty="0">
              <a:ln>
                <a:noFill/>
              </a:ln>
              <a:solidFill>
                <a:srgbClr val="000000"/>
              </a:solidFill>
              <a:effectLst/>
              <a:latin typeface="HelveticaNeueW01-45Ligh"/>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a:ln>
                  <a:noFill/>
                </a:ln>
                <a:solidFill>
                  <a:srgbClr val="000000"/>
                </a:solidFill>
                <a:effectLst/>
                <a:latin typeface="Playfair Display" panose="00000500000000000000" pitchFamily="2" charset="0"/>
                <a:cs typeface="Arial" panose="020B0604020202020204" pitchFamily="34" charset="0"/>
              </a:rPr>
              <a:t>Dr. Kent Bradley</a:t>
            </a:r>
            <a:endParaRPr kumimoji="0" lang="en-US" altLang="en-US" sz="800" b="0" i="0" u="none" strike="noStrike" cap="none" normalizeH="0" baseline="0" dirty="0">
              <a:ln>
                <a:noFill/>
              </a:ln>
              <a:solidFill>
                <a:srgbClr val="000000"/>
              </a:solidFill>
              <a:effectLst/>
              <a:latin typeface="HelveticaNeueW01-45Ligh"/>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575757"/>
                </a:solidFill>
                <a:effectLst/>
                <a:latin typeface="rubik-light"/>
                <a:cs typeface="Arial" panose="020B0604020202020204" pitchFamily="34" charset="0"/>
              </a:rPr>
              <a:t>Community Health Expert</a:t>
            </a:r>
            <a:br>
              <a:rPr kumimoji="0" lang="en-US" altLang="en-US" sz="1000" b="0" i="0" u="none" strike="noStrike" cap="none" normalizeH="0" baseline="0" dirty="0">
                <a:ln>
                  <a:noFill/>
                </a:ln>
                <a:solidFill>
                  <a:srgbClr val="575757"/>
                </a:solidFill>
                <a:effectLst/>
                <a:latin typeface="rubik-light"/>
                <a:cs typeface="Arial" panose="020B0604020202020204" pitchFamily="34" charset="0"/>
              </a:rPr>
            </a:br>
            <a:endParaRPr kumimoji="0" lang="en-US" altLang="en-US" sz="700" b="0" i="0" u="none" strike="noStrike" cap="none" normalizeH="0" baseline="0" dirty="0">
              <a:ln>
                <a:noFill/>
              </a:ln>
              <a:solidFill>
                <a:srgbClr val="000000"/>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rgbClr val="000000"/>
                </a:solidFill>
                <a:effectLst/>
                <a:latin typeface="HelveticaNeueW01-45Ligh"/>
                <a:cs typeface="Arial" panose="020B0604020202020204" pitchFamily="34" charset="0"/>
              </a:rPr>
              <a:t>  </a:t>
            </a:r>
            <a:r>
              <a:rPr kumimoji="0" lang="en-US" altLang="en-US" sz="5800" b="0" i="0" u="none" strike="noStrike" cap="none" normalizeH="0" baseline="0" dirty="0">
                <a:ln>
                  <a:noFill/>
                </a:ln>
                <a:solidFill>
                  <a:srgbClr val="000000"/>
                </a:solidFill>
                <a:effectLst/>
                <a:latin typeface="HelveticaNeueW01-45Ligh"/>
                <a:cs typeface="Arial" panose="020B0604020202020204" pitchFamily="34" charset="0"/>
              </a:rPr>
              <a:t>      </a:t>
            </a:r>
            <a:endParaRPr kumimoji="0" lang="en-US" altLang="en-US" sz="800" b="0" i="0" u="none" strike="noStrike" cap="none" normalizeH="0" baseline="0" dirty="0">
              <a:ln>
                <a:noFill/>
              </a:ln>
              <a:solidFill>
                <a:srgbClr val="000000"/>
              </a:solidFill>
              <a:effectLst/>
              <a:latin typeface="HelveticaNeueW01-45Ligh"/>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a:ln>
                  <a:noFill/>
                </a:ln>
                <a:solidFill>
                  <a:srgbClr val="000000"/>
                </a:solidFill>
                <a:effectLst/>
                <a:latin typeface="Playfair Display" panose="00000500000000000000" pitchFamily="2" charset="0"/>
                <a:cs typeface="Arial" panose="020B0604020202020204" pitchFamily="34" charset="0"/>
              </a:rPr>
              <a:t>Simon Chan</a:t>
            </a:r>
            <a:endParaRPr kumimoji="0" lang="en-US" altLang="en-US" sz="800" b="0" i="0" u="none" strike="noStrike" cap="none" normalizeH="0" baseline="0" dirty="0">
              <a:ln>
                <a:noFill/>
              </a:ln>
              <a:solidFill>
                <a:srgbClr val="000000"/>
              </a:solidFill>
              <a:effectLst/>
              <a:latin typeface="HelveticaNeueW01-45Ligh"/>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575757"/>
                </a:solidFill>
                <a:effectLst/>
                <a:latin typeface="rubik-light"/>
                <a:cs typeface="Arial" panose="020B0604020202020204" pitchFamily="34" charset="0"/>
              </a:rPr>
              <a:t>Co-Chair of The NEXEL Collaborative, education focus for those over 50</a:t>
            </a:r>
            <a:br>
              <a:rPr kumimoji="0" lang="en-US" altLang="en-US" sz="1000" b="0" i="0" u="none" strike="noStrike" cap="none" normalizeH="0" baseline="0" dirty="0">
                <a:ln>
                  <a:noFill/>
                </a:ln>
                <a:solidFill>
                  <a:srgbClr val="575757"/>
                </a:solidFill>
                <a:effectLst/>
                <a:latin typeface="rubik-light"/>
                <a:cs typeface="Arial" panose="020B0604020202020204" pitchFamily="34" charset="0"/>
              </a:rPr>
            </a:br>
            <a:endParaRPr kumimoji="0" lang="en-US" altLang="en-US" sz="700" b="0" i="0" u="none" strike="noStrike" cap="none" normalizeH="0" baseline="0" dirty="0">
              <a:ln>
                <a:noFill/>
              </a:ln>
              <a:solidFill>
                <a:srgbClr val="000000"/>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800" b="0" i="0" u="none" strike="noStrike" cap="none" normalizeH="0" baseline="0" dirty="0">
                <a:ln>
                  <a:noFill/>
                </a:ln>
                <a:solidFill>
                  <a:srgbClr val="000000"/>
                </a:solidFill>
                <a:effectLst/>
                <a:latin typeface="HelveticaNeueW01-45Ligh"/>
                <a:cs typeface="Arial" panose="020B0604020202020204" pitchFamily="34" charset="0"/>
              </a:rPr>
              <a:t>  </a:t>
            </a:r>
            <a:r>
              <a:rPr kumimoji="0" lang="en-US" altLang="en-US" sz="5800" b="0" i="0" u="none" strike="noStrike" cap="none" normalizeH="0" baseline="0" dirty="0">
                <a:ln>
                  <a:noFill/>
                </a:ln>
                <a:solidFill>
                  <a:srgbClr val="000000"/>
                </a:solidFill>
                <a:effectLst/>
                <a:latin typeface="HelveticaNeueW01-45Ligh"/>
                <a:cs typeface="Arial" panose="020B0604020202020204" pitchFamily="34" charset="0"/>
              </a:rPr>
              <a:t>       </a:t>
            </a:r>
            <a:endParaRPr kumimoji="0" lang="en-US" altLang="en-US" sz="800" b="0" i="0" u="none" strike="noStrike" cap="none" normalizeH="0" baseline="0" dirty="0">
              <a:ln>
                <a:noFill/>
              </a:ln>
              <a:solidFill>
                <a:srgbClr val="000000"/>
              </a:solidFill>
              <a:effectLst/>
              <a:latin typeface="HelveticaNeueW01-45Ligh"/>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a:ln>
                  <a:noFill/>
                </a:ln>
                <a:solidFill>
                  <a:srgbClr val="000000"/>
                </a:solidFill>
                <a:effectLst/>
                <a:latin typeface="Playfair Display" panose="00000500000000000000" pitchFamily="2" charset="0"/>
                <a:cs typeface="Arial" panose="020B0604020202020204" pitchFamily="34" charset="0"/>
              </a:rPr>
              <a:t>Marc Freedman</a:t>
            </a:r>
            <a:endParaRPr kumimoji="0" lang="en-US" altLang="en-US" sz="800" b="0" i="0" u="none" strike="noStrike" cap="none" normalizeH="0" baseline="0" dirty="0">
              <a:ln>
                <a:noFill/>
              </a:ln>
              <a:solidFill>
                <a:srgbClr val="000000"/>
              </a:solidFill>
              <a:effectLst/>
              <a:latin typeface="HelveticaNeueW01-45Ligh"/>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a:ln>
                  <a:noFill/>
                </a:ln>
                <a:solidFill>
                  <a:srgbClr val="575757"/>
                </a:solidFill>
                <a:effectLst/>
                <a:latin typeface="rubik-light"/>
                <a:cs typeface="Arial" panose="020B0604020202020204" pitchFamily="34" charset="0"/>
              </a:rPr>
              <a:t>President of Encore.org</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7170" name="Picture 2">
            <a:extLst>
              <a:ext uri="{FF2B5EF4-FFF2-40B4-BE49-F238E27FC236}">
                <a16:creationId xmlns:a16="http://schemas.microsoft.com/office/drawing/2014/main" id="{66289B9B-758A-05E6-4620-26965CFC42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 y="-4352925"/>
            <a:ext cx="1228725" cy="923925"/>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a:extLst>
              <a:ext uri="{FF2B5EF4-FFF2-40B4-BE49-F238E27FC236}">
                <a16:creationId xmlns:a16="http://schemas.microsoft.com/office/drawing/2014/main" id="{AC94B059-0D70-EF5E-F9B4-5E083EB8ED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50" y="-2987675"/>
            <a:ext cx="1228725" cy="923925"/>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a:extLst>
              <a:ext uri="{FF2B5EF4-FFF2-40B4-BE49-F238E27FC236}">
                <a16:creationId xmlns:a16="http://schemas.microsoft.com/office/drawing/2014/main" id="{88BE8F91-1430-41DF-39B7-6214415319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150" y="-1692275"/>
            <a:ext cx="1238250" cy="923925"/>
          </a:xfrm>
          <a:prstGeom prst="rect">
            <a:avLst/>
          </a:prstGeom>
          <a:noFill/>
          <a:extLst>
            <a:ext uri="{909E8E84-426E-40DD-AFC4-6F175D3DCCD1}">
              <a14:hiddenFill xmlns:a14="http://schemas.microsoft.com/office/drawing/2010/main">
                <a:solidFill>
                  <a:srgbClr val="FFFFFF"/>
                </a:solidFill>
              </a14:hiddenFill>
            </a:ext>
          </a:extLst>
        </p:spPr>
      </p:pic>
      <p:pic>
        <p:nvPicPr>
          <p:cNvPr id="7173" name="Picture 5">
            <a:extLst>
              <a:ext uri="{FF2B5EF4-FFF2-40B4-BE49-F238E27FC236}">
                <a16:creationId xmlns:a16="http://schemas.microsoft.com/office/drawing/2014/main" id="{4A56DA34-2F26-99F1-30BE-F9C9129892B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37906" y="3568661"/>
            <a:ext cx="2076054" cy="1561064"/>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a:extLst>
              <a:ext uri="{FF2B5EF4-FFF2-40B4-BE49-F238E27FC236}">
                <a16:creationId xmlns:a16="http://schemas.microsoft.com/office/drawing/2014/main" id="{419D0BDB-B879-32B9-5085-7071185797F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210902" y="3558186"/>
            <a:ext cx="2028871" cy="1525585"/>
          </a:xfrm>
          <a:prstGeom prst="rect">
            <a:avLst/>
          </a:prstGeom>
          <a:noFill/>
          <a:extLst>
            <a:ext uri="{909E8E84-426E-40DD-AFC4-6F175D3DCCD1}">
              <a14:hiddenFill xmlns:a14="http://schemas.microsoft.com/office/drawing/2010/main">
                <a:solidFill>
                  <a:srgbClr val="FFFFFF"/>
                </a:solidFill>
              </a14:hiddenFill>
            </a:ext>
          </a:extLst>
        </p:spPr>
      </p:pic>
      <p:pic>
        <p:nvPicPr>
          <p:cNvPr id="7175" name="Picture 7">
            <a:extLst>
              <a:ext uri="{FF2B5EF4-FFF2-40B4-BE49-F238E27FC236}">
                <a16:creationId xmlns:a16="http://schemas.microsoft.com/office/drawing/2014/main" id="{B33B9534-F887-5DC5-5733-481DA68978E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69225" y="3555074"/>
            <a:ext cx="2031492" cy="1527556"/>
          </a:xfrm>
          <a:prstGeom prst="rect">
            <a:avLst/>
          </a:prstGeom>
          <a:noFill/>
          <a:extLst>
            <a:ext uri="{909E8E84-426E-40DD-AFC4-6F175D3DCCD1}">
              <a14:hiddenFill xmlns:a14="http://schemas.microsoft.com/office/drawing/2010/main">
                <a:solidFill>
                  <a:srgbClr val="FFFFFF"/>
                </a:solidFill>
              </a14:hiddenFill>
            </a:ext>
          </a:extLst>
        </p:spPr>
      </p:pic>
      <p:pic>
        <p:nvPicPr>
          <p:cNvPr id="7179" name="Picture 11">
            <a:extLst>
              <a:ext uri="{FF2B5EF4-FFF2-40B4-BE49-F238E27FC236}">
                <a16:creationId xmlns:a16="http://schemas.microsoft.com/office/drawing/2014/main" id="{4F2856D4-3FAD-369B-AFAE-16B01E64B90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9099"/>
          <a:stretch/>
        </p:blipFill>
        <p:spPr bwMode="auto">
          <a:xfrm>
            <a:off x="6376234" y="1099928"/>
            <a:ext cx="2088833" cy="1427762"/>
          </a:xfrm>
          <a:prstGeom prst="rect">
            <a:avLst/>
          </a:prstGeom>
          <a:noFill/>
          <a:extLst>
            <a:ext uri="{909E8E84-426E-40DD-AFC4-6F175D3DCCD1}">
              <a14:hiddenFill xmlns:a14="http://schemas.microsoft.com/office/drawing/2010/main">
                <a:solidFill>
                  <a:srgbClr val="FFFFFF"/>
                </a:solidFill>
              </a14:hiddenFill>
            </a:ext>
          </a:extLst>
        </p:spPr>
      </p:pic>
      <p:pic>
        <p:nvPicPr>
          <p:cNvPr id="7180" name="Picture 12">
            <a:extLst>
              <a:ext uri="{FF2B5EF4-FFF2-40B4-BE49-F238E27FC236}">
                <a16:creationId xmlns:a16="http://schemas.microsoft.com/office/drawing/2014/main" id="{48B4BCEE-ACE4-17F9-6263-FF9CDE3F87C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5548" y="1099928"/>
            <a:ext cx="1901952" cy="1419149"/>
          </a:xfrm>
          <a:prstGeom prst="rect">
            <a:avLst/>
          </a:prstGeom>
          <a:noFill/>
          <a:extLst>
            <a:ext uri="{909E8E84-426E-40DD-AFC4-6F175D3DCCD1}">
              <a14:hiddenFill xmlns:a14="http://schemas.microsoft.com/office/drawing/2010/main">
                <a:solidFill>
                  <a:srgbClr val="FFFFFF"/>
                </a:solidFill>
              </a14:hiddenFill>
            </a:ext>
          </a:extLst>
        </p:spPr>
      </p:pic>
      <p:pic>
        <p:nvPicPr>
          <p:cNvPr id="7183" name="Picture 15">
            <a:extLst>
              <a:ext uri="{FF2B5EF4-FFF2-40B4-BE49-F238E27FC236}">
                <a16:creationId xmlns:a16="http://schemas.microsoft.com/office/drawing/2014/main" id="{E340FA63-04E7-098C-A27A-5B40D58204AA}"/>
              </a:ext>
            </a:extLst>
          </p:cNvPr>
          <p:cNvPicPr>
            <a:picLocks noGrp="1" noChangeAspect="1" noChangeArrowheads="1"/>
          </p:cNvPicPr>
          <p:nvPr>
            <p:ph idx="1"/>
          </p:nvPr>
        </p:nvPicPr>
        <p:blipFill>
          <a:blip r:embed="rId9" cstate="print">
            <a:extLst>
              <a:ext uri="{28A0092B-C50C-407E-A947-70E740481C1C}">
                <a14:useLocalDpi xmlns:a14="http://schemas.microsoft.com/office/drawing/2010/main" val="0"/>
              </a:ext>
            </a:extLst>
          </a:blip>
          <a:srcRect/>
          <a:stretch>
            <a:fillRect/>
          </a:stretch>
        </p:blipFill>
        <p:spPr bwMode="auto">
          <a:xfrm>
            <a:off x="3373398" y="1099928"/>
            <a:ext cx="2166938" cy="1433513"/>
          </a:xfrm>
          <a:prstGeom prst="rect">
            <a:avLst/>
          </a:prstGeom>
          <a:noFill/>
          <a:extLst>
            <a:ext uri="{909E8E84-426E-40DD-AFC4-6F175D3DCCD1}">
              <a14:hiddenFill xmlns:a14="http://schemas.microsoft.com/office/drawing/2010/main">
                <a:solidFill>
                  <a:srgbClr val="FFFFFF"/>
                </a:solidFill>
              </a14:hiddenFill>
            </a:ext>
          </a:extLst>
        </p:spPr>
      </p:pic>
      <p:pic>
        <p:nvPicPr>
          <p:cNvPr id="7187" name="Picture 19">
            <a:extLst>
              <a:ext uri="{FF2B5EF4-FFF2-40B4-BE49-F238E27FC236}">
                <a16:creationId xmlns:a16="http://schemas.microsoft.com/office/drawing/2014/main" id="{7EC806A3-42DB-5839-5FF9-F7C2C902FB7A}"/>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743413" y="3555074"/>
            <a:ext cx="2238036" cy="155394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32522EE1-EA51-783C-C602-C56CD75EF053}"/>
              </a:ext>
            </a:extLst>
          </p:cNvPr>
          <p:cNvSpPr txBox="1"/>
          <p:nvPr/>
        </p:nvSpPr>
        <p:spPr>
          <a:xfrm>
            <a:off x="582973" y="2534259"/>
            <a:ext cx="2028871" cy="1338828"/>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a:ln>
                  <a:noFill/>
                </a:ln>
                <a:solidFill>
                  <a:srgbClr val="000000"/>
                </a:solidFill>
                <a:effectLst/>
                <a:latin typeface="Arial" panose="020B0604020202020204" pitchFamily="34" charset="0"/>
                <a:cs typeface="Arial" panose="020B0604020202020204" pitchFamily="34" charset="0"/>
              </a:rPr>
              <a:t>Chip Conley,</a:t>
            </a:r>
            <a:endParaRPr kumimoji="0" lang="en-US" altLang="en-US" sz="900" b="0" i="0" u="none" strike="noStrike" cap="none" normalizeH="0" baseline="0" dirty="0">
              <a:ln>
                <a:noFill/>
              </a:ln>
              <a:solidFill>
                <a:srgbClr val="000000"/>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dirty="0">
                <a:ln>
                  <a:noFill/>
                </a:ln>
                <a:solidFill>
                  <a:srgbClr val="575757"/>
                </a:solidFill>
                <a:effectLst/>
                <a:latin typeface="Arial" panose="020B0604020202020204" pitchFamily="34" charset="0"/>
                <a:cs typeface="Arial" panose="020B0604020202020204" pitchFamily="34" charset="0"/>
              </a:rPr>
              <a:t>CEO and founder of the Modern Elder Academy; noted author, “Learning to Love Midlife”, “A Year of Wisdom” &amp; others.  Entrepreneur</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900" b="1" dirty="0">
                <a:solidFill>
                  <a:srgbClr val="575757"/>
                </a:solidFill>
                <a:latin typeface="Arial" panose="020B0604020202020204" pitchFamily="34" charset="0"/>
                <a:cs typeface="Arial" panose="020B0604020202020204" pitchFamily="34" charset="0"/>
              </a:rPr>
              <a:t>Focus</a:t>
            </a:r>
            <a:r>
              <a:rPr lang="en-US" altLang="en-US" sz="900" dirty="0">
                <a:solidFill>
                  <a:srgbClr val="575757"/>
                </a:solidFill>
                <a:latin typeface="Arial" panose="020B0604020202020204" pitchFamily="34" charset="0"/>
                <a:cs typeface="Arial" panose="020B0604020202020204" pitchFamily="34" charset="0"/>
              </a:rPr>
              <a:t>:  Midlife Wisdom</a:t>
            </a:r>
            <a:br>
              <a:rPr kumimoji="0" lang="en-US" altLang="en-US" sz="900" b="0" i="0" u="none" strike="noStrike" cap="none" normalizeH="0" baseline="0" dirty="0">
                <a:ln>
                  <a:noFill/>
                </a:ln>
                <a:solidFill>
                  <a:srgbClr val="575757"/>
                </a:solidFill>
                <a:effectLst/>
                <a:latin typeface="Arial" panose="020B0604020202020204" pitchFamily="34" charset="0"/>
                <a:cs typeface="Arial" panose="020B0604020202020204" pitchFamily="34" charset="0"/>
              </a:rPr>
            </a:br>
            <a:endParaRPr kumimoji="0" lang="en-US" altLang="en-US" sz="900" b="0" i="0" u="none" strike="noStrike" cap="none" normalizeH="0" baseline="0" dirty="0">
              <a:ln>
                <a:noFill/>
              </a:ln>
              <a:solidFill>
                <a:srgbClr val="000000"/>
              </a:solidFill>
              <a:effectLst/>
              <a:latin typeface="Arial" panose="020B0604020202020204" pitchFamily="34" charset="0"/>
              <a:cs typeface="Arial" panose="020B0604020202020204" pitchFamily="34" charset="0"/>
            </a:endParaRPr>
          </a:p>
          <a:p>
            <a:r>
              <a:rPr lang="en-US" dirty="0"/>
              <a:t>,</a:t>
            </a:r>
          </a:p>
        </p:txBody>
      </p:sp>
      <p:sp>
        <p:nvSpPr>
          <p:cNvPr id="9" name="TextBox 8">
            <a:extLst>
              <a:ext uri="{FF2B5EF4-FFF2-40B4-BE49-F238E27FC236}">
                <a16:creationId xmlns:a16="http://schemas.microsoft.com/office/drawing/2014/main" id="{AB91DD05-281F-2A43-3F3C-CC0744B2C35E}"/>
              </a:ext>
            </a:extLst>
          </p:cNvPr>
          <p:cNvSpPr txBox="1"/>
          <p:nvPr/>
        </p:nvSpPr>
        <p:spPr>
          <a:xfrm>
            <a:off x="9490519" y="5125682"/>
            <a:ext cx="2185214" cy="784830"/>
          </a:xfrm>
          <a:prstGeom prst="rect">
            <a:avLst/>
          </a:prstGeom>
          <a:noFill/>
        </p:spPr>
        <p:txBody>
          <a:bodyPr wrap="non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a:ln>
                  <a:noFill/>
                </a:ln>
                <a:solidFill>
                  <a:srgbClr val="000000"/>
                </a:solidFill>
                <a:effectLst/>
                <a:latin typeface="Arial" panose="020B0604020202020204" pitchFamily="34" charset="0"/>
                <a:cs typeface="Arial" panose="020B0604020202020204" pitchFamily="34" charset="0"/>
              </a:rPr>
              <a:t>Simon Chan,</a:t>
            </a:r>
            <a:endParaRPr kumimoji="0" lang="en-US" altLang="en-US" sz="900" b="0" i="0" u="none" strike="noStrike" cap="none" normalizeH="0" baseline="0" dirty="0">
              <a:ln>
                <a:noFill/>
              </a:ln>
              <a:solidFill>
                <a:srgbClr val="000000"/>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dirty="0">
                <a:ln>
                  <a:noFill/>
                </a:ln>
                <a:solidFill>
                  <a:srgbClr val="575757"/>
                </a:solidFill>
                <a:effectLst/>
                <a:latin typeface="Arial" panose="020B0604020202020204" pitchFamily="34" charset="0"/>
                <a:cs typeface="Arial" panose="020B0604020202020204" pitchFamily="34" charset="0"/>
              </a:rPr>
              <a:t>Co-Chair of The NEXEL Collaborative, </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900" dirty="0">
                <a:solidFill>
                  <a:srgbClr val="575757"/>
                </a:solidFill>
                <a:latin typeface="Arial" panose="020B0604020202020204" pitchFamily="34" charset="0"/>
                <a:cs typeface="Arial" panose="020B0604020202020204" pitchFamily="34" charset="0"/>
              </a:rPr>
              <a:t>Longevity &amp; Work Futurist</a:t>
            </a:r>
            <a:endParaRPr kumimoji="0" lang="en-US" altLang="en-US" sz="900" b="0" i="0" u="none" strike="noStrike" cap="none" normalizeH="0" baseline="0" dirty="0">
              <a:ln>
                <a:noFill/>
              </a:ln>
              <a:solidFill>
                <a:srgbClr val="575757"/>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a:ln>
                  <a:noFill/>
                </a:ln>
                <a:solidFill>
                  <a:srgbClr val="575757"/>
                </a:solidFill>
                <a:effectLst/>
                <a:latin typeface="Arial" panose="020B0604020202020204" pitchFamily="34" charset="0"/>
                <a:cs typeface="Arial" panose="020B0604020202020204" pitchFamily="34" charset="0"/>
              </a:rPr>
              <a:t>Focus</a:t>
            </a:r>
            <a:r>
              <a:rPr kumimoji="0" lang="en-US" altLang="en-US" sz="900" b="0" i="0" u="none" strike="noStrike" cap="none" normalizeH="0" baseline="0" dirty="0">
                <a:ln>
                  <a:noFill/>
                </a:ln>
                <a:solidFill>
                  <a:srgbClr val="575757"/>
                </a:solidFill>
                <a:effectLst/>
                <a:latin typeface="Arial" panose="020B0604020202020204" pitchFamily="34" charset="0"/>
                <a:cs typeface="Arial" panose="020B0604020202020204" pitchFamily="34" charset="0"/>
              </a:rPr>
              <a:t>:  Mid-life Education</a:t>
            </a:r>
            <a:br>
              <a:rPr kumimoji="0" lang="en-US" altLang="en-US" sz="900" b="0" i="0" u="none" strike="noStrike" cap="none" normalizeH="0" baseline="0" dirty="0">
                <a:ln>
                  <a:noFill/>
                </a:ln>
                <a:solidFill>
                  <a:srgbClr val="575757"/>
                </a:solidFill>
                <a:effectLst/>
                <a:latin typeface="Arial" panose="020B0604020202020204" pitchFamily="34" charset="0"/>
                <a:cs typeface="Arial" panose="020B0604020202020204" pitchFamily="34" charset="0"/>
              </a:rPr>
            </a:br>
            <a:endParaRPr lang="en-US" sz="900"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8FCFBB9E-4866-7FF7-86B2-FD7DA7991640}"/>
              </a:ext>
            </a:extLst>
          </p:cNvPr>
          <p:cNvSpPr txBox="1"/>
          <p:nvPr/>
        </p:nvSpPr>
        <p:spPr>
          <a:xfrm>
            <a:off x="6376234" y="2534259"/>
            <a:ext cx="2149642" cy="92333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a:ln>
                  <a:noFill/>
                </a:ln>
                <a:solidFill>
                  <a:srgbClr val="000000"/>
                </a:solidFill>
                <a:effectLst/>
                <a:latin typeface="Arial" panose="020B0604020202020204" pitchFamily="34" charset="0"/>
                <a:cs typeface="Arial" panose="020B0604020202020204" pitchFamily="34" charset="0"/>
              </a:rPr>
              <a:t>Aaron Hurst,</a:t>
            </a:r>
            <a:endParaRPr kumimoji="0" lang="en-US" altLang="en-US" sz="900" b="0" i="0" u="none" strike="noStrike" cap="none" normalizeH="0" baseline="0" dirty="0">
              <a:ln>
                <a:noFill/>
              </a:ln>
              <a:solidFill>
                <a:srgbClr val="000000"/>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0" i="0" u="none" strike="noStrike" cap="none" normalizeH="0" baseline="0" dirty="0">
                <a:ln>
                  <a:noFill/>
                </a:ln>
                <a:solidFill>
                  <a:srgbClr val="575757"/>
                </a:solidFill>
                <a:effectLst/>
                <a:latin typeface="Arial" panose="020B0604020202020204" pitchFamily="34" charset="0"/>
                <a:cs typeface="Arial" panose="020B0604020202020204" pitchFamily="34" charset="0"/>
              </a:rPr>
              <a:t>Author, "The Purpose Economy“, etc.. Founder, Purpose Mindset</a:t>
            </a:r>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900" b="1" dirty="0">
                <a:solidFill>
                  <a:srgbClr val="575757"/>
                </a:solidFill>
                <a:latin typeface="Arial" panose="020B0604020202020204" pitchFamily="34" charset="0"/>
                <a:cs typeface="Arial" panose="020B0604020202020204" pitchFamily="34" charset="0"/>
              </a:rPr>
              <a:t>Focus:  </a:t>
            </a:r>
            <a:r>
              <a:rPr lang="en-US" altLang="en-US" sz="900" dirty="0">
                <a:solidFill>
                  <a:srgbClr val="575757"/>
                </a:solidFill>
                <a:latin typeface="Arial" panose="020B0604020202020204" pitchFamily="34" charset="0"/>
                <a:cs typeface="Arial" panose="020B0604020202020204" pitchFamily="34" charset="0"/>
              </a:rPr>
              <a:t>Purpose/Non-Profit Involvement, Social Entrepreneurship</a:t>
            </a:r>
            <a:br>
              <a:rPr kumimoji="0" lang="en-US" altLang="en-US" sz="900" b="0" i="0" u="none" strike="noStrike" cap="none" normalizeH="0" baseline="0" dirty="0">
                <a:ln>
                  <a:noFill/>
                </a:ln>
                <a:solidFill>
                  <a:srgbClr val="575757"/>
                </a:solidFill>
                <a:effectLst/>
                <a:latin typeface="Arial" panose="020B0604020202020204" pitchFamily="34" charset="0"/>
                <a:cs typeface="Arial" panose="020B0604020202020204" pitchFamily="34" charset="0"/>
              </a:rPr>
            </a:br>
            <a:endParaRPr kumimoji="0" lang="en-US" altLang="en-US" sz="900" b="0" i="0" u="none" strike="noStrike" cap="none" normalizeH="0" baseline="0" dirty="0">
              <a:ln>
                <a:noFill/>
              </a:ln>
              <a:solidFill>
                <a:srgbClr val="000000"/>
              </a:solidFill>
              <a:effectLst/>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832B8353-FC4B-E9E6-0CE9-5025D1C99541}"/>
              </a:ext>
            </a:extLst>
          </p:cNvPr>
          <p:cNvSpPr txBox="1"/>
          <p:nvPr/>
        </p:nvSpPr>
        <p:spPr>
          <a:xfrm>
            <a:off x="9300966" y="2534259"/>
            <a:ext cx="2383034" cy="78483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900" b="1" i="0" u="none" strike="noStrike" cap="none" normalizeH="0" baseline="0" dirty="0">
                <a:ln>
                  <a:noFill/>
                </a:ln>
                <a:solidFill>
                  <a:srgbClr val="000000"/>
                </a:solidFill>
                <a:effectLst/>
                <a:latin typeface="Arial" panose="020B0604020202020204" pitchFamily="34" charset="0"/>
                <a:cs typeface="Arial" panose="020B0604020202020204" pitchFamily="34" charset="0"/>
              </a:rPr>
              <a:t>Marc Freedman, </a:t>
            </a:r>
          </a:p>
          <a:p>
            <a:pPr eaLnBrk="0" fontAlgn="base" hangingPunct="0">
              <a:spcBef>
                <a:spcPct val="0"/>
              </a:spcBef>
              <a:spcAft>
                <a:spcPct val="0"/>
              </a:spcAft>
            </a:pPr>
            <a:r>
              <a:rPr kumimoji="0" lang="en-US" altLang="en-US" sz="900" b="0" i="0" u="none" strike="noStrike" cap="none" normalizeH="0" baseline="0" dirty="0">
                <a:ln>
                  <a:noFill/>
                </a:ln>
                <a:solidFill>
                  <a:srgbClr val="575757"/>
                </a:solidFill>
                <a:effectLst/>
                <a:latin typeface="Arial" panose="020B0604020202020204" pitchFamily="34" charset="0"/>
                <a:cs typeface="Arial" panose="020B0604020202020204" pitchFamily="34" charset="0"/>
              </a:rPr>
              <a:t>Founder, Co-Generate;; President of Encore.org; Author, “How to Live Forever”, “The Big Shif</a:t>
            </a:r>
            <a:r>
              <a:rPr lang="en-US" altLang="en-US" sz="900" dirty="0">
                <a:solidFill>
                  <a:srgbClr val="575757"/>
                </a:solidFill>
                <a:latin typeface="Arial" panose="020B0604020202020204" pitchFamily="34" charset="0"/>
                <a:cs typeface="Arial" panose="020B0604020202020204" pitchFamily="34" charset="0"/>
              </a:rPr>
              <a:t>t”, “Prime Time”, etc.</a:t>
            </a:r>
            <a:endParaRPr lang="en-US" sz="900" dirty="0"/>
          </a:p>
          <a:p>
            <a:pPr marL="0" marR="0" lvl="0" indent="0" algn="l" defTabSz="914400" rtl="0" eaLnBrk="0" fontAlgn="base" latinLnBrk="0" hangingPunct="0">
              <a:lnSpc>
                <a:spcPct val="100000"/>
              </a:lnSpc>
              <a:spcBef>
                <a:spcPct val="0"/>
              </a:spcBef>
              <a:spcAft>
                <a:spcPct val="0"/>
              </a:spcAft>
              <a:buClrTx/>
              <a:buSzTx/>
              <a:buFontTx/>
              <a:buNone/>
              <a:tabLst/>
            </a:pPr>
            <a:r>
              <a:rPr lang="en-US" altLang="en-US" sz="900" b="1" dirty="0">
                <a:solidFill>
                  <a:srgbClr val="000000"/>
                </a:solidFill>
                <a:latin typeface="Arial" panose="020B0604020202020204" pitchFamily="34" charset="0"/>
                <a:cs typeface="Arial" panose="020B0604020202020204" pitchFamily="34" charset="0"/>
              </a:rPr>
              <a:t>Focus:  </a:t>
            </a:r>
            <a:r>
              <a:rPr kumimoji="0" lang="en-US" altLang="en-US" sz="900" i="0" u="none" strike="noStrike" cap="none" normalizeH="0" baseline="0" dirty="0">
                <a:ln>
                  <a:noFill/>
                </a:ln>
                <a:solidFill>
                  <a:srgbClr val="000000"/>
                </a:solidFill>
                <a:effectLst/>
                <a:latin typeface="Arial" panose="020B0604020202020204" pitchFamily="34" charset="0"/>
                <a:cs typeface="Arial" panose="020B0604020202020204" pitchFamily="34" charset="0"/>
              </a:rPr>
              <a:t>Intergenerational</a:t>
            </a:r>
            <a:endParaRPr lang="en-US" dirty="0"/>
          </a:p>
        </p:txBody>
      </p:sp>
      <p:sp>
        <p:nvSpPr>
          <p:cNvPr id="12" name="TextBox 11">
            <a:extLst>
              <a:ext uri="{FF2B5EF4-FFF2-40B4-BE49-F238E27FC236}">
                <a16:creationId xmlns:a16="http://schemas.microsoft.com/office/drawing/2014/main" id="{C1211F50-994D-B311-D3C5-41B2179FA27A}"/>
              </a:ext>
            </a:extLst>
          </p:cNvPr>
          <p:cNvSpPr txBox="1"/>
          <p:nvPr/>
        </p:nvSpPr>
        <p:spPr>
          <a:xfrm>
            <a:off x="3341880" y="2534259"/>
            <a:ext cx="2151870" cy="646331"/>
          </a:xfrm>
          <a:prstGeom prst="rect">
            <a:avLst/>
          </a:prstGeom>
          <a:noFill/>
        </p:spPr>
        <p:txBody>
          <a:bodyPr wrap="square" rtlCol="0">
            <a:spAutoFit/>
          </a:bodyPr>
          <a:lstStyle/>
          <a:p>
            <a:r>
              <a:rPr lang="en-US" sz="900" b="1" dirty="0">
                <a:latin typeface="Arial" panose="020B0604020202020204" pitchFamily="34" charset="0"/>
                <a:cs typeface="Arial" panose="020B0604020202020204" pitchFamily="34" charset="0"/>
              </a:rPr>
              <a:t>Maddy Dychtwald</a:t>
            </a:r>
            <a:r>
              <a:rPr lang="en-US" sz="900" dirty="0">
                <a:latin typeface="Arial" panose="020B0604020202020204" pitchFamily="34" charset="0"/>
                <a:cs typeface="Arial" panose="020B0604020202020204" pitchFamily="34" charset="0"/>
              </a:rPr>
              <a:t>,</a:t>
            </a:r>
          </a:p>
          <a:p>
            <a:r>
              <a:rPr lang="en-US" sz="900" dirty="0">
                <a:latin typeface="Arial" panose="020B0604020202020204" pitchFamily="34" charset="0"/>
                <a:cs typeface="Arial" panose="020B0604020202020204" pitchFamily="34" charset="0"/>
              </a:rPr>
              <a:t>Co-founder, </a:t>
            </a:r>
            <a:r>
              <a:rPr lang="en-US" sz="900" dirty="0" err="1">
                <a:latin typeface="Arial" panose="020B0604020202020204" pitchFamily="34" charset="0"/>
                <a:cs typeface="Arial" panose="020B0604020202020204" pitchFamily="34" charset="0"/>
              </a:rPr>
              <a:t>AgeWave</a:t>
            </a:r>
            <a:r>
              <a:rPr lang="en-US" sz="900" dirty="0">
                <a:latin typeface="Arial" panose="020B0604020202020204" pitchFamily="34" charset="0"/>
                <a:cs typeface="Arial" panose="020B0604020202020204" pitchFamily="34" charset="0"/>
              </a:rPr>
              <a:t>, Global Futurist </a:t>
            </a:r>
          </a:p>
          <a:p>
            <a:r>
              <a:rPr lang="en-US" sz="900" dirty="0">
                <a:latin typeface="Arial" panose="020B0604020202020204" pitchFamily="34" charset="0"/>
                <a:cs typeface="Arial" panose="020B0604020202020204" pitchFamily="34" charset="0"/>
              </a:rPr>
              <a:t>Author,  “Ageless Aging”, etc.</a:t>
            </a:r>
          </a:p>
          <a:p>
            <a:r>
              <a:rPr lang="en-US" sz="900" b="1" dirty="0">
                <a:latin typeface="Arial" panose="020B0604020202020204" pitchFamily="34" charset="0"/>
                <a:cs typeface="Arial" panose="020B0604020202020204" pitchFamily="34" charset="0"/>
              </a:rPr>
              <a:t>Focus</a:t>
            </a:r>
            <a:r>
              <a:rPr lang="en-US" sz="900" dirty="0">
                <a:latin typeface="Arial" panose="020B0604020202020204" pitchFamily="34" charset="0"/>
                <a:cs typeface="Arial" panose="020B0604020202020204" pitchFamily="34" charset="0"/>
              </a:rPr>
              <a:t>:  Women’s Health &amp; Aging,</a:t>
            </a:r>
          </a:p>
        </p:txBody>
      </p:sp>
      <p:sp>
        <p:nvSpPr>
          <p:cNvPr id="14" name="TextBox 13">
            <a:extLst>
              <a:ext uri="{FF2B5EF4-FFF2-40B4-BE49-F238E27FC236}">
                <a16:creationId xmlns:a16="http://schemas.microsoft.com/office/drawing/2014/main" id="{1736FC2E-FC42-2BBA-F9DA-F4871F28034B}"/>
              </a:ext>
            </a:extLst>
          </p:cNvPr>
          <p:cNvSpPr txBox="1"/>
          <p:nvPr/>
        </p:nvSpPr>
        <p:spPr>
          <a:xfrm>
            <a:off x="4733798" y="5125682"/>
            <a:ext cx="2098354" cy="923330"/>
          </a:xfrm>
          <a:prstGeom prst="rect">
            <a:avLst/>
          </a:prstGeom>
          <a:noFill/>
        </p:spPr>
        <p:txBody>
          <a:bodyPr wrap="square" rtlCol="0">
            <a:spAutoFit/>
          </a:bodyPr>
          <a:lstStyle/>
          <a:p>
            <a:r>
              <a:rPr lang="en-US" sz="900" b="1" dirty="0">
                <a:latin typeface="Arial" panose="020B0604020202020204" pitchFamily="34" charset="0"/>
                <a:cs typeface="Arial" panose="020B0604020202020204" pitchFamily="34" charset="0"/>
              </a:rPr>
              <a:t>Dr. Ken Dychtwald, </a:t>
            </a:r>
          </a:p>
          <a:p>
            <a:r>
              <a:rPr lang="en-US" sz="900" dirty="0">
                <a:latin typeface="Arial" panose="020B0604020202020204" pitchFamily="34" charset="0"/>
                <a:cs typeface="Arial" panose="020B0604020202020204" pitchFamily="34" charset="0"/>
              </a:rPr>
              <a:t>Author (19 books on Aging), Noted Gerontologist &amp; Psychologist, Founder of </a:t>
            </a:r>
            <a:r>
              <a:rPr lang="en-US" sz="900" dirty="0" err="1">
                <a:latin typeface="Arial" panose="020B0604020202020204" pitchFamily="34" charset="0"/>
                <a:cs typeface="Arial" panose="020B0604020202020204" pitchFamily="34" charset="0"/>
              </a:rPr>
              <a:t>AgeWave</a:t>
            </a:r>
            <a:endParaRPr lang="en-US" sz="900" dirty="0">
              <a:latin typeface="Arial" panose="020B0604020202020204" pitchFamily="34" charset="0"/>
              <a:cs typeface="Arial" panose="020B0604020202020204" pitchFamily="34" charset="0"/>
            </a:endParaRPr>
          </a:p>
          <a:p>
            <a:r>
              <a:rPr lang="en-US" sz="900" b="1" dirty="0">
                <a:latin typeface="Arial" panose="020B0604020202020204" pitchFamily="34" charset="0"/>
                <a:cs typeface="Arial" panose="020B0604020202020204" pitchFamily="34" charset="0"/>
              </a:rPr>
              <a:t>Focus</a:t>
            </a:r>
            <a:r>
              <a:rPr lang="en-US" sz="900" dirty="0">
                <a:latin typeface="Arial" panose="020B0604020202020204" pitchFamily="34" charset="0"/>
                <a:cs typeface="Arial" panose="020B0604020202020204" pitchFamily="34" charset="0"/>
              </a:rPr>
              <a:t>:  Healthy Aging, Community Involvement</a:t>
            </a:r>
          </a:p>
        </p:txBody>
      </p:sp>
      <p:sp>
        <p:nvSpPr>
          <p:cNvPr id="15" name="TextBox 14">
            <a:extLst>
              <a:ext uri="{FF2B5EF4-FFF2-40B4-BE49-F238E27FC236}">
                <a16:creationId xmlns:a16="http://schemas.microsoft.com/office/drawing/2014/main" id="{83687A23-8898-EC8B-2242-D6EB01879E45}"/>
              </a:ext>
            </a:extLst>
          </p:cNvPr>
          <p:cNvSpPr txBox="1"/>
          <p:nvPr/>
        </p:nvSpPr>
        <p:spPr>
          <a:xfrm>
            <a:off x="588253" y="5125682"/>
            <a:ext cx="1831422" cy="923330"/>
          </a:xfrm>
          <a:prstGeom prst="rect">
            <a:avLst/>
          </a:prstGeom>
          <a:noFill/>
        </p:spPr>
        <p:txBody>
          <a:bodyPr wrap="square" rtlCol="0">
            <a:spAutoFit/>
          </a:bodyPr>
          <a:lstStyle/>
          <a:p>
            <a:r>
              <a:rPr lang="en-US" sz="900" b="1" dirty="0"/>
              <a:t>Dr. Rebecca Chopp</a:t>
            </a:r>
            <a:r>
              <a:rPr lang="en-US" sz="900" dirty="0"/>
              <a:t>, Chancellor Emerita, Educator, Spirituality, Author,</a:t>
            </a:r>
          </a:p>
          <a:p>
            <a:r>
              <a:rPr lang="en-US" sz="900" dirty="0"/>
              <a:t> “Still Me, Accepting Alzheimer's without Losing Yourself,” </a:t>
            </a:r>
          </a:p>
          <a:p>
            <a:r>
              <a:rPr lang="en-US" sz="900" b="1" dirty="0"/>
              <a:t>Focus: </a:t>
            </a:r>
            <a:r>
              <a:rPr lang="en-US" sz="900" dirty="0"/>
              <a:t>Dementia Expert</a:t>
            </a:r>
          </a:p>
        </p:txBody>
      </p:sp>
      <p:sp>
        <p:nvSpPr>
          <p:cNvPr id="16" name="TextBox 15">
            <a:extLst>
              <a:ext uri="{FF2B5EF4-FFF2-40B4-BE49-F238E27FC236}">
                <a16:creationId xmlns:a16="http://schemas.microsoft.com/office/drawing/2014/main" id="{C7D22CA4-585D-2AAB-5985-FCA3FABF631C}"/>
              </a:ext>
            </a:extLst>
          </p:cNvPr>
          <p:cNvSpPr txBox="1"/>
          <p:nvPr/>
        </p:nvSpPr>
        <p:spPr>
          <a:xfrm>
            <a:off x="2419675" y="5125682"/>
            <a:ext cx="2086993" cy="923330"/>
          </a:xfrm>
          <a:prstGeom prst="rect">
            <a:avLst/>
          </a:prstGeom>
          <a:noFill/>
        </p:spPr>
        <p:txBody>
          <a:bodyPr wrap="square" rtlCol="0">
            <a:spAutoFit/>
          </a:bodyPr>
          <a:lstStyle/>
          <a:p>
            <a:r>
              <a:rPr lang="en-US" sz="900" b="1" dirty="0">
                <a:latin typeface="Arial" panose="020B0604020202020204" pitchFamily="34" charset="0"/>
                <a:cs typeface="Arial" panose="020B0604020202020204" pitchFamily="34" charset="0"/>
              </a:rPr>
              <a:t>Eleanor Mills</a:t>
            </a:r>
            <a:r>
              <a:rPr lang="en-US" sz="900" dirty="0">
                <a:latin typeface="Arial" panose="020B0604020202020204" pitchFamily="34" charset="0"/>
                <a:cs typeface="Arial" panose="020B0604020202020204" pitchFamily="34" charset="0"/>
              </a:rPr>
              <a:t>, Founder </a:t>
            </a:r>
            <a:r>
              <a:rPr lang="en-US" sz="900" dirty="0" err="1">
                <a:latin typeface="Arial" panose="020B0604020202020204" pitchFamily="34" charset="0"/>
                <a:cs typeface="Arial" panose="020B0604020202020204" pitchFamily="34" charset="0"/>
              </a:rPr>
              <a:t>Noon.Org</a:t>
            </a:r>
            <a:r>
              <a:rPr lang="en-US" sz="900" dirty="0">
                <a:latin typeface="Arial" panose="020B0604020202020204" pitchFamily="34" charset="0"/>
                <a:cs typeface="Arial" panose="020B0604020202020204" pitchFamily="34" charset="0"/>
              </a:rPr>
              <a:t>., Author, “Much More to Come”, journalist, entrepreneur </a:t>
            </a:r>
          </a:p>
          <a:p>
            <a:r>
              <a:rPr lang="en-US" sz="900" b="1" dirty="0">
                <a:latin typeface="Arial" panose="020B0604020202020204" pitchFamily="34" charset="0"/>
                <a:cs typeface="Arial" panose="020B0604020202020204" pitchFamily="34" charset="0"/>
              </a:rPr>
              <a:t>Focus</a:t>
            </a:r>
            <a:r>
              <a:rPr lang="en-US" sz="900" dirty="0">
                <a:latin typeface="Arial" panose="020B0604020202020204" pitchFamily="34" charset="0"/>
                <a:cs typeface="Arial" panose="020B0604020202020204" pitchFamily="34" charset="0"/>
              </a:rPr>
              <a:t>:  Involvement &amp; Community for Women over 50</a:t>
            </a:r>
          </a:p>
          <a:p>
            <a:r>
              <a:rPr lang="en-US" sz="900" dirty="0">
                <a:latin typeface="Arial" panose="020B0604020202020204" pitchFamily="34" charset="0"/>
                <a:cs typeface="Arial" panose="020B0604020202020204" pitchFamily="34" charset="0"/>
              </a:rPr>
              <a:t>London based</a:t>
            </a:r>
          </a:p>
        </p:txBody>
      </p:sp>
      <p:pic>
        <p:nvPicPr>
          <p:cNvPr id="7189" name="Picture 21">
            <a:extLst>
              <a:ext uri="{FF2B5EF4-FFF2-40B4-BE49-F238E27FC236}">
                <a16:creationId xmlns:a16="http://schemas.microsoft.com/office/drawing/2014/main" id="{030C6700-7860-E19F-6D98-7BFC95193286}"/>
              </a:ext>
            </a:extLst>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40257" y="3568661"/>
            <a:ext cx="1568196" cy="156819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BDA6FD4-845A-4914-19CF-F2A49ABC15E9}"/>
              </a:ext>
            </a:extLst>
          </p:cNvPr>
          <p:cNvPicPr>
            <a:picLocks noChangeAspect="1"/>
          </p:cNvPicPr>
          <p:nvPr/>
        </p:nvPicPr>
        <p:blipFill>
          <a:blip r:embed="rId12"/>
          <a:stretch>
            <a:fillRect/>
          </a:stretch>
        </p:blipFill>
        <p:spPr>
          <a:xfrm>
            <a:off x="9300966" y="1099928"/>
            <a:ext cx="2189893" cy="1438847"/>
          </a:xfrm>
          <a:prstGeom prst="rect">
            <a:avLst/>
          </a:prstGeom>
        </p:spPr>
      </p:pic>
      <p:sp>
        <p:nvSpPr>
          <p:cNvPr id="6" name="TextBox 5">
            <a:extLst>
              <a:ext uri="{FF2B5EF4-FFF2-40B4-BE49-F238E27FC236}">
                <a16:creationId xmlns:a16="http://schemas.microsoft.com/office/drawing/2014/main" id="{82881AA5-5EA2-3808-EDC0-D26B13A50618}"/>
              </a:ext>
            </a:extLst>
          </p:cNvPr>
          <p:cNvSpPr txBox="1"/>
          <p:nvPr/>
        </p:nvSpPr>
        <p:spPr>
          <a:xfrm>
            <a:off x="7237402" y="5125682"/>
            <a:ext cx="2014878" cy="646331"/>
          </a:xfrm>
          <a:prstGeom prst="rect">
            <a:avLst/>
          </a:prstGeom>
          <a:noFill/>
        </p:spPr>
        <p:txBody>
          <a:bodyPr wrap="square" rtlCol="0">
            <a:spAutoFit/>
          </a:bodyPr>
          <a:lstStyle/>
          <a:p>
            <a:r>
              <a:rPr lang="en-US" sz="900" b="1" dirty="0"/>
              <a:t>Kent Bradley</a:t>
            </a:r>
            <a:r>
              <a:rPr lang="en-US" sz="900" dirty="0"/>
              <a:t>, MD, MBA.,MPH</a:t>
            </a:r>
          </a:p>
          <a:p>
            <a:r>
              <a:rPr lang="en-US" sz="900" dirty="0"/>
              <a:t>Community Health Expert, Public Speaker</a:t>
            </a:r>
          </a:p>
          <a:p>
            <a:r>
              <a:rPr lang="en-US" sz="900" b="1" dirty="0"/>
              <a:t>Focus:  </a:t>
            </a:r>
            <a:r>
              <a:rPr lang="en-US" sz="900" dirty="0"/>
              <a:t>Health &amp; Well Being</a:t>
            </a:r>
          </a:p>
        </p:txBody>
      </p:sp>
    </p:spTree>
    <p:extLst>
      <p:ext uri="{BB962C8B-B14F-4D97-AF65-F5344CB8AC3E}">
        <p14:creationId xmlns:p14="http://schemas.microsoft.com/office/powerpoint/2010/main" val="3412050387"/>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38AC8-F3A8-6C59-7BD6-2FCB778858BD}"/>
              </a:ext>
            </a:extLst>
          </p:cNvPr>
          <p:cNvSpPr>
            <a:spLocks noGrp="1"/>
          </p:cNvSpPr>
          <p:nvPr>
            <p:ph type="ctrTitle"/>
          </p:nvPr>
        </p:nvSpPr>
        <p:spPr>
          <a:xfrm>
            <a:off x="838198" y="4960620"/>
            <a:ext cx="6183315" cy="1017896"/>
          </a:xfrm>
        </p:spPr>
        <p:txBody>
          <a:bodyPr wrap="square" anchor="b">
            <a:normAutofit/>
          </a:bodyPr>
          <a:lstStyle/>
          <a:p>
            <a:pPr algn="l"/>
            <a:r>
              <a:rPr lang="en-US" sz="5600" dirty="0">
                <a:solidFill>
                  <a:schemeClr val="bg1"/>
                </a:solidFill>
              </a:rPr>
              <a:t>Desired Outcome</a:t>
            </a:r>
          </a:p>
        </p:txBody>
      </p:sp>
      <p:pic>
        <p:nvPicPr>
          <p:cNvPr id="4" name="Picture 2" descr="Forms response chart. Question title: What do you want most out of the Wise Women&amp;apos;s Group?. Number of responses: 26 responses.">
            <a:extLst>
              <a:ext uri="{FF2B5EF4-FFF2-40B4-BE49-F238E27FC236}">
                <a16:creationId xmlns:a16="http://schemas.microsoft.com/office/drawing/2014/main" id="{2B32FEB4-BAF8-84B9-A8A6-7E33878FC7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79484"/>
            <a:ext cx="12192000" cy="479092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9CC63ED-159D-359F-DE64-29AB8596EB3B}"/>
              </a:ext>
            </a:extLst>
          </p:cNvPr>
          <p:cNvSpPr txBox="1"/>
          <p:nvPr/>
        </p:nvSpPr>
        <p:spPr>
          <a:xfrm>
            <a:off x="269631" y="281354"/>
            <a:ext cx="4696459" cy="646331"/>
          </a:xfrm>
          <a:prstGeom prst="rect">
            <a:avLst/>
          </a:prstGeom>
          <a:noFill/>
        </p:spPr>
        <p:txBody>
          <a:bodyPr wrap="square" rtlCol="0">
            <a:spAutoFit/>
          </a:bodyPr>
          <a:lstStyle/>
          <a:p>
            <a:r>
              <a:rPr lang="en-US" sz="3600" b="1" dirty="0"/>
              <a:t>Desired Outcomes</a:t>
            </a:r>
          </a:p>
        </p:txBody>
      </p:sp>
    </p:spTree>
    <p:extLst>
      <p:ext uri="{BB962C8B-B14F-4D97-AF65-F5344CB8AC3E}">
        <p14:creationId xmlns:p14="http://schemas.microsoft.com/office/powerpoint/2010/main" val="1244610220"/>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A0881-07CD-B7FF-2694-00E310216F53}"/>
              </a:ext>
            </a:extLst>
          </p:cNvPr>
          <p:cNvSpPr>
            <a:spLocks noGrp="1"/>
          </p:cNvSpPr>
          <p:nvPr>
            <p:ph type="ctrTitle"/>
          </p:nvPr>
        </p:nvSpPr>
        <p:spPr>
          <a:xfrm>
            <a:off x="699714" y="5490971"/>
            <a:ext cx="6962072" cy="1159200"/>
          </a:xfrm>
        </p:spPr>
        <p:txBody>
          <a:bodyPr anchor="ctr">
            <a:normAutofit fontScale="90000"/>
          </a:bodyPr>
          <a:lstStyle/>
          <a:p>
            <a:pPr algn="l"/>
            <a:r>
              <a:rPr lang="en-US" sz="4000">
                <a:solidFill>
                  <a:srgbClr val="FFFFFF"/>
                </a:solidFill>
              </a:rPr>
              <a:t>Is DU a Convenient Location?</a:t>
            </a:r>
          </a:p>
        </p:txBody>
      </p:sp>
      <p:pic>
        <p:nvPicPr>
          <p:cNvPr id="4" name="Picture 2" descr="Forms response chart. Question title: Is the University of Denver location convenient for you for the large group meetings? This was the initial suggested location of the group. . Number of responses: 26 responses.">
            <a:extLst>
              <a:ext uri="{FF2B5EF4-FFF2-40B4-BE49-F238E27FC236}">
                <a16:creationId xmlns:a16="http://schemas.microsoft.com/office/drawing/2014/main" id="{BC62085A-DD03-BB4D-1C77-E027C02B95C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3624" y="855785"/>
            <a:ext cx="12148376" cy="521478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0A65548-CB9D-2215-A53F-7D933B7F1CD9}"/>
              </a:ext>
            </a:extLst>
          </p:cNvPr>
          <p:cNvSpPr txBox="1"/>
          <p:nvPr/>
        </p:nvSpPr>
        <p:spPr>
          <a:xfrm>
            <a:off x="492369" y="276186"/>
            <a:ext cx="5114147" cy="646331"/>
          </a:xfrm>
          <a:prstGeom prst="rect">
            <a:avLst/>
          </a:prstGeom>
          <a:noFill/>
        </p:spPr>
        <p:txBody>
          <a:bodyPr wrap="square" rtlCol="0">
            <a:spAutoFit/>
          </a:bodyPr>
          <a:lstStyle/>
          <a:p>
            <a:r>
              <a:rPr lang="en-US" sz="3600" b="1" dirty="0"/>
              <a:t>Location Preference</a:t>
            </a:r>
          </a:p>
        </p:txBody>
      </p:sp>
    </p:spTree>
    <p:extLst>
      <p:ext uri="{BB962C8B-B14F-4D97-AF65-F5344CB8AC3E}">
        <p14:creationId xmlns:p14="http://schemas.microsoft.com/office/powerpoint/2010/main" val="4037966329"/>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9F1E93-AC09-D4D2-4466-8F3FE9DA7628}"/>
              </a:ext>
            </a:extLst>
          </p:cNvPr>
          <p:cNvSpPr>
            <a:spLocks noGrp="1"/>
          </p:cNvSpPr>
          <p:nvPr>
            <p:ph type="ctrTitle"/>
          </p:nvPr>
        </p:nvSpPr>
        <p:spPr>
          <a:xfrm>
            <a:off x="877888" y="5225420"/>
            <a:ext cx="6143626" cy="1485900"/>
          </a:xfrm>
        </p:spPr>
        <p:txBody>
          <a:bodyPr wrap="square" anchor="b">
            <a:normAutofit fontScale="90000"/>
          </a:bodyPr>
          <a:lstStyle/>
          <a:p>
            <a:pPr algn="l"/>
            <a:r>
              <a:rPr lang="en-US" sz="5600" dirty="0">
                <a:solidFill>
                  <a:schemeClr val="bg1"/>
                </a:solidFill>
              </a:rPr>
              <a:t>Meeting Frequency </a:t>
            </a:r>
            <a:br>
              <a:rPr lang="en-US" sz="5600" dirty="0">
                <a:solidFill>
                  <a:schemeClr val="bg1"/>
                </a:solidFill>
              </a:rPr>
            </a:br>
            <a:endParaRPr lang="en-US" sz="5600" dirty="0">
              <a:solidFill>
                <a:schemeClr val="bg1"/>
              </a:solidFill>
            </a:endParaRPr>
          </a:p>
        </p:txBody>
      </p:sp>
      <p:pic>
        <p:nvPicPr>
          <p:cNvPr id="3076" name="Picture 4" descr="Forms response chart. Question title: How often do you want to meet?. Number of responses: 26 responses.">
            <a:extLst>
              <a:ext uri="{FF2B5EF4-FFF2-40B4-BE49-F238E27FC236}">
                <a16:creationId xmlns:a16="http://schemas.microsoft.com/office/drawing/2014/main" id="{0761B074-B19C-E4DB-1848-6651FC0202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26" y="1015431"/>
            <a:ext cx="12192000" cy="482713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89C0044-F93E-F5C6-679C-0B668F25BBFD}"/>
              </a:ext>
            </a:extLst>
          </p:cNvPr>
          <p:cNvSpPr txBox="1"/>
          <p:nvPr/>
        </p:nvSpPr>
        <p:spPr>
          <a:xfrm>
            <a:off x="304800" y="146680"/>
            <a:ext cx="6341575" cy="646331"/>
          </a:xfrm>
          <a:prstGeom prst="rect">
            <a:avLst/>
          </a:prstGeom>
          <a:noFill/>
        </p:spPr>
        <p:txBody>
          <a:bodyPr wrap="square" rtlCol="0">
            <a:spAutoFit/>
          </a:bodyPr>
          <a:lstStyle/>
          <a:p>
            <a:r>
              <a:rPr lang="en-US" sz="3600" b="1" dirty="0"/>
              <a:t>Meeting Frequency</a:t>
            </a:r>
          </a:p>
        </p:txBody>
      </p:sp>
    </p:spTree>
    <p:extLst>
      <p:ext uri="{BB962C8B-B14F-4D97-AF65-F5344CB8AC3E}">
        <p14:creationId xmlns:p14="http://schemas.microsoft.com/office/powerpoint/2010/main" val="4027064764"/>
      </p:ext>
    </p:extLst>
  </p:cSld>
  <p:clrMapOvr>
    <a:masterClrMapping/>
  </p:clrMapOvr>
  <p:transition spd="slow">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ACB64-404D-23BD-DA09-0DE8692A9CAC}"/>
              </a:ext>
            </a:extLst>
          </p:cNvPr>
          <p:cNvSpPr>
            <a:spLocks noGrp="1"/>
          </p:cNvSpPr>
          <p:nvPr>
            <p:ph type="ctrTitle"/>
          </p:nvPr>
        </p:nvSpPr>
        <p:spPr>
          <a:xfrm>
            <a:off x="699714" y="5490971"/>
            <a:ext cx="6962072" cy="1159200"/>
          </a:xfrm>
        </p:spPr>
        <p:txBody>
          <a:bodyPr anchor="ctr">
            <a:normAutofit/>
          </a:bodyPr>
          <a:lstStyle/>
          <a:p>
            <a:pPr algn="l"/>
            <a:r>
              <a:rPr lang="en-US" sz="4000">
                <a:solidFill>
                  <a:srgbClr val="FFFFFF"/>
                </a:solidFill>
              </a:rPr>
              <a:t>Duration of Meetings</a:t>
            </a:r>
          </a:p>
        </p:txBody>
      </p:sp>
      <p:pic>
        <p:nvPicPr>
          <p:cNvPr id="4" name="Picture 2" descr="Forms response chart. Question title: What amount of time (duration) do you think is appropriate for large group meetings?. Number of responses: 26 responses.">
            <a:extLst>
              <a:ext uri="{FF2B5EF4-FFF2-40B4-BE49-F238E27FC236}">
                <a16:creationId xmlns:a16="http://schemas.microsoft.com/office/drawing/2014/main" id="{D9F46EE5-450D-92F8-A6D2-26D070960DF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855784"/>
            <a:ext cx="12148376" cy="493541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6EA14ED-76F1-4F68-26CF-FE59C2AA11EB}"/>
              </a:ext>
            </a:extLst>
          </p:cNvPr>
          <p:cNvSpPr txBox="1"/>
          <p:nvPr/>
        </p:nvSpPr>
        <p:spPr>
          <a:xfrm>
            <a:off x="375139" y="486452"/>
            <a:ext cx="3954929" cy="646331"/>
          </a:xfrm>
          <a:prstGeom prst="rect">
            <a:avLst/>
          </a:prstGeom>
          <a:noFill/>
        </p:spPr>
        <p:txBody>
          <a:bodyPr wrap="none" rtlCol="0">
            <a:spAutoFit/>
          </a:bodyPr>
          <a:lstStyle/>
          <a:p>
            <a:r>
              <a:rPr lang="en-US" sz="3600" b="1" dirty="0"/>
              <a:t>Meeting Duration</a:t>
            </a:r>
          </a:p>
        </p:txBody>
      </p:sp>
    </p:spTree>
    <p:extLst>
      <p:ext uri="{BB962C8B-B14F-4D97-AF65-F5344CB8AC3E}">
        <p14:creationId xmlns:p14="http://schemas.microsoft.com/office/powerpoint/2010/main" val="315990763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902D-0EE9-1785-2F1E-1AB5085DFCF9}"/>
              </a:ext>
            </a:extLst>
          </p:cNvPr>
          <p:cNvSpPr>
            <a:spLocks noGrp="1"/>
          </p:cNvSpPr>
          <p:nvPr>
            <p:ph type="ctrTitle"/>
          </p:nvPr>
        </p:nvSpPr>
        <p:spPr>
          <a:xfrm>
            <a:off x="629639" y="4925127"/>
            <a:ext cx="5140489" cy="1200334"/>
          </a:xfrm>
          <a:noFill/>
        </p:spPr>
        <p:txBody>
          <a:bodyPr anchor="t">
            <a:normAutofit/>
          </a:bodyPr>
          <a:lstStyle/>
          <a:p>
            <a:pPr algn="l"/>
            <a:r>
              <a:rPr lang="en-US" sz="4800" dirty="0">
                <a:solidFill>
                  <a:schemeClr val="bg1"/>
                </a:solidFill>
              </a:rPr>
              <a:t>Programming </a:t>
            </a:r>
          </a:p>
        </p:txBody>
      </p:sp>
      <p:pic>
        <p:nvPicPr>
          <p:cNvPr id="4" name="Picture 2" descr="Forms response chart. Question title: What types of programming would you be most interested in? Please rank them in order.. Number of responses: .">
            <a:extLst>
              <a:ext uri="{FF2B5EF4-FFF2-40B4-BE49-F238E27FC236}">
                <a16:creationId xmlns:a16="http://schemas.microsoft.com/office/drawing/2014/main" id="{CA109540-431E-3B5C-9F5F-FEBCC2EF4BE8}"/>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4808" r="49975"/>
          <a:stretch/>
        </p:blipFill>
        <p:spPr bwMode="auto">
          <a:xfrm>
            <a:off x="629639" y="1113691"/>
            <a:ext cx="10977568" cy="294013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Forms response chart. Question title: What types of programming would you be most interested in? Please rank them in order.. Number of responses: .">
            <a:extLst>
              <a:ext uri="{FF2B5EF4-FFF2-40B4-BE49-F238E27FC236}">
                <a16:creationId xmlns:a16="http://schemas.microsoft.com/office/drawing/2014/main" id="{76CE4D43-E22D-3CF7-1D65-3BD509960CEC}"/>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1830" t="22352"/>
          <a:stretch/>
        </p:blipFill>
        <p:spPr bwMode="auto">
          <a:xfrm>
            <a:off x="810748" y="3680213"/>
            <a:ext cx="10570504" cy="317778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9EF7BD3-51E8-72C3-7E4B-CA4A710ABAD5}"/>
              </a:ext>
            </a:extLst>
          </p:cNvPr>
          <p:cNvSpPr txBox="1"/>
          <p:nvPr/>
        </p:nvSpPr>
        <p:spPr>
          <a:xfrm>
            <a:off x="629639" y="242392"/>
            <a:ext cx="4541529" cy="646331"/>
          </a:xfrm>
          <a:prstGeom prst="rect">
            <a:avLst/>
          </a:prstGeom>
          <a:noFill/>
        </p:spPr>
        <p:txBody>
          <a:bodyPr wrap="square" rtlCol="0">
            <a:spAutoFit/>
          </a:bodyPr>
          <a:lstStyle/>
          <a:p>
            <a:r>
              <a:rPr lang="en-US" sz="3600" b="1" dirty="0"/>
              <a:t>Program Interests</a:t>
            </a:r>
          </a:p>
        </p:txBody>
      </p:sp>
    </p:spTree>
    <p:extLst>
      <p:ext uri="{BB962C8B-B14F-4D97-AF65-F5344CB8AC3E}">
        <p14:creationId xmlns:p14="http://schemas.microsoft.com/office/powerpoint/2010/main" val="2326214328"/>
      </p:ext>
    </p:extLst>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21A45-0251-6EB6-9103-5388130DDADB}"/>
              </a:ext>
            </a:extLst>
          </p:cNvPr>
          <p:cNvSpPr>
            <a:spLocks noGrp="1"/>
          </p:cNvSpPr>
          <p:nvPr>
            <p:ph type="ctrTitle"/>
          </p:nvPr>
        </p:nvSpPr>
        <p:spPr>
          <a:xfrm>
            <a:off x="838198" y="4716472"/>
            <a:ext cx="6183315" cy="1581458"/>
          </a:xfrm>
        </p:spPr>
        <p:txBody>
          <a:bodyPr wrap="square" anchor="b">
            <a:normAutofit fontScale="90000"/>
          </a:bodyPr>
          <a:lstStyle/>
          <a:p>
            <a:pPr algn="l"/>
            <a:r>
              <a:rPr lang="en-US" sz="5600" dirty="0">
                <a:solidFill>
                  <a:schemeClr val="bg1"/>
                </a:solidFill>
              </a:rPr>
              <a:t>Would You Be willing to Pay a Small Fee?</a:t>
            </a:r>
          </a:p>
        </p:txBody>
      </p:sp>
      <p:pic>
        <p:nvPicPr>
          <p:cNvPr id="4" name="Picture 2" descr="Forms response chart. Question title: Would you be willing to pay a small membership fee to take part in the Wise Women sessions? . Number of responses: 26 responses.">
            <a:extLst>
              <a:ext uri="{FF2B5EF4-FFF2-40B4-BE49-F238E27FC236}">
                <a16:creationId xmlns:a16="http://schemas.microsoft.com/office/drawing/2014/main" id="{2A231E57-6676-F9EF-B9E4-53BC8AB064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79231"/>
            <a:ext cx="12192000" cy="447848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8AD5E82-6385-FBAD-A263-E3D2B4D25171}"/>
              </a:ext>
            </a:extLst>
          </p:cNvPr>
          <p:cNvSpPr txBox="1"/>
          <p:nvPr/>
        </p:nvSpPr>
        <p:spPr>
          <a:xfrm>
            <a:off x="328245" y="328246"/>
            <a:ext cx="7831015" cy="646331"/>
          </a:xfrm>
          <a:prstGeom prst="rect">
            <a:avLst/>
          </a:prstGeom>
          <a:noFill/>
        </p:spPr>
        <p:txBody>
          <a:bodyPr wrap="square" rtlCol="0">
            <a:spAutoFit/>
          </a:bodyPr>
          <a:lstStyle/>
          <a:p>
            <a:r>
              <a:rPr lang="en-US" sz="3600" b="1" dirty="0"/>
              <a:t>Fee for Membership or Activities</a:t>
            </a:r>
          </a:p>
        </p:txBody>
      </p:sp>
    </p:spTree>
    <p:extLst>
      <p:ext uri="{BB962C8B-B14F-4D97-AF65-F5344CB8AC3E}">
        <p14:creationId xmlns:p14="http://schemas.microsoft.com/office/powerpoint/2010/main" val="120002527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A60D7C-D20C-7590-B0D9-772A5D416556}"/>
              </a:ext>
            </a:extLst>
          </p:cNvPr>
          <p:cNvSpPr>
            <a:spLocks noGrp="1"/>
          </p:cNvSpPr>
          <p:nvPr>
            <p:ph type="title"/>
          </p:nvPr>
        </p:nvSpPr>
        <p:spPr/>
        <p:txBody>
          <a:bodyPr/>
          <a:lstStyle/>
          <a:p>
            <a:r>
              <a:rPr lang="en-US" dirty="0"/>
              <a:t>Programming Suggestions #1</a:t>
            </a:r>
          </a:p>
        </p:txBody>
      </p:sp>
      <p:sp>
        <p:nvSpPr>
          <p:cNvPr id="3" name="Content Placeholder 2">
            <a:extLst>
              <a:ext uri="{FF2B5EF4-FFF2-40B4-BE49-F238E27FC236}">
                <a16:creationId xmlns:a16="http://schemas.microsoft.com/office/drawing/2014/main" id="{1772E07A-118F-1BE7-8093-4A6936DE5A51}"/>
              </a:ext>
            </a:extLst>
          </p:cNvPr>
          <p:cNvSpPr>
            <a:spLocks noGrp="1"/>
          </p:cNvSpPr>
          <p:nvPr>
            <p:ph idx="1"/>
          </p:nvPr>
        </p:nvSpPr>
        <p:spPr/>
        <p:txBody>
          <a:bodyPr/>
          <a:lstStyle/>
          <a:p>
            <a:r>
              <a:rPr lang="en-US" sz="2000" dirty="0">
                <a:solidFill>
                  <a:srgbClr val="000000"/>
                </a:solidFill>
              </a:rPr>
              <a:t>Latest research on healthy aging, e.g., supplements, activities, etc.; managing transition to third phase careers/switching careers later in life; financial/wealth management strategies</a:t>
            </a:r>
          </a:p>
          <a:p>
            <a:r>
              <a:rPr lang="en-US" sz="2000" dirty="0">
                <a:solidFill>
                  <a:srgbClr val="000000"/>
                </a:solidFill>
              </a:rPr>
              <a:t>Human Animal Connection, music/art appreciation/health and well being</a:t>
            </a:r>
          </a:p>
          <a:p>
            <a:r>
              <a:rPr lang="en-US" sz="2000" dirty="0">
                <a:solidFill>
                  <a:srgbClr val="000000"/>
                </a:solidFill>
              </a:rPr>
              <a:t>Perhaps each participant has some professional/personal expertise to share w/group.</a:t>
            </a:r>
          </a:p>
          <a:p>
            <a:r>
              <a:rPr lang="en-US" sz="2000" dirty="0">
                <a:solidFill>
                  <a:srgbClr val="000000"/>
                </a:solidFill>
              </a:rPr>
              <a:t>Healthy aging, growth as a person</a:t>
            </a:r>
          </a:p>
          <a:p>
            <a:r>
              <a:rPr lang="en-US" sz="2000" dirty="0">
                <a:solidFill>
                  <a:srgbClr val="000000"/>
                </a:solidFill>
              </a:rPr>
              <a:t>Healthy aging, practical tips on getting involved in volunteer opportunities, time management/organizing for post work schedule times</a:t>
            </a:r>
          </a:p>
          <a:p>
            <a:r>
              <a:rPr lang="en-US" sz="2000" dirty="0">
                <a:solidFill>
                  <a:srgbClr val="000000"/>
                </a:solidFill>
              </a:rPr>
              <a:t>Life experiences in different professions </a:t>
            </a:r>
          </a:p>
          <a:p>
            <a:r>
              <a:rPr lang="en-US" sz="2000" dirty="0">
                <a:solidFill>
                  <a:srgbClr val="000000"/>
                </a:solidFill>
              </a:rPr>
              <a:t>Understanding different religions</a:t>
            </a:r>
          </a:p>
          <a:p>
            <a:endParaRPr lang="en-US" sz="2000" dirty="0">
              <a:solidFill>
                <a:srgbClr val="000000"/>
              </a:solidFill>
            </a:endParaRPr>
          </a:p>
        </p:txBody>
      </p:sp>
    </p:spTree>
    <p:extLst>
      <p:ext uri="{BB962C8B-B14F-4D97-AF65-F5344CB8AC3E}">
        <p14:creationId xmlns:p14="http://schemas.microsoft.com/office/powerpoint/2010/main" val="2616254363"/>
      </p:ext>
    </p:extLst>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5ECAB-1202-3F5C-636D-5B20C8EE93BC}"/>
              </a:ext>
            </a:extLst>
          </p:cNvPr>
          <p:cNvSpPr>
            <a:spLocks noGrp="1"/>
          </p:cNvSpPr>
          <p:nvPr>
            <p:ph type="title"/>
          </p:nvPr>
        </p:nvSpPr>
        <p:spPr/>
        <p:txBody>
          <a:bodyPr/>
          <a:lstStyle/>
          <a:p>
            <a:r>
              <a:rPr lang="en-US" dirty="0"/>
              <a:t>Programming Suggestions #2</a:t>
            </a:r>
          </a:p>
        </p:txBody>
      </p:sp>
      <p:sp>
        <p:nvSpPr>
          <p:cNvPr id="3" name="Content Placeholder 2">
            <a:extLst>
              <a:ext uri="{FF2B5EF4-FFF2-40B4-BE49-F238E27FC236}">
                <a16:creationId xmlns:a16="http://schemas.microsoft.com/office/drawing/2014/main" id="{1A87976A-2C3E-B23F-CEAD-D119BAF5C56C}"/>
              </a:ext>
            </a:extLst>
          </p:cNvPr>
          <p:cNvSpPr>
            <a:spLocks noGrp="1"/>
          </p:cNvSpPr>
          <p:nvPr>
            <p:ph idx="1"/>
          </p:nvPr>
        </p:nvSpPr>
        <p:spPr/>
        <p:txBody>
          <a:bodyPr/>
          <a:lstStyle/>
          <a:p>
            <a:r>
              <a:rPr lang="en-US" sz="2000" dirty="0"/>
              <a:t>I would like a better understanding the projects/passions/interests of the women in this group. It could be a nice way to get to know each other better, form tighter friendships with those of similar interests and create opportunities to learn from those that have different interests than my own.</a:t>
            </a:r>
          </a:p>
          <a:p>
            <a:r>
              <a:rPr lang="en-US" sz="2000" dirty="0"/>
              <a:t>The right to die; the culture of death in America, the social security system, women and finance, women’s aging and beauty, anything on woman poets or artists, various cultures and their notions of wisdom and women, family rituals and the role of aging especially of women. How to get people to take older women seriously or how to claim authority as an older woman I will keep thinking as the possibilities are endless</a:t>
            </a:r>
          </a:p>
          <a:p>
            <a:r>
              <a:rPr lang="en-US" sz="2000" dirty="0"/>
              <a:t>Health, science, finance</a:t>
            </a:r>
          </a:p>
          <a:p>
            <a:r>
              <a:rPr lang="en-US" sz="2000" dirty="0"/>
              <a:t>Art history of politics</a:t>
            </a:r>
          </a:p>
          <a:p>
            <a:r>
              <a:rPr lang="en-US" sz="2000" dirty="0"/>
              <a:t>Medical issues such as hormone use, bone density</a:t>
            </a:r>
          </a:p>
          <a:p>
            <a:endParaRPr lang="en-US" sz="2000" dirty="0"/>
          </a:p>
        </p:txBody>
      </p:sp>
    </p:spTree>
    <p:extLst>
      <p:ext uri="{BB962C8B-B14F-4D97-AF65-F5344CB8AC3E}">
        <p14:creationId xmlns:p14="http://schemas.microsoft.com/office/powerpoint/2010/main" val="1737003270"/>
      </p:ext>
    </p:extLst>
  </p:cSld>
  <p:clrMapOvr>
    <a:masterClrMapping/>
  </p:clrMapOvr>
  <p:transition spd="slow">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E6F97-B148-F742-1BC2-C739D142208E}"/>
              </a:ext>
            </a:extLst>
          </p:cNvPr>
          <p:cNvSpPr>
            <a:spLocks noGrp="1"/>
          </p:cNvSpPr>
          <p:nvPr>
            <p:ph type="title"/>
          </p:nvPr>
        </p:nvSpPr>
        <p:spPr/>
        <p:txBody>
          <a:bodyPr/>
          <a:lstStyle/>
          <a:p>
            <a:r>
              <a:rPr lang="en-US" dirty="0"/>
              <a:t>Programming Suggestions #3</a:t>
            </a:r>
          </a:p>
        </p:txBody>
      </p:sp>
      <p:sp>
        <p:nvSpPr>
          <p:cNvPr id="3" name="Content Placeholder 2">
            <a:extLst>
              <a:ext uri="{FF2B5EF4-FFF2-40B4-BE49-F238E27FC236}">
                <a16:creationId xmlns:a16="http://schemas.microsoft.com/office/drawing/2014/main" id="{72D71086-09A4-2ABB-A85C-43676105B6C5}"/>
              </a:ext>
            </a:extLst>
          </p:cNvPr>
          <p:cNvSpPr>
            <a:spLocks noGrp="1"/>
          </p:cNvSpPr>
          <p:nvPr>
            <p:ph idx="1"/>
          </p:nvPr>
        </p:nvSpPr>
        <p:spPr/>
        <p:txBody>
          <a:bodyPr/>
          <a:lstStyle/>
          <a:p>
            <a:r>
              <a:rPr lang="en-US" sz="2000" dirty="0"/>
              <a:t>Wisdom from different cultures and traditions. Art and music composed by older artists - and their commentary.</a:t>
            </a:r>
          </a:p>
          <a:p>
            <a:r>
              <a:rPr lang="en-US" sz="2000" dirty="0"/>
              <a:t>Gardening/landscaping in light of climate change organizing my computer</a:t>
            </a:r>
          </a:p>
          <a:p>
            <a:r>
              <a:rPr lang="en-US" sz="2000" dirty="0"/>
              <a:t>Entrepreneurship and Innovation - and how our generation is embracing these opportunities.</a:t>
            </a:r>
          </a:p>
          <a:p>
            <a:r>
              <a:rPr lang="en-US" sz="2000" dirty="0"/>
              <a:t>Philosophy, current topics, art</a:t>
            </a:r>
          </a:p>
          <a:p>
            <a:r>
              <a:rPr lang="en-US" sz="2000" dirty="0"/>
              <a:t>Living with purpose, meaningful contribution</a:t>
            </a:r>
          </a:p>
          <a:p>
            <a:r>
              <a:rPr lang="en-US" sz="2000" dirty="0"/>
              <a:t>Hearing from others their intentional and/or serendipitous approach to finding meaning, fulfillment, &amp; resilience in this "final" chapter of aging</a:t>
            </a:r>
          </a:p>
          <a:p>
            <a:r>
              <a:rPr lang="en-US" sz="2000" dirty="0"/>
              <a:t>Colorado history, Colorado geography, health in aging, Ancient history</a:t>
            </a:r>
          </a:p>
          <a:p>
            <a:endParaRPr lang="en-US" sz="2000" dirty="0"/>
          </a:p>
        </p:txBody>
      </p:sp>
    </p:spTree>
    <p:extLst>
      <p:ext uri="{BB962C8B-B14F-4D97-AF65-F5344CB8AC3E}">
        <p14:creationId xmlns:p14="http://schemas.microsoft.com/office/powerpoint/2010/main" val="1721257578"/>
      </p:ext>
    </p:extLst>
  </p:cSld>
  <p:clrMapOvr>
    <a:masterClrMapping/>
  </p:clrMapOvr>
  <p:transition spd="slow">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15B8C1-F940-5B21-15DC-34F82B4620B3}"/>
              </a:ext>
            </a:extLst>
          </p:cNvPr>
          <p:cNvSpPr>
            <a:spLocks noGrp="1"/>
          </p:cNvSpPr>
          <p:nvPr>
            <p:ph type="title"/>
          </p:nvPr>
        </p:nvSpPr>
        <p:spPr/>
        <p:txBody>
          <a:bodyPr/>
          <a:lstStyle/>
          <a:p>
            <a:r>
              <a:rPr lang="en-US" dirty="0"/>
              <a:t>Programming Suggestions #4</a:t>
            </a:r>
          </a:p>
        </p:txBody>
      </p:sp>
      <p:sp>
        <p:nvSpPr>
          <p:cNvPr id="3" name="Content Placeholder 2">
            <a:extLst>
              <a:ext uri="{FF2B5EF4-FFF2-40B4-BE49-F238E27FC236}">
                <a16:creationId xmlns:a16="http://schemas.microsoft.com/office/drawing/2014/main" id="{EB8C0275-8672-B73A-41B6-C4F53DDEEFC9}"/>
              </a:ext>
            </a:extLst>
          </p:cNvPr>
          <p:cNvSpPr>
            <a:spLocks noGrp="1"/>
          </p:cNvSpPr>
          <p:nvPr>
            <p:ph idx="1"/>
          </p:nvPr>
        </p:nvSpPr>
        <p:spPr/>
        <p:txBody>
          <a:bodyPr/>
          <a:lstStyle/>
          <a:p>
            <a:r>
              <a:rPr lang="en-US" sz="2000" dirty="0"/>
              <a:t>I would really like to hear a bit more from each woman.</a:t>
            </a:r>
          </a:p>
          <a:p>
            <a:r>
              <a:rPr lang="en-US" sz="2000" dirty="0"/>
              <a:t>Art classes A day in a life of ….(fill in blank) such as Governor Mayor Chancellor</a:t>
            </a:r>
          </a:p>
          <a:p>
            <a:r>
              <a:rPr lang="en-US" sz="2000" dirty="0"/>
              <a:t>Cultural events or classes</a:t>
            </a:r>
          </a:p>
          <a:p>
            <a:r>
              <a:rPr lang="en-US" sz="2000" dirty="0"/>
              <a:t>Woman’s Foundation of Colorado speaker</a:t>
            </a:r>
          </a:p>
          <a:p>
            <a:r>
              <a:rPr lang="en-US" sz="2000" dirty="0"/>
              <a:t>Things like art, music, collaring led as a process not of production but reflection and expression. I also think we could discuss some short you tube videos on a wide variety of topics</a:t>
            </a:r>
          </a:p>
          <a:p>
            <a:r>
              <a:rPr lang="en-US" sz="2000" dirty="0"/>
              <a:t>Cultural events</a:t>
            </a:r>
          </a:p>
          <a:p>
            <a:r>
              <a:rPr lang="en-US" sz="2000" dirty="0"/>
              <a:t>no, looks good</a:t>
            </a:r>
          </a:p>
          <a:p>
            <a:r>
              <a:rPr lang="en-US" sz="2000" dirty="0"/>
              <a:t>Current topics to make sure we stay engaged with the real world.</a:t>
            </a:r>
          </a:p>
          <a:p>
            <a:r>
              <a:rPr lang="en-US" sz="2000" dirty="0"/>
              <a:t>My responses are totally skewed by the fact I live out of town!</a:t>
            </a:r>
          </a:p>
          <a:p>
            <a:endParaRPr lang="en-US" sz="2000" dirty="0"/>
          </a:p>
        </p:txBody>
      </p:sp>
    </p:spTree>
    <p:extLst>
      <p:ext uri="{BB962C8B-B14F-4D97-AF65-F5344CB8AC3E}">
        <p14:creationId xmlns:p14="http://schemas.microsoft.com/office/powerpoint/2010/main" val="467751076"/>
      </p:ext>
    </p:extLst>
  </p:cSld>
  <p:clrMapOvr>
    <a:masterClrMapping/>
  </p:clrMapOvr>
  <p:transition spd="slow">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181091-A03F-061D-FE41-DC0E4D8C0402}"/>
              </a:ext>
            </a:extLst>
          </p:cNvPr>
          <p:cNvSpPr>
            <a:spLocks noGrp="1"/>
          </p:cNvSpPr>
          <p:nvPr>
            <p:ph type="title"/>
          </p:nvPr>
        </p:nvSpPr>
        <p:spPr/>
        <p:txBody>
          <a:bodyPr/>
          <a:lstStyle/>
          <a:p>
            <a:r>
              <a:rPr lang="en-US" dirty="0"/>
              <a:t>Knowledge Development #1</a:t>
            </a:r>
          </a:p>
        </p:txBody>
      </p:sp>
      <p:sp>
        <p:nvSpPr>
          <p:cNvPr id="3" name="Content Placeholder 2">
            <a:extLst>
              <a:ext uri="{FF2B5EF4-FFF2-40B4-BE49-F238E27FC236}">
                <a16:creationId xmlns:a16="http://schemas.microsoft.com/office/drawing/2014/main" id="{DFDCBBE7-4295-A554-50FA-AAA2D9BA0E7B}"/>
              </a:ext>
            </a:extLst>
          </p:cNvPr>
          <p:cNvSpPr>
            <a:spLocks noGrp="1"/>
          </p:cNvSpPr>
          <p:nvPr>
            <p:ph idx="1"/>
          </p:nvPr>
        </p:nvSpPr>
        <p:spPr/>
        <p:txBody>
          <a:bodyPr/>
          <a:lstStyle/>
          <a:p>
            <a:r>
              <a:rPr lang="en-US" sz="2000" dirty="0"/>
              <a:t>Latest research on healthy aging, e.g., supplements, activities, etc.; managing transition to third phase careers/switching careers later in life; financial/wealth management strategies</a:t>
            </a:r>
          </a:p>
          <a:p>
            <a:r>
              <a:rPr lang="en-US" sz="2000" dirty="0"/>
              <a:t>Human Animal Connection, music/art appreciation/health and well being</a:t>
            </a:r>
          </a:p>
          <a:p>
            <a:r>
              <a:rPr lang="en-US" sz="2000" dirty="0"/>
              <a:t>perhaps each participant has some professional/personal expertise to share w/group.</a:t>
            </a:r>
          </a:p>
          <a:p>
            <a:r>
              <a:rPr lang="en-US" sz="2000" dirty="0"/>
              <a:t>Healthy aging, growth as a person</a:t>
            </a:r>
          </a:p>
          <a:p>
            <a:r>
              <a:rPr lang="en-US" sz="2000" dirty="0"/>
              <a:t>Healthy aging, practical tips on getting involved in volunteer opportunities, time management/organizing for post work schedule times</a:t>
            </a:r>
          </a:p>
          <a:p>
            <a:r>
              <a:rPr lang="en-US" sz="2000" dirty="0"/>
              <a:t>Life experiences in different professions Understanding different religions</a:t>
            </a:r>
          </a:p>
          <a:p>
            <a:r>
              <a:rPr lang="en-US" sz="2000" dirty="0"/>
              <a:t>I would like a better understanding the projects/passions/interests of the women in this group. It could be a nice way to get to know each other better, form tighter friendships with those of similar interests and create opportunities to learn from those that have different interests than my own.</a:t>
            </a:r>
          </a:p>
          <a:p>
            <a:endParaRPr lang="en-US" sz="2000" dirty="0"/>
          </a:p>
        </p:txBody>
      </p:sp>
    </p:spTree>
    <p:extLst>
      <p:ext uri="{BB962C8B-B14F-4D97-AF65-F5344CB8AC3E}">
        <p14:creationId xmlns:p14="http://schemas.microsoft.com/office/powerpoint/2010/main" val="2818106944"/>
      </p:ext>
    </p:extLst>
  </p:cSld>
  <p:clrMapOvr>
    <a:masterClrMapping/>
  </p:clrMapOvr>
  <p:transition spd="slow">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B8D344-EC6A-510F-2665-222543E2B8B8}"/>
              </a:ext>
            </a:extLst>
          </p:cNvPr>
          <p:cNvSpPr>
            <a:spLocks noGrp="1"/>
          </p:cNvSpPr>
          <p:nvPr>
            <p:ph type="title"/>
          </p:nvPr>
        </p:nvSpPr>
        <p:spPr/>
        <p:txBody>
          <a:bodyPr/>
          <a:lstStyle/>
          <a:p>
            <a:r>
              <a:rPr lang="en-US" dirty="0"/>
              <a:t>Knowledge Development #2</a:t>
            </a:r>
          </a:p>
        </p:txBody>
      </p:sp>
      <p:sp>
        <p:nvSpPr>
          <p:cNvPr id="3" name="Content Placeholder 2">
            <a:extLst>
              <a:ext uri="{FF2B5EF4-FFF2-40B4-BE49-F238E27FC236}">
                <a16:creationId xmlns:a16="http://schemas.microsoft.com/office/drawing/2014/main" id="{CDA92CED-EC1C-E42D-31AB-3F1B43C09863}"/>
              </a:ext>
            </a:extLst>
          </p:cNvPr>
          <p:cNvSpPr>
            <a:spLocks noGrp="1"/>
          </p:cNvSpPr>
          <p:nvPr>
            <p:ph idx="1"/>
          </p:nvPr>
        </p:nvSpPr>
        <p:spPr/>
        <p:txBody>
          <a:bodyPr/>
          <a:lstStyle/>
          <a:p>
            <a:r>
              <a:rPr lang="en-US" sz="2000" dirty="0"/>
              <a:t>I would like a better understanding the projects/passions/interests of the women in this group. It could be a nice way to get to know each other better, form tighter friendships with those of similar interests and create opportunities to learn from those that have different interests than my own</a:t>
            </a:r>
          </a:p>
          <a:p>
            <a:r>
              <a:rPr lang="en-US" sz="2000" dirty="0"/>
              <a:t>The right to die; the culture of death in America, the social security system, women and finance, women’s aging and beauty, anything on woman poets or artists, various cultures and their notions of wisdom and women, family rituals and the role of aging especially of women. How to get people to take older women seriously or how to claim authority as an older woman I will keep thinking as the possibilities are endless</a:t>
            </a:r>
          </a:p>
          <a:p>
            <a:endParaRPr lang="en-US" sz="2000" dirty="0"/>
          </a:p>
        </p:txBody>
      </p:sp>
    </p:spTree>
    <p:extLst>
      <p:ext uri="{BB962C8B-B14F-4D97-AF65-F5344CB8AC3E}">
        <p14:creationId xmlns:p14="http://schemas.microsoft.com/office/powerpoint/2010/main" val="1025082865"/>
      </p:ext>
    </p:extLst>
  </p:cSld>
  <p:clrMapOvr>
    <a:masterClrMapping/>
  </p:clrMapOvr>
  <p:transition spd="slow">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1D38E2-1462-12B0-0E82-01632961C358}"/>
              </a:ext>
            </a:extLst>
          </p:cNvPr>
          <p:cNvSpPr>
            <a:spLocks noGrp="1"/>
          </p:cNvSpPr>
          <p:nvPr>
            <p:ph type="title"/>
          </p:nvPr>
        </p:nvSpPr>
        <p:spPr/>
        <p:txBody>
          <a:bodyPr/>
          <a:lstStyle/>
          <a:p>
            <a:r>
              <a:rPr lang="en-US" dirty="0"/>
              <a:t>Volunteer Facilitation by Subject #1</a:t>
            </a:r>
          </a:p>
        </p:txBody>
      </p:sp>
      <p:sp>
        <p:nvSpPr>
          <p:cNvPr id="3" name="Content Placeholder 2">
            <a:extLst>
              <a:ext uri="{FF2B5EF4-FFF2-40B4-BE49-F238E27FC236}">
                <a16:creationId xmlns:a16="http://schemas.microsoft.com/office/drawing/2014/main" id="{37A21246-C8C4-7E54-B2AA-FDA90249735E}"/>
              </a:ext>
            </a:extLst>
          </p:cNvPr>
          <p:cNvSpPr>
            <a:spLocks noGrp="1"/>
          </p:cNvSpPr>
          <p:nvPr>
            <p:ph idx="1"/>
          </p:nvPr>
        </p:nvSpPr>
        <p:spPr/>
        <p:txBody>
          <a:bodyPr/>
          <a:lstStyle/>
          <a:p>
            <a:r>
              <a:rPr lang="en-US" sz="2000" dirty="0"/>
              <a:t>Ayurveda for healthy aging; yin yoga for healthy muscles and bones; yoga </a:t>
            </a:r>
            <a:r>
              <a:rPr lang="en-US" sz="2000" dirty="0" err="1"/>
              <a:t>nidra</a:t>
            </a:r>
            <a:r>
              <a:rPr lang="en-US" sz="2000" dirty="0"/>
              <a:t> for meditation</a:t>
            </a:r>
          </a:p>
          <a:p>
            <a:r>
              <a:rPr lang="en-US" sz="2000" dirty="0"/>
              <a:t>Preparation for Death and Dying; Purpose; Social Impact</a:t>
            </a:r>
          </a:p>
          <a:p>
            <a:r>
              <a:rPr lang="en-US" sz="2000" dirty="0"/>
              <a:t>Our lives in times of change and transition, what, how to, best practices, sharing, etc.</a:t>
            </a:r>
          </a:p>
          <a:p>
            <a:r>
              <a:rPr lang="en-US" sz="2000" dirty="0"/>
              <a:t>Trips to museums or events</a:t>
            </a:r>
          </a:p>
          <a:p>
            <a:r>
              <a:rPr lang="en-US" sz="2000" dirty="0"/>
              <a:t>Aging topics and resources</a:t>
            </a:r>
          </a:p>
          <a:p>
            <a:r>
              <a:rPr lang="en-US" sz="2000" dirty="0"/>
              <a:t>Culture, finance, neuroscience, psychology</a:t>
            </a:r>
          </a:p>
          <a:p>
            <a:r>
              <a:rPr lang="en-US" sz="2000" dirty="0"/>
              <a:t>Guided Autobiography Workshop (1/2 day session)</a:t>
            </a:r>
          </a:p>
          <a:p>
            <a:r>
              <a:rPr lang="en-US" sz="2000" dirty="0"/>
              <a:t>I am not in Denver but I would be happy to present on Alzheimer’s, feminist theology, and any topics in theology I know Christian theology the best but I can also present on Jewish thought I am also happy to talk about higher ed in terms of its history or future.</a:t>
            </a:r>
          </a:p>
          <a:p>
            <a:endParaRPr lang="en-US" sz="2000" dirty="0"/>
          </a:p>
        </p:txBody>
      </p:sp>
    </p:spTree>
    <p:extLst>
      <p:ext uri="{BB962C8B-B14F-4D97-AF65-F5344CB8AC3E}">
        <p14:creationId xmlns:p14="http://schemas.microsoft.com/office/powerpoint/2010/main" val="3326354619"/>
      </p:ext>
    </p:extLst>
  </p:cSld>
  <p:clrMapOvr>
    <a:masterClrMapping/>
  </p:clrMapOvr>
  <p:transition spd="slow">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160401-9F78-E0C3-C5FE-45A4A6767BBF}"/>
              </a:ext>
            </a:extLst>
          </p:cNvPr>
          <p:cNvSpPr>
            <a:spLocks noGrp="1"/>
          </p:cNvSpPr>
          <p:nvPr>
            <p:ph type="title"/>
          </p:nvPr>
        </p:nvSpPr>
        <p:spPr/>
        <p:txBody>
          <a:bodyPr/>
          <a:lstStyle/>
          <a:p>
            <a:r>
              <a:rPr lang="en-US" dirty="0"/>
              <a:t>Volunteer Facilitation by Subject #2</a:t>
            </a:r>
          </a:p>
        </p:txBody>
      </p:sp>
      <p:sp>
        <p:nvSpPr>
          <p:cNvPr id="3" name="Content Placeholder 2">
            <a:extLst>
              <a:ext uri="{FF2B5EF4-FFF2-40B4-BE49-F238E27FC236}">
                <a16:creationId xmlns:a16="http://schemas.microsoft.com/office/drawing/2014/main" id="{43CB0777-5340-2A36-BC8F-7A4781764069}"/>
              </a:ext>
            </a:extLst>
          </p:cNvPr>
          <p:cNvSpPr>
            <a:spLocks noGrp="1"/>
          </p:cNvSpPr>
          <p:nvPr>
            <p:ph idx="1"/>
          </p:nvPr>
        </p:nvSpPr>
        <p:spPr/>
        <p:txBody>
          <a:bodyPr/>
          <a:lstStyle/>
          <a:p>
            <a:r>
              <a:rPr lang="en-US" sz="2000" dirty="0"/>
              <a:t>Writing of any kind (to leave a legacy, to process thoughts and feelings, to publish as blog or submit to editors, etc.)</a:t>
            </a:r>
          </a:p>
          <a:p>
            <a:r>
              <a:rPr lang="en-US" sz="2000" dirty="0"/>
              <a:t>Hero’s Journey exploration – maybe “Parts work”</a:t>
            </a:r>
          </a:p>
          <a:p>
            <a:r>
              <a:rPr lang="en-US" sz="2000" dirty="0"/>
              <a:t>Artificial Intelligence Opportunities and Risks</a:t>
            </a:r>
          </a:p>
          <a:p>
            <a:r>
              <a:rPr lang="en-US" sz="2000" dirty="0"/>
              <a:t>Wellness, mindfulness</a:t>
            </a:r>
          </a:p>
          <a:p>
            <a:r>
              <a:rPr lang="en-US" sz="2000" dirty="0"/>
              <a:t>Insight meditation, mindful communication</a:t>
            </a:r>
          </a:p>
          <a:p>
            <a:r>
              <a:rPr lang="en-US" sz="2000" dirty="0"/>
              <a:t>Art class</a:t>
            </a:r>
          </a:p>
          <a:p>
            <a:endParaRPr lang="en-US" sz="2000" dirty="0"/>
          </a:p>
        </p:txBody>
      </p:sp>
    </p:spTree>
    <p:extLst>
      <p:ext uri="{BB962C8B-B14F-4D97-AF65-F5344CB8AC3E}">
        <p14:creationId xmlns:p14="http://schemas.microsoft.com/office/powerpoint/2010/main" val="2759480230"/>
      </p:ext>
    </p:extLst>
  </p:cSld>
  <p:clrMapOvr>
    <a:masterClrMapping/>
  </p:clrMapOvr>
  <p:transition spd="slow">
    <p:wipe dir="r"/>
  </p:transition>
</p:sld>
</file>

<file path=ppt/theme/theme1.xml><?xml version="1.0" encoding="utf-8"?>
<a:theme xmlns:a="http://schemas.openxmlformats.org/drawingml/2006/main" name="Purposeful Aging 1">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triangl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000" b="1"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triangl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000" b="1" i="0" u="none" strike="noStrike" cap="none" normalizeH="0" baseline="0" smtClean="0">
            <a:ln>
              <a:noFill/>
            </a:ln>
            <a:solidFill>
              <a:schemeClr val="tx1"/>
            </a:solidFill>
            <a:effectLst/>
            <a:latin typeface="Arial" pitchFamily="34"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22139</TotalTime>
  <Words>1521</Words>
  <Application>Microsoft Office PowerPoint</Application>
  <PresentationFormat>Widescreen</PresentationFormat>
  <Paragraphs>145</Paragraphs>
  <Slides>21</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Calibri</vt:lpstr>
      <vt:lpstr>HelveticaNeueW01-45Ligh</vt:lpstr>
      <vt:lpstr>madefor-text</vt:lpstr>
      <vt:lpstr>Playfair Display</vt:lpstr>
      <vt:lpstr>rubik-light</vt:lpstr>
      <vt:lpstr>Wingdings</vt:lpstr>
      <vt:lpstr>Purposeful Aging 1</vt:lpstr>
      <vt:lpstr>Wise Women Meeting October 17, 2024</vt:lpstr>
      <vt:lpstr>October Wise Women Agenda 10.17</vt:lpstr>
      <vt:lpstr>Course to Begin in January</vt:lpstr>
      <vt:lpstr>DU Course to Begin in January</vt:lpstr>
      <vt:lpstr>PowerPoint Presentation</vt:lpstr>
      <vt:lpstr>PowerPoint Presentation</vt:lpstr>
      <vt:lpstr>Board of Advisors/Thought Leaders </vt:lpstr>
      <vt:lpstr>Desired Outcome</vt:lpstr>
      <vt:lpstr>Is DU a Convenient Location?</vt:lpstr>
      <vt:lpstr>Meeting Frequency  </vt:lpstr>
      <vt:lpstr>Duration of Meetings</vt:lpstr>
      <vt:lpstr>Programming </vt:lpstr>
      <vt:lpstr>Would You Be willing to Pay a Small Fee?</vt:lpstr>
      <vt:lpstr>Programming Suggestions #1</vt:lpstr>
      <vt:lpstr>Programming Suggestions #2</vt:lpstr>
      <vt:lpstr>Programming Suggestions #3</vt:lpstr>
      <vt:lpstr>Programming Suggestions #4</vt:lpstr>
      <vt:lpstr>Knowledge Development #1</vt:lpstr>
      <vt:lpstr>Knowledge Development #2</vt:lpstr>
      <vt:lpstr>Volunteer Facilitation by Subject #1</vt:lpstr>
      <vt:lpstr>Volunteer Facilitation by Subject #2</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Scott McLagan</dc:creator>
  <cp:lastModifiedBy>Barbara Kreisman</cp:lastModifiedBy>
  <cp:revision>230</cp:revision>
  <cp:lastPrinted>2021-03-24T18:45:42Z</cp:lastPrinted>
  <dcterms:created xsi:type="dcterms:W3CDTF">2016-03-07T16:40:32Z</dcterms:created>
  <dcterms:modified xsi:type="dcterms:W3CDTF">2024-10-17T15:25:46Z</dcterms:modified>
</cp:coreProperties>
</file>